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1" r:id="rId3"/>
    <p:sldId id="273" r:id="rId4"/>
    <p:sldId id="272" r:id="rId5"/>
    <p:sldId id="260" r:id="rId6"/>
    <p:sldId id="263" r:id="rId7"/>
    <p:sldId id="266" r:id="rId8"/>
    <p:sldId id="267" r:id="rId9"/>
    <p:sldId id="268" r:id="rId10"/>
    <p:sldId id="262" r:id="rId11"/>
    <p:sldId id="257" r:id="rId12"/>
    <p:sldId id="264" r:id="rId13"/>
    <p:sldId id="270" r:id="rId14"/>
    <p:sldId id="269" r:id="rId15"/>
    <p:sldId id="265" r:id="rId16"/>
    <p:sldId id="258" r:id="rId17"/>
    <p:sldId id="261" r:id="rId18"/>
    <p:sldId id="259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74"/>
  </p:normalViewPr>
  <p:slideViewPr>
    <p:cSldViewPr snapToGrid="0" snapToObjects="1">
      <p:cViewPr>
        <p:scale>
          <a:sx n="119" d="100"/>
          <a:sy n="119" d="100"/>
        </p:scale>
        <p:origin x="174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9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82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9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0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8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204F-859B-4498-968B-441AB748D2AF}" type="datetimeFigureOut">
              <a:rPr lang="it-IT" smtClean="0"/>
              <a:t>10/10/2024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co.laveglia@agenziapo.it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194763C-C475-324D-9A93-5A78A653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013DD5C9-5F3A-E141-BD8A-6CCA9BB8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626" y="5324395"/>
            <a:ext cx="4705831" cy="865735"/>
          </a:xfrm>
        </p:spPr>
        <p:txBody>
          <a:bodyPr>
            <a:normAutofit lnSpcReduction="10000"/>
          </a:bodyPr>
          <a:lstStyle/>
          <a:p>
            <a:pPr algn="l"/>
            <a:r>
              <a:rPr lang="it-IT" b="1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10 ottobre 2024</a:t>
            </a:r>
          </a:p>
          <a:p>
            <a:pPr algn="l"/>
            <a:r>
              <a:rPr lang="it-IT" b="1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Sesto Calende (VA)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7150D030-1DCA-C842-AAB0-033AE351C823}"/>
              </a:ext>
            </a:extLst>
          </p:cNvPr>
          <p:cNvSpPr txBox="1">
            <a:spLocks/>
          </p:cNvSpPr>
          <p:nvPr/>
        </p:nvSpPr>
        <p:spPr>
          <a:xfrm>
            <a:off x="553569" y="1540121"/>
            <a:ext cx="9473775" cy="2257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it-IT" sz="3200" b="1" dirty="0">
                <a:solidFill>
                  <a:srgbClr val="485D61"/>
                </a:solidFill>
                <a:latin typeface="Bodoni 72 Book" pitchFamily="2" charset="0"/>
              </a:rPr>
              <a:t>TICINO: il fiume azzurro tra storia, biodiversità e</a:t>
            </a:r>
          </a:p>
          <a:p>
            <a:pPr algn="l">
              <a:lnSpc>
                <a:spcPct val="100000"/>
              </a:lnSpc>
            </a:pPr>
            <a:r>
              <a:rPr lang="it-IT" sz="3200" b="1" dirty="0">
                <a:solidFill>
                  <a:srgbClr val="485D61"/>
                </a:solidFill>
                <a:latin typeface="Bodoni 72 Book" pitchFamily="2" charset="0"/>
              </a:rPr>
              <a:t>tutela degli ecosistemi </a:t>
            </a:r>
          </a:p>
          <a:p>
            <a:pPr algn="l">
              <a:lnSpc>
                <a:spcPct val="100000"/>
              </a:lnSpc>
            </a:pPr>
            <a:endParaRPr lang="it-IT" sz="1200" dirty="0">
              <a:solidFill>
                <a:srgbClr val="485D61"/>
              </a:solidFill>
              <a:latin typeface="Bodoni 72 Book" pitchFamily="2" charset="0"/>
            </a:endParaRPr>
          </a:p>
          <a:p>
            <a:pPr algn="l">
              <a:lnSpc>
                <a:spcPct val="100000"/>
              </a:lnSpc>
            </a:pPr>
            <a:r>
              <a:rPr lang="it-IT" dirty="0">
                <a:solidFill>
                  <a:srgbClr val="485D61"/>
                </a:solidFill>
                <a:latin typeface="Bodoni 72 Book" pitchFamily="2" charset="0"/>
              </a:rPr>
              <a:t>La gestione dell’assetto idrogeologico nel sottobacino del Ticino </a:t>
            </a:r>
          </a:p>
          <a:p>
            <a:pPr algn="l">
              <a:lnSpc>
                <a:spcPct val="100000"/>
              </a:lnSpc>
            </a:pPr>
            <a:r>
              <a:rPr lang="it-IT" dirty="0">
                <a:solidFill>
                  <a:srgbClr val="485D61"/>
                </a:solidFill>
                <a:latin typeface="Bodoni 72 Book" pitchFamily="2" charset="0"/>
              </a:rPr>
              <a:t>(esperienze, riflessioni, spunti)</a:t>
            </a:r>
          </a:p>
          <a:p>
            <a:pPr algn="l">
              <a:lnSpc>
                <a:spcPct val="100000"/>
              </a:lnSpc>
            </a:pPr>
            <a:r>
              <a:rPr lang="it-IT" sz="1800" i="1" dirty="0">
                <a:solidFill>
                  <a:srgbClr val="485D61"/>
                </a:solidFill>
                <a:latin typeface="Bodoni 72 Book" pitchFamily="2" charset="0"/>
              </a:rPr>
              <a:t>Ing. Marco La Veglia – Agenzia Interregionale per il fiume Po</a:t>
            </a:r>
          </a:p>
          <a:p>
            <a:pPr algn="l">
              <a:lnSpc>
                <a:spcPct val="100000"/>
              </a:lnSpc>
            </a:pPr>
            <a:r>
              <a:rPr lang="it-IT" sz="1800" i="1" dirty="0">
                <a:solidFill>
                  <a:srgbClr val="485D61"/>
                </a:solidFill>
                <a:latin typeface="Bodoni 72 Book" pitchFamily="2" charset="0"/>
                <a:hlinkClick r:id="rId3"/>
              </a:rPr>
              <a:t>marco.laveglia@agenziapo.it</a:t>
            </a:r>
            <a:r>
              <a:rPr lang="it-IT" sz="1800" i="1" dirty="0">
                <a:solidFill>
                  <a:srgbClr val="485D61"/>
                </a:solidFill>
                <a:latin typeface="Bodoni 72 Book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1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F438FF5-5D67-ED16-394D-DDA9FB9C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4" t="1563" r="6103"/>
          <a:stretch/>
        </p:blipFill>
        <p:spPr>
          <a:xfrm>
            <a:off x="4648596" y="179461"/>
            <a:ext cx="7059142" cy="57769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E4DBE8-2680-19B3-D013-9476C589F070}"/>
              </a:ext>
            </a:extLst>
          </p:cNvPr>
          <p:cNvSpPr txBox="1"/>
          <p:nvPr/>
        </p:nvSpPr>
        <p:spPr>
          <a:xfrm>
            <a:off x="258146" y="1440659"/>
            <a:ext cx="32820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Quanta lungimiranza?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Analisi a quale livello di prospettiva futura?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O solo a difesa dello stato attuale (di compromissione)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A825E6-D10A-0699-F166-F5DFAF550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044379" y="1083985"/>
            <a:ext cx="6818394" cy="47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701C4-B538-A742-BCFE-EC2EA5EB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27868"/>
            <a:ext cx="11110472" cy="487090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Lorem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ipsum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dolor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amet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consectetur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adipiscing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 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do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eiusmod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incididunt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ut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labore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et dolore magna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aliqua</a:t>
            </a:r>
            <a:endParaRPr lang="it-IT" sz="3600" dirty="0">
              <a:solidFill>
                <a:srgbClr val="485D6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0EF3FF-56F5-8076-9D9E-898CFB4F1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5" t="11278" r="63788" b="14945"/>
          <a:stretch/>
        </p:blipFill>
        <p:spPr>
          <a:xfrm>
            <a:off x="9757267" y="874539"/>
            <a:ext cx="2434733" cy="33540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0E93A99-37E2-112B-C980-7D0321BA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5" t="41278" r="53560" b="34056"/>
          <a:stretch/>
        </p:blipFill>
        <p:spPr>
          <a:xfrm>
            <a:off x="1318988" y="911320"/>
            <a:ext cx="7273305" cy="15525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2039FE-1B41-DEFF-F51E-E1A0941B6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91" t="13778" r="54508" b="21722"/>
          <a:stretch/>
        </p:blipFill>
        <p:spPr>
          <a:xfrm>
            <a:off x="-101814" y="2434427"/>
            <a:ext cx="6917775" cy="44868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F23F3E2-41A3-D124-8040-74B6C487A4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57" t="18611" r="57145" b="23833"/>
          <a:stretch/>
        </p:blipFill>
        <p:spPr>
          <a:xfrm>
            <a:off x="5448435" y="2947877"/>
            <a:ext cx="6448001" cy="394178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D3BFAD4-FC9F-57A6-CC59-8325BFEF6734}"/>
              </a:ext>
            </a:extLst>
          </p:cNvPr>
          <p:cNvSpPr/>
          <p:nvPr/>
        </p:nvSpPr>
        <p:spPr>
          <a:xfrm>
            <a:off x="1968094" y="201901"/>
            <a:ext cx="10223905" cy="672638"/>
          </a:xfrm>
          <a:prstGeom prst="rect">
            <a:avLst/>
          </a:prstGeom>
          <a:solidFill>
            <a:schemeClr val="accent6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ADAD7EA-A5C8-A6F7-286B-8EC03BF2BA4B}"/>
              </a:ext>
            </a:extLst>
          </p:cNvPr>
          <p:cNvSpPr txBox="1">
            <a:spLocks noChangeArrowheads="1"/>
          </p:cNvSpPr>
          <p:nvPr/>
        </p:nvSpPr>
        <p:spPr>
          <a:xfrm>
            <a:off x="2492823" y="452784"/>
            <a:ext cx="9476344" cy="401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tillium Web" panose="00000500000000000000" pitchFamily="2" charset="0"/>
                <a:ea typeface="+mj-ea"/>
                <a:cs typeface="+mj-cs"/>
              </a:rPr>
              <a:t>DAL PROGRAMMA DI AZIONE ALL’ATTUAZIONE</a:t>
            </a:r>
          </a:p>
        </p:txBody>
      </p:sp>
    </p:spTree>
    <p:extLst>
      <p:ext uri="{BB962C8B-B14F-4D97-AF65-F5344CB8AC3E}">
        <p14:creationId xmlns:p14="http://schemas.microsoft.com/office/powerpoint/2010/main" val="374303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F4142D6-0D3D-86CA-0596-13CFDBA1BE14}"/>
              </a:ext>
            </a:extLst>
          </p:cNvPr>
          <p:cNvSpPr/>
          <p:nvPr/>
        </p:nvSpPr>
        <p:spPr>
          <a:xfrm>
            <a:off x="2337505" y="267831"/>
            <a:ext cx="7120764" cy="690634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Il MANTRA delle MANUTENZIONI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D8F8B8-0598-D2D1-AA56-AD07D5431462}"/>
              </a:ext>
            </a:extLst>
          </p:cNvPr>
          <p:cNvSpPr txBox="1"/>
          <p:nvPr/>
        </p:nvSpPr>
        <p:spPr>
          <a:xfrm>
            <a:off x="861522" y="1262756"/>
            <a:ext cx="112196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Siamo sicuri che il ripetersi sempre più frequente delle alluvioni sia dovuto solo al riscaldamento del pianeta, oppure può dipendere anche dal fatto che non si puliscono più a sufficienza fiumi e torrenti? La gente di fiume sa infatti che, se non si fa manutenzione continua ai corsi d’acqua, aumenta il rischio di esondazione.</a:t>
            </a:r>
            <a:br>
              <a:rPr lang="it-IT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1200" i="1" dirty="0">
                <a:solidFill>
                  <a:schemeClr val="accent1">
                    <a:lumMod val="75000"/>
                  </a:schemeClr>
                </a:solidFill>
              </a:rPr>
              <a:t>“Quand’ero bambino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 – ci diceva un anziano signore di Tortona – </a:t>
            </a:r>
            <a:r>
              <a:rPr lang="it-IT" sz="1200" i="1" dirty="0">
                <a:solidFill>
                  <a:schemeClr val="accent1">
                    <a:lumMod val="75000"/>
                  </a:schemeClr>
                </a:solidFill>
              </a:rPr>
              <a:t>mi ricordo i contadini che piazzavano dei gabbioni di ferro con dentro delle pietre prese dal greto del torrente per contenere e dirigere correttamente la corrente dello Scrivia e provvedevano, nello stesso tempo, a ripulirlo dalle piante secche e dai tronchi, che venivano sempre utili per scaldarsi d’inverno. Oggi tutto questo non si fa più”.</a:t>
            </a:r>
            <a:endParaRPr lang="it-IT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65E78D-219E-B35C-9C0D-1829E47E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" y="2887700"/>
            <a:ext cx="4191000" cy="31432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D432FAD-EAE1-A6A1-CB91-DF7736048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0" r="35600"/>
          <a:stretch/>
        </p:blipFill>
        <p:spPr>
          <a:xfrm>
            <a:off x="8917662" y="2717998"/>
            <a:ext cx="2407920" cy="2846241"/>
          </a:xfrm>
          <a:prstGeom prst="rect">
            <a:avLst/>
          </a:prstGeom>
        </p:spPr>
      </p:pic>
      <p:pic>
        <p:nvPicPr>
          <p:cNvPr id="7" name="Immagine 6" descr="Immagine che contiene albero, esterni&#10;&#10;Descrizione generata automaticamente">
            <a:extLst>
              <a:ext uri="{FF2B5EF4-FFF2-40B4-BE49-F238E27FC236}">
                <a16:creationId xmlns:a16="http://schemas.microsoft.com/office/drawing/2014/main" id="{67817BAB-5C8A-AEDC-6A30-29CD3561B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81" y="3762776"/>
            <a:ext cx="3488965" cy="21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F4142D6-0D3D-86CA-0596-13CFDBA1BE14}"/>
              </a:ext>
            </a:extLst>
          </p:cNvPr>
          <p:cNvSpPr/>
          <p:nvPr/>
        </p:nvSpPr>
        <p:spPr>
          <a:xfrm>
            <a:off x="2152777" y="360927"/>
            <a:ext cx="7120764" cy="690634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Il MANTRA delle MANUTENZIONI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1A7D18-345C-4BFF-23C7-E92DD0EED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" r="25849"/>
          <a:stretch/>
        </p:blipFill>
        <p:spPr>
          <a:xfrm>
            <a:off x="151253" y="2286000"/>
            <a:ext cx="3912637" cy="355913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0918A74-25AE-1D9E-718B-9A00E974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25" t="2336" r="10668" b="40480"/>
          <a:stretch/>
        </p:blipFill>
        <p:spPr>
          <a:xfrm>
            <a:off x="4224688" y="2240255"/>
            <a:ext cx="3622357" cy="36048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DC83E0C-69C1-92BE-1871-97E6F58C7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314" y="2351314"/>
            <a:ext cx="4196483" cy="33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2CF4BD-3D83-AA78-5EE9-6D1286000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320" y="1455577"/>
            <a:ext cx="4940044" cy="30480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4CA44D1-D7D2-EB4E-D110-35EF12E1F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19" y="1455576"/>
            <a:ext cx="4450701" cy="3048003"/>
          </a:xfrm>
          <a:prstGeom prst="rect">
            <a:avLst/>
          </a:pr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833B18F7-11B6-29EB-E3CB-352B1EDE5712}"/>
              </a:ext>
            </a:extLst>
          </p:cNvPr>
          <p:cNvSpPr/>
          <p:nvPr/>
        </p:nvSpPr>
        <p:spPr>
          <a:xfrm>
            <a:off x="3620077" y="3312367"/>
            <a:ext cx="158821" cy="158621"/>
          </a:xfrm>
          <a:custGeom>
            <a:avLst/>
            <a:gdLst>
              <a:gd name="connsiteX0" fmla="*/ 18862 w 158821"/>
              <a:gd name="connsiteY0" fmla="*/ 158621 h 158621"/>
              <a:gd name="connsiteX1" fmla="*/ 201 w 158821"/>
              <a:gd name="connsiteY1" fmla="*/ 111968 h 158621"/>
              <a:gd name="connsiteX2" fmla="*/ 74845 w 158821"/>
              <a:gd name="connsiteY2" fmla="*/ 55984 h 158621"/>
              <a:gd name="connsiteX3" fmla="*/ 158821 w 158821"/>
              <a:gd name="connsiteY3" fmla="*/ 0 h 1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21" h="158621">
                <a:moveTo>
                  <a:pt x="18862" y="158621"/>
                </a:moveTo>
                <a:cubicBezTo>
                  <a:pt x="12642" y="143070"/>
                  <a:pt x="-1876" y="128588"/>
                  <a:pt x="201" y="111968"/>
                </a:cubicBezTo>
                <a:cubicBezTo>
                  <a:pt x="2428" y="94151"/>
                  <a:pt x="69911" y="59156"/>
                  <a:pt x="74845" y="55984"/>
                </a:cubicBezTo>
                <a:cubicBezTo>
                  <a:pt x="103144" y="37792"/>
                  <a:pt x="158821" y="0"/>
                  <a:pt x="158821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39C36CFA-E0CD-09BB-7945-B38CB9B5C2A2}"/>
              </a:ext>
            </a:extLst>
          </p:cNvPr>
          <p:cNvSpPr/>
          <p:nvPr/>
        </p:nvSpPr>
        <p:spPr>
          <a:xfrm>
            <a:off x="3614871" y="3255406"/>
            <a:ext cx="487218" cy="239824"/>
          </a:xfrm>
          <a:custGeom>
            <a:avLst/>
            <a:gdLst>
              <a:gd name="connsiteX0" fmla="*/ 0 w 487218"/>
              <a:gd name="connsiteY0" fmla="*/ 239824 h 239824"/>
              <a:gd name="connsiteX1" fmla="*/ 25637 w 487218"/>
              <a:gd name="connsiteY1" fmla="*/ 120183 h 239824"/>
              <a:gd name="connsiteX2" fmla="*/ 68366 w 487218"/>
              <a:gd name="connsiteY2" fmla="*/ 103091 h 239824"/>
              <a:gd name="connsiteX3" fmla="*/ 128187 w 487218"/>
              <a:gd name="connsiteY3" fmla="*/ 68908 h 239824"/>
              <a:gd name="connsiteX4" fmla="*/ 153824 w 487218"/>
              <a:gd name="connsiteY4" fmla="*/ 51816 h 239824"/>
              <a:gd name="connsiteX5" fmla="*/ 205099 w 487218"/>
              <a:gd name="connsiteY5" fmla="*/ 9087 h 239824"/>
              <a:gd name="connsiteX6" fmla="*/ 256374 w 487218"/>
              <a:gd name="connsiteY6" fmla="*/ 542 h 239824"/>
              <a:gd name="connsiteX7" fmla="*/ 410198 w 487218"/>
              <a:gd name="connsiteY7" fmla="*/ 9087 h 239824"/>
              <a:gd name="connsiteX8" fmla="*/ 470019 w 487218"/>
              <a:gd name="connsiteY8" fmla="*/ 68908 h 239824"/>
              <a:gd name="connsiteX9" fmla="*/ 487110 w 487218"/>
              <a:gd name="connsiteY9" fmla="*/ 120183 h 23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7218" h="239824">
                <a:moveTo>
                  <a:pt x="0" y="239824"/>
                </a:moveTo>
                <a:cubicBezTo>
                  <a:pt x="8546" y="199944"/>
                  <a:pt x="7397" y="156663"/>
                  <a:pt x="25637" y="120183"/>
                </a:cubicBezTo>
                <a:cubicBezTo>
                  <a:pt x="32497" y="106462"/>
                  <a:pt x="55357" y="111221"/>
                  <a:pt x="68366" y="103091"/>
                </a:cubicBezTo>
                <a:cubicBezTo>
                  <a:pt x="136250" y="60664"/>
                  <a:pt x="49295" y="88632"/>
                  <a:pt x="128187" y="68908"/>
                </a:cubicBezTo>
                <a:cubicBezTo>
                  <a:pt x="136733" y="63211"/>
                  <a:pt x="145934" y="58391"/>
                  <a:pt x="153824" y="51816"/>
                </a:cubicBezTo>
                <a:cubicBezTo>
                  <a:pt x="169687" y="38597"/>
                  <a:pt x="183886" y="16158"/>
                  <a:pt x="205099" y="9087"/>
                </a:cubicBezTo>
                <a:cubicBezTo>
                  <a:pt x="221537" y="3608"/>
                  <a:pt x="239282" y="3390"/>
                  <a:pt x="256374" y="542"/>
                </a:cubicBezTo>
                <a:cubicBezTo>
                  <a:pt x="307649" y="3390"/>
                  <a:pt x="361287" y="-6564"/>
                  <a:pt x="410198" y="9087"/>
                </a:cubicBezTo>
                <a:cubicBezTo>
                  <a:pt x="437056" y="17682"/>
                  <a:pt x="470019" y="68908"/>
                  <a:pt x="470019" y="68908"/>
                </a:cubicBezTo>
                <a:cubicBezTo>
                  <a:pt x="489658" y="108187"/>
                  <a:pt x="487110" y="90352"/>
                  <a:pt x="487110" y="12018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9B7566BB-7FA8-BABF-B167-C73FA032021F}"/>
              </a:ext>
            </a:extLst>
          </p:cNvPr>
          <p:cNvSpPr/>
          <p:nvPr/>
        </p:nvSpPr>
        <p:spPr>
          <a:xfrm>
            <a:off x="8904718" y="3375589"/>
            <a:ext cx="461593" cy="418744"/>
          </a:xfrm>
          <a:custGeom>
            <a:avLst/>
            <a:gdLst>
              <a:gd name="connsiteX0" fmla="*/ 0 w 461593"/>
              <a:gd name="connsiteY0" fmla="*/ 213645 h 418744"/>
              <a:gd name="connsiteX1" fmla="*/ 17091 w 461593"/>
              <a:gd name="connsiteY1" fmla="*/ 170916 h 418744"/>
              <a:gd name="connsiteX2" fmla="*/ 25637 w 461593"/>
              <a:gd name="connsiteY2" fmla="*/ 136732 h 418744"/>
              <a:gd name="connsiteX3" fmla="*/ 51275 w 461593"/>
              <a:gd name="connsiteY3" fmla="*/ 76912 h 418744"/>
              <a:gd name="connsiteX4" fmla="*/ 59820 w 461593"/>
              <a:gd name="connsiteY4" fmla="*/ 51275 h 418744"/>
              <a:gd name="connsiteX5" fmla="*/ 111095 w 461593"/>
              <a:gd name="connsiteY5" fmla="*/ 42729 h 418744"/>
              <a:gd name="connsiteX6" fmla="*/ 145278 w 461593"/>
              <a:gd name="connsiteY6" fmla="*/ 25637 h 418744"/>
              <a:gd name="connsiteX7" fmla="*/ 170916 w 461593"/>
              <a:gd name="connsiteY7" fmla="*/ 8546 h 418744"/>
              <a:gd name="connsiteX8" fmla="*/ 196553 w 461593"/>
              <a:gd name="connsiteY8" fmla="*/ 0 h 418744"/>
              <a:gd name="connsiteX9" fmla="*/ 393106 w 461593"/>
              <a:gd name="connsiteY9" fmla="*/ 34183 h 418744"/>
              <a:gd name="connsiteX10" fmla="*/ 401652 w 461593"/>
              <a:gd name="connsiteY10" fmla="*/ 59820 h 418744"/>
              <a:gd name="connsiteX11" fmla="*/ 435835 w 461593"/>
              <a:gd name="connsiteY11" fmla="*/ 102549 h 418744"/>
              <a:gd name="connsiteX12" fmla="*/ 461473 w 461593"/>
              <a:gd name="connsiteY12" fmla="*/ 222190 h 418744"/>
              <a:gd name="connsiteX13" fmla="*/ 444381 w 461593"/>
              <a:gd name="connsiteY13" fmla="*/ 324740 h 418744"/>
              <a:gd name="connsiteX14" fmla="*/ 410198 w 461593"/>
              <a:gd name="connsiteY14" fmla="*/ 401652 h 418744"/>
              <a:gd name="connsiteX15" fmla="*/ 384561 w 461593"/>
              <a:gd name="connsiteY15" fmla="*/ 418744 h 41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1593" h="418744">
                <a:moveTo>
                  <a:pt x="0" y="213645"/>
                </a:moveTo>
                <a:cubicBezTo>
                  <a:pt x="5697" y="199402"/>
                  <a:pt x="12240" y="185469"/>
                  <a:pt x="17091" y="170916"/>
                </a:cubicBezTo>
                <a:cubicBezTo>
                  <a:pt x="20805" y="159773"/>
                  <a:pt x="21623" y="147770"/>
                  <a:pt x="25637" y="136732"/>
                </a:cubicBezTo>
                <a:cubicBezTo>
                  <a:pt x="33051" y="116344"/>
                  <a:pt x="43218" y="97055"/>
                  <a:pt x="51275" y="76912"/>
                </a:cubicBezTo>
                <a:cubicBezTo>
                  <a:pt x="54620" y="68548"/>
                  <a:pt x="51999" y="55744"/>
                  <a:pt x="59820" y="51275"/>
                </a:cubicBezTo>
                <a:cubicBezTo>
                  <a:pt x="74864" y="42678"/>
                  <a:pt x="94003" y="45578"/>
                  <a:pt x="111095" y="42729"/>
                </a:cubicBezTo>
                <a:cubicBezTo>
                  <a:pt x="122489" y="37032"/>
                  <a:pt x="134217" y="31957"/>
                  <a:pt x="145278" y="25637"/>
                </a:cubicBezTo>
                <a:cubicBezTo>
                  <a:pt x="154196" y="20541"/>
                  <a:pt x="161729" y="13139"/>
                  <a:pt x="170916" y="8546"/>
                </a:cubicBezTo>
                <a:cubicBezTo>
                  <a:pt x="178973" y="4518"/>
                  <a:pt x="188007" y="2849"/>
                  <a:pt x="196553" y="0"/>
                </a:cubicBezTo>
                <a:cubicBezTo>
                  <a:pt x="262071" y="11394"/>
                  <a:pt x="329265" y="15563"/>
                  <a:pt x="393106" y="34183"/>
                </a:cubicBezTo>
                <a:cubicBezTo>
                  <a:pt x="401754" y="36705"/>
                  <a:pt x="396878" y="52181"/>
                  <a:pt x="401652" y="59820"/>
                </a:cubicBezTo>
                <a:cubicBezTo>
                  <a:pt x="411319" y="75287"/>
                  <a:pt x="424441" y="88306"/>
                  <a:pt x="435835" y="102549"/>
                </a:cubicBezTo>
                <a:cubicBezTo>
                  <a:pt x="444804" y="133939"/>
                  <a:pt x="463259" y="188265"/>
                  <a:pt x="461473" y="222190"/>
                </a:cubicBezTo>
                <a:cubicBezTo>
                  <a:pt x="459652" y="256797"/>
                  <a:pt x="450404" y="290612"/>
                  <a:pt x="444381" y="324740"/>
                </a:cubicBezTo>
                <a:cubicBezTo>
                  <a:pt x="437164" y="365636"/>
                  <a:pt x="440508" y="371342"/>
                  <a:pt x="410198" y="401652"/>
                </a:cubicBezTo>
                <a:cubicBezTo>
                  <a:pt x="402936" y="408915"/>
                  <a:pt x="384561" y="418744"/>
                  <a:pt x="384561" y="41874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FFDB5234-D5BC-79B4-7D01-ED762CD8A558}"/>
              </a:ext>
            </a:extLst>
          </p:cNvPr>
          <p:cNvSpPr/>
          <p:nvPr/>
        </p:nvSpPr>
        <p:spPr>
          <a:xfrm>
            <a:off x="3620077" y="3165946"/>
            <a:ext cx="389617" cy="418744"/>
          </a:xfrm>
          <a:custGeom>
            <a:avLst/>
            <a:gdLst>
              <a:gd name="connsiteX0" fmla="*/ 0 w 461593"/>
              <a:gd name="connsiteY0" fmla="*/ 213645 h 418744"/>
              <a:gd name="connsiteX1" fmla="*/ 17091 w 461593"/>
              <a:gd name="connsiteY1" fmla="*/ 170916 h 418744"/>
              <a:gd name="connsiteX2" fmla="*/ 25637 w 461593"/>
              <a:gd name="connsiteY2" fmla="*/ 136732 h 418744"/>
              <a:gd name="connsiteX3" fmla="*/ 51275 w 461593"/>
              <a:gd name="connsiteY3" fmla="*/ 76912 h 418744"/>
              <a:gd name="connsiteX4" fmla="*/ 59820 w 461593"/>
              <a:gd name="connsiteY4" fmla="*/ 51275 h 418744"/>
              <a:gd name="connsiteX5" fmla="*/ 111095 w 461593"/>
              <a:gd name="connsiteY5" fmla="*/ 42729 h 418744"/>
              <a:gd name="connsiteX6" fmla="*/ 145278 w 461593"/>
              <a:gd name="connsiteY6" fmla="*/ 25637 h 418744"/>
              <a:gd name="connsiteX7" fmla="*/ 170916 w 461593"/>
              <a:gd name="connsiteY7" fmla="*/ 8546 h 418744"/>
              <a:gd name="connsiteX8" fmla="*/ 196553 w 461593"/>
              <a:gd name="connsiteY8" fmla="*/ 0 h 418744"/>
              <a:gd name="connsiteX9" fmla="*/ 393106 w 461593"/>
              <a:gd name="connsiteY9" fmla="*/ 34183 h 418744"/>
              <a:gd name="connsiteX10" fmla="*/ 401652 w 461593"/>
              <a:gd name="connsiteY10" fmla="*/ 59820 h 418744"/>
              <a:gd name="connsiteX11" fmla="*/ 435835 w 461593"/>
              <a:gd name="connsiteY11" fmla="*/ 102549 h 418744"/>
              <a:gd name="connsiteX12" fmla="*/ 461473 w 461593"/>
              <a:gd name="connsiteY12" fmla="*/ 222190 h 418744"/>
              <a:gd name="connsiteX13" fmla="*/ 444381 w 461593"/>
              <a:gd name="connsiteY13" fmla="*/ 324740 h 418744"/>
              <a:gd name="connsiteX14" fmla="*/ 410198 w 461593"/>
              <a:gd name="connsiteY14" fmla="*/ 401652 h 418744"/>
              <a:gd name="connsiteX15" fmla="*/ 384561 w 461593"/>
              <a:gd name="connsiteY15" fmla="*/ 418744 h 41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1593" h="418744">
                <a:moveTo>
                  <a:pt x="0" y="213645"/>
                </a:moveTo>
                <a:cubicBezTo>
                  <a:pt x="5697" y="199402"/>
                  <a:pt x="12240" y="185469"/>
                  <a:pt x="17091" y="170916"/>
                </a:cubicBezTo>
                <a:cubicBezTo>
                  <a:pt x="20805" y="159773"/>
                  <a:pt x="21623" y="147770"/>
                  <a:pt x="25637" y="136732"/>
                </a:cubicBezTo>
                <a:cubicBezTo>
                  <a:pt x="33051" y="116344"/>
                  <a:pt x="43218" y="97055"/>
                  <a:pt x="51275" y="76912"/>
                </a:cubicBezTo>
                <a:cubicBezTo>
                  <a:pt x="54620" y="68548"/>
                  <a:pt x="51999" y="55744"/>
                  <a:pt x="59820" y="51275"/>
                </a:cubicBezTo>
                <a:cubicBezTo>
                  <a:pt x="74864" y="42678"/>
                  <a:pt x="94003" y="45578"/>
                  <a:pt x="111095" y="42729"/>
                </a:cubicBezTo>
                <a:cubicBezTo>
                  <a:pt x="122489" y="37032"/>
                  <a:pt x="134217" y="31957"/>
                  <a:pt x="145278" y="25637"/>
                </a:cubicBezTo>
                <a:cubicBezTo>
                  <a:pt x="154196" y="20541"/>
                  <a:pt x="161729" y="13139"/>
                  <a:pt x="170916" y="8546"/>
                </a:cubicBezTo>
                <a:cubicBezTo>
                  <a:pt x="178973" y="4518"/>
                  <a:pt x="188007" y="2849"/>
                  <a:pt x="196553" y="0"/>
                </a:cubicBezTo>
                <a:cubicBezTo>
                  <a:pt x="262071" y="11394"/>
                  <a:pt x="329265" y="15563"/>
                  <a:pt x="393106" y="34183"/>
                </a:cubicBezTo>
                <a:cubicBezTo>
                  <a:pt x="401754" y="36705"/>
                  <a:pt x="396878" y="52181"/>
                  <a:pt x="401652" y="59820"/>
                </a:cubicBezTo>
                <a:cubicBezTo>
                  <a:pt x="411319" y="75287"/>
                  <a:pt x="424441" y="88306"/>
                  <a:pt x="435835" y="102549"/>
                </a:cubicBezTo>
                <a:cubicBezTo>
                  <a:pt x="444804" y="133939"/>
                  <a:pt x="463259" y="188265"/>
                  <a:pt x="461473" y="222190"/>
                </a:cubicBezTo>
                <a:cubicBezTo>
                  <a:pt x="459652" y="256797"/>
                  <a:pt x="450404" y="290612"/>
                  <a:pt x="444381" y="324740"/>
                </a:cubicBezTo>
                <a:cubicBezTo>
                  <a:pt x="437164" y="365636"/>
                  <a:pt x="440508" y="371342"/>
                  <a:pt x="410198" y="401652"/>
                </a:cubicBezTo>
                <a:cubicBezTo>
                  <a:pt x="402936" y="408915"/>
                  <a:pt x="384561" y="418744"/>
                  <a:pt x="384561" y="41874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85CCE075-0B09-D3E2-03B5-430658080777}"/>
              </a:ext>
            </a:extLst>
          </p:cNvPr>
          <p:cNvSpPr/>
          <p:nvPr/>
        </p:nvSpPr>
        <p:spPr>
          <a:xfrm>
            <a:off x="2152777" y="360927"/>
            <a:ext cx="7120764" cy="690634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Il MANTRA delle MANUTENZIONI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75CA167-4D43-614A-297C-CB97FDD93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001"/>
          <a:stretch/>
        </p:blipFill>
        <p:spPr>
          <a:xfrm>
            <a:off x="823028" y="4697516"/>
            <a:ext cx="4193353" cy="14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A37E81C-E7E1-72CF-8B2E-41E6B33950CA}"/>
              </a:ext>
            </a:extLst>
          </p:cNvPr>
          <p:cNvSpPr/>
          <p:nvPr/>
        </p:nvSpPr>
        <p:spPr>
          <a:xfrm>
            <a:off x="1075120" y="621414"/>
            <a:ext cx="4237501" cy="638149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NUOVI PARADIGMI, OPZIONI E PROPOSTE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802DCE-9459-E686-3A17-A6BF792F466F}"/>
              </a:ext>
            </a:extLst>
          </p:cNvPr>
          <p:cNvSpPr txBox="1"/>
          <p:nvPr/>
        </p:nvSpPr>
        <p:spPr>
          <a:xfrm>
            <a:off x="243538" y="1656659"/>
            <a:ext cx="542742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cap="all" dirty="0">
                <a:solidFill>
                  <a:schemeClr val="accent1">
                    <a:lumMod val="75000"/>
                  </a:schemeClr>
                </a:solidFill>
              </a:rPr>
              <a:t>OPERE: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continuità laterale e longitudinale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incremento della ritenzione idrica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opere flessibili, semplici e minimali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lontane dall’alveo attivo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interrate e passive</a:t>
            </a:r>
          </a:p>
          <a:p>
            <a:r>
              <a:rPr lang="it-IT" sz="1600" cap="all" dirty="0">
                <a:solidFill>
                  <a:schemeClr val="accent1">
                    <a:lumMod val="75000"/>
                  </a:schemeClr>
                </a:solidFill>
              </a:rPr>
              <a:t>Morfologia e vegetazione: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riconnessione delle piane inondabili; (canali e ribassamenti)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riattivazione del trasporto solido;</a:t>
            </a:r>
          </a:p>
          <a:p>
            <a:pPr marL="285750" indent="-285750">
              <a:buFontTx/>
              <a:buChar char="-"/>
            </a:pP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nicreazione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o preservazione delle fasce ripariali</a:t>
            </a:r>
          </a:p>
          <a:p>
            <a:r>
              <a:rPr lang="it-IT" sz="1600" cap="all" dirty="0">
                <a:solidFill>
                  <a:schemeClr val="accent1">
                    <a:lumMod val="75000"/>
                  </a:schemeClr>
                </a:solidFill>
              </a:rPr>
              <a:t>Uso del suolo e supporti economici: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cambio assetto colturale;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delocalizzazione;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adattamento (infrastrutture e città), allerta)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perequazioni, assicurazioni,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servizi ecosistemici, indennizz</a:t>
            </a:r>
            <a:r>
              <a:rPr lang="it-IT" sz="1600" cap="all" dirty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7B8349-BA45-9762-13B3-C7D24889BE65}"/>
              </a:ext>
            </a:extLst>
          </p:cNvPr>
          <p:cNvSpPr txBox="1"/>
          <p:nvPr/>
        </p:nvSpPr>
        <p:spPr>
          <a:xfrm>
            <a:off x="5491822" y="379387"/>
            <a:ext cx="61746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Usare ACB per progettare alternative iniziali a tavolino che includano anche meccanismi attuativi</a:t>
            </a:r>
          </a:p>
          <a:p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ACB può identificare assetto e progetto del corridoio sostenibile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Valutazione integrata e processo partecipativo sono indispensabili per una soluzione adattativa ma pianificata «in grande»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gli obiettivi debbono essere quantificati</a:t>
            </a:r>
          </a:p>
          <a:p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necessitano: conoscenza, partecipazione, governance, coraggio, giustizia.</a:t>
            </a:r>
          </a:p>
          <a:p>
            <a:endParaRPr lang="it-IT" sz="1600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F1F033-260C-87E8-CDCA-7B73D2C43ABB}"/>
              </a:ext>
            </a:extLst>
          </p:cNvPr>
          <p:cNvSpPr txBox="1"/>
          <p:nvPr/>
        </p:nvSpPr>
        <p:spPr>
          <a:xfrm>
            <a:off x="5491822" y="3800957"/>
            <a:ext cx="61746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PROPOSTA:</a:t>
            </a:r>
          </a:p>
          <a:p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Considerare meglio il clima futuro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Considerare la dinamica morfologica e il rischio ad essa connesso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Adottare ACB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Sviluppare processi partecipativi ed inclusivi</a:t>
            </a:r>
          </a:p>
          <a:p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93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AZIONI DELL’AIPO: DIFESA DEI TERRITORI DALLE INONDAZIONI</a:t>
            </a:r>
          </a:p>
          <a:p>
            <a:r>
              <a:rPr lang="it-IT" dirty="0"/>
              <a:t>MANUTENZIONI</a:t>
            </a:r>
          </a:p>
          <a:p>
            <a:r>
              <a:rPr lang="it-IT" dirty="0"/>
              <a:t>LAVORI IN ALVEO</a:t>
            </a:r>
          </a:p>
          <a:p>
            <a:r>
              <a:rPr lang="it-IT" dirty="0"/>
              <a:t>CONSERVAZIONE INTEGRALE</a:t>
            </a:r>
          </a:p>
          <a:p>
            <a:r>
              <a:rPr lang="it-IT" dirty="0"/>
              <a:t>COMPENSAZIONI</a:t>
            </a:r>
          </a:p>
          <a:p>
            <a:r>
              <a:rPr lang="it-IT" dirty="0"/>
              <a:t>ARNO LONATE POZZOLO</a:t>
            </a:r>
          </a:p>
          <a:p>
            <a:r>
              <a:rPr lang="it-IT" dirty="0"/>
              <a:t>CSNO – SGRIGLIATORE DI CISLIANO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526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00A949-3FE0-3E37-46FD-A32A5E41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35" y="1511642"/>
            <a:ext cx="5566130" cy="38347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69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64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EB84E-735E-3357-6FB1-B900C2B3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754" y="-336879"/>
            <a:ext cx="3932237" cy="1600200"/>
          </a:xfrm>
        </p:spPr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EF901B-BF88-928C-8C72-389B2434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431711-7DAF-B6BF-DC18-070A89EC3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8754" y="1263321"/>
            <a:ext cx="3932237" cy="3811588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it-IT" dirty="0"/>
              <a:t>L’ASSETTO DEL TICINO</a:t>
            </a:r>
          </a:p>
          <a:p>
            <a:pPr marL="342900" indent="-342900">
              <a:buAutoNum type="arabicPeriod"/>
            </a:pPr>
            <a:r>
              <a:rPr lang="it-IT" dirty="0"/>
              <a:t>La pianificazione vigente</a:t>
            </a:r>
          </a:p>
          <a:p>
            <a:pPr marL="342900" indent="-342900">
              <a:buAutoNum type="arabicPeriod"/>
            </a:pPr>
            <a:r>
              <a:rPr lang="it-IT" dirty="0"/>
              <a:t>La manutenzione</a:t>
            </a:r>
          </a:p>
          <a:p>
            <a:pPr marL="342900" indent="-342900">
              <a:buAutoNum type="arabicPeriod"/>
            </a:pPr>
            <a:r>
              <a:rPr lang="it-IT" dirty="0"/>
              <a:t>Cosa fa l’A.I.Po nel sottobacino del Ticino</a:t>
            </a:r>
          </a:p>
          <a:p>
            <a:pPr marL="342900" indent="-342900">
              <a:buAutoNum type="arabicPeriod"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850A5C-05F9-CA0C-E075-CF437FBC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046" y="84841"/>
            <a:ext cx="5813954" cy="36510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D17A4C-9793-4702-D8D3-6F873766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2" y="3893270"/>
            <a:ext cx="5823603" cy="32037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2C6966-5BAA-CCF0-C847-77B7F28B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53" t="11386" r="31483" b="19793"/>
          <a:stretch/>
        </p:blipFill>
        <p:spPr>
          <a:xfrm>
            <a:off x="143544" y="2894807"/>
            <a:ext cx="3073401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6A1C3-BCC5-542C-ED0B-DC96D27F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L’A.I.Po?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EB5032-C828-9BC1-5BC6-2DF7C5DAF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361" y="3153531"/>
            <a:ext cx="5257800" cy="1520890"/>
          </a:xfrm>
        </p:spPr>
        <p:txBody>
          <a:bodyPr>
            <a:normAutofit/>
          </a:bodyPr>
          <a:lstStyle/>
          <a:p>
            <a:r>
              <a:rPr lang="it-IT" sz="1800" dirty="0"/>
              <a:t>Sgrigliatore di Cisliano (circa 5 mln€) – derivante da prescrizione del Parco del Ticino su «lavori di adeguamento del CSNO» - gara in corso </a:t>
            </a:r>
          </a:p>
          <a:p>
            <a:r>
              <a:rPr lang="it-IT" sz="1800" dirty="0"/>
              <a:t>Opere idrauliche via Milazzo Borgo Basso 0,9 mln€ - aggiudicati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2E8A2BF-81A9-00F7-A259-0A95A9CB6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9361" y="4948820"/>
            <a:ext cx="7149445" cy="1334752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92CCF3-79CC-23BC-90DC-B9239D17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682" y="3143814"/>
            <a:ext cx="3049434" cy="22013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095C085-CF6A-9C69-92A1-393E64BBB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707" y="131293"/>
            <a:ext cx="4240409" cy="30125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7C16DB-8CAA-D3F0-ECE4-64CBBE9ED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242" y="-153824"/>
            <a:ext cx="4130465" cy="30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3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EB84E-735E-3357-6FB1-B900C2B3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ARI-INDICE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EF901B-BF88-928C-8C72-389B2434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431711-7DAF-B6BF-DC18-070A89EC3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it-IT" dirty="0"/>
              <a:t>Assetto: nuovi paradigmi</a:t>
            </a:r>
          </a:p>
          <a:p>
            <a:pPr marL="342900" indent="-342900">
              <a:buAutoNum type="arabicPeriod"/>
            </a:pPr>
            <a:r>
              <a:rPr lang="it-IT" dirty="0"/>
              <a:t>pianificazione selvaggia</a:t>
            </a:r>
          </a:p>
          <a:p>
            <a:pPr marL="342900" indent="-342900">
              <a:buAutoNum type="arabicPeriod"/>
            </a:pPr>
            <a:r>
              <a:rPr lang="it-IT" dirty="0"/>
              <a:t>Il Mantra delle manutenzioni</a:t>
            </a:r>
          </a:p>
          <a:p>
            <a:pPr marL="342900" indent="-342900">
              <a:buAutoNum type="arabicPeriod"/>
            </a:pPr>
            <a:r>
              <a:rPr lang="it-IT" dirty="0"/>
              <a:t>Cosa fa l’A.I.Po – e il PNRR?</a:t>
            </a:r>
          </a:p>
          <a:p>
            <a:pPr marL="342900" indent="-342900">
              <a:buAutoNum type="arabicPeriod"/>
            </a:pP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043B2ED-AD43-37EF-DE96-9C0BB8552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9" y="180875"/>
            <a:ext cx="5261488" cy="2794460"/>
          </a:xfrm>
          <a:prstGeom prst="rect">
            <a:avLst/>
          </a:prstGeom>
        </p:spPr>
      </p:pic>
      <p:pic>
        <p:nvPicPr>
          <p:cNvPr id="7" name="Immagine 6" descr="Immagine che contiene albero, esterni&#10;&#10;Descrizione generata automaticamente">
            <a:extLst>
              <a:ext uri="{FF2B5EF4-FFF2-40B4-BE49-F238E27FC236}">
                <a16:creationId xmlns:a16="http://schemas.microsoft.com/office/drawing/2014/main" id="{BEC043D9-7CCF-ABA9-7A31-77B216679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02" y="3353378"/>
            <a:ext cx="3488965" cy="21296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5D453E1-51D8-DF6F-73AA-10AB5612E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48" y="3365833"/>
            <a:ext cx="3114724" cy="34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9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DA513D0-109A-C92E-34F5-A99002C353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39" r="8562" b="8331"/>
          <a:stretch/>
        </p:blipFill>
        <p:spPr>
          <a:xfrm>
            <a:off x="5822302" y="10"/>
            <a:ext cx="6368175" cy="581985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56131755-391F-51CF-2D84-0DC4838D3EFC}"/>
              </a:ext>
            </a:extLst>
          </p:cNvPr>
          <p:cNvSpPr txBox="1">
            <a:spLocks/>
          </p:cNvSpPr>
          <p:nvPr/>
        </p:nvSpPr>
        <p:spPr>
          <a:xfrm>
            <a:off x="1" y="4496586"/>
            <a:ext cx="5995446" cy="1583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/>
              <a:t>“</a:t>
            </a:r>
            <a:r>
              <a:rPr lang="en-US" sz="2200"/>
              <a:t>NON EREDITIAMO LA TERRA DAI NOSTRI ANTENATI, MA LA PRENDIAMO IN PRESTITO DAI NOSTRI FIGLI</a:t>
            </a:r>
            <a:r>
              <a:rPr lang="en-US" sz="240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151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" y="4496586"/>
            <a:ext cx="8324850" cy="16803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2200" dirty="0"/>
              <a:t>NON EREDITIAMO LA TERRA DAI NOSTRI ANTENATI, MA LA PRENDIAMO IN PRESTITO DAI NOSTRI FIGLI</a:t>
            </a:r>
            <a:r>
              <a:rPr lang="en-US" sz="2400" dirty="0"/>
              <a:t>”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DC9166-C760-95A0-6931-BE149AE8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05" b="2688"/>
          <a:stretch/>
        </p:blipFill>
        <p:spPr>
          <a:xfrm>
            <a:off x="723900" y="13483"/>
            <a:ext cx="11468100" cy="4287771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033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ED1C6A2-39C7-B0AF-47BC-AFD9860AB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589" y="1825625"/>
            <a:ext cx="8192822" cy="4351338"/>
          </a:xfr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1D434E8-BF7C-CFEC-E36F-5B4D1FA5FAA3}"/>
              </a:ext>
            </a:extLst>
          </p:cNvPr>
          <p:cNvSpPr/>
          <p:nvPr/>
        </p:nvSpPr>
        <p:spPr>
          <a:xfrm>
            <a:off x="2152777" y="100752"/>
            <a:ext cx="8192822" cy="1214863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LO STATO ATTUALE DEI CORSI D’ACQUA</a:t>
            </a:r>
            <a:br>
              <a:rPr lang="it-IT" sz="3200" dirty="0">
                <a:solidFill>
                  <a:srgbClr val="FFFF00"/>
                </a:solidFill>
              </a:rPr>
            </a:br>
            <a:r>
              <a:rPr lang="it-IT" sz="3200" dirty="0">
                <a:solidFill>
                  <a:srgbClr val="FFFF00"/>
                </a:solidFill>
              </a:rPr>
              <a:t>UNA PROSPETTIVA DIVERSA</a:t>
            </a:r>
          </a:p>
        </p:txBody>
      </p:sp>
    </p:spTree>
    <p:extLst>
      <p:ext uri="{BB962C8B-B14F-4D97-AF65-F5344CB8AC3E}">
        <p14:creationId xmlns:p14="http://schemas.microsoft.com/office/powerpoint/2010/main" val="31619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F929DEB-19F3-8701-7D0C-57C348900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35871"/>
            <a:ext cx="10515600" cy="4330846"/>
          </a:xfr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260BABA-E123-4B33-621C-9CE6FED1D2E0}"/>
              </a:ext>
            </a:extLst>
          </p:cNvPr>
          <p:cNvSpPr/>
          <p:nvPr/>
        </p:nvSpPr>
        <p:spPr>
          <a:xfrm>
            <a:off x="2152776" y="100752"/>
            <a:ext cx="8282695" cy="1350976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DIFENDERE GLI UOMINI DAL FIUME 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</a:rPr>
              <a:t>O </a:t>
            </a:r>
          </a:p>
          <a:p>
            <a:pPr algn="ctr"/>
            <a:r>
              <a:rPr lang="it-IT" sz="3200" dirty="0">
                <a:solidFill>
                  <a:srgbClr val="FFFF00"/>
                </a:solidFill>
              </a:rPr>
              <a:t>DIFENDERE IL FIUME DAGLI UOMINI?</a:t>
            </a:r>
          </a:p>
        </p:txBody>
      </p:sp>
    </p:spTree>
    <p:extLst>
      <p:ext uri="{BB962C8B-B14F-4D97-AF65-F5344CB8AC3E}">
        <p14:creationId xmlns:p14="http://schemas.microsoft.com/office/powerpoint/2010/main" val="2869281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2EEC86-F1FA-A935-B73F-70513DB4C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6804"/>
            <a:ext cx="10515600" cy="4348980"/>
          </a:xfr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913770D-98C7-16D4-F385-EE2196E4E19F}"/>
              </a:ext>
            </a:extLst>
          </p:cNvPr>
          <p:cNvSpPr/>
          <p:nvPr/>
        </p:nvSpPr>
        <p:spPr>
          <a:xfrm>
            <a:off x="2152777" y="231386"/>
            <a:ext cx="8192822" cy="1214863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2000">
                <a:schemeClr val="accent6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QUALI SOLUZIONI?</a:t>
            </a:r>
            <a:br>
              <a:rPr lang="it-IT" sz="3200" dirty="0">
                <a:solidFill>
                  <a:srgbClr val="FFFF00"/>
                </a:solidFill>
              </a:rPr>
            </a:br>
            <a:r>
              <a:rPr lang="it-IT" sz="3200" dirty="0">
                <a:solidFill>
                  <a:srgbClr val="FFFF00"/>
                </a:solidFill>
              </a:rPr>
              <a:t>(per una convivenza fatta di reciproco rispetto)</a:t>
            </a:r>
          </a:p>
        </p:txBody>
      </p:sp>
    </p:spTree>
    <p:extLst>
      <p:ext uri="{BB962C8B-B14F-4D97-AF65-F5344CB8AC3E}">
        <p14:creationId xmlns:p14="http://schemas.microsoft.com/office/powerpoint/2010/main" val="2997307699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594</Words>
  <Application>Microsoft Office PowerPoint</Application>
  <PresentationFormat>Widescreen</PresentationFormat>
  <Paragraphs>76</Paragraphs>
  <Slides>18</Slides>
  <Notes>0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Bodoni 72 Book</vt:lpstr>
      <vt:lpstr>Calibri</vt:lpstr>
      <vt:lpstr>Calibri Light</vt:lpstr>
      <vt:lpstr>Circular Std Book</vt:lpstr>
      <vt:lpstr>Titillium Web</vt:lpstr>
      <vt:lpstr>Personalizza struttura</vt:lpstr>
      <vt:lpstr>Presentazione standard di PowerPoint</vt:lpstr>
      <vt:lpstr>INDICE</vt:lpstr>
      <vt:lpstr>E L’A.I.Po?</vt:lpstr>
      <vt:lpstr>ARI-INDICE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Lorem ipsum dolor sit amet, consectetur adipiscing elit, sed do eiusmod tempor incididunt ut labore et dolore magna aliqua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SOMMARIO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MARCO LA VEGLIA</cp:lastModifiedBy>
  <cp:revision>24</cp:revision>
  <dcterms:created xsi:type="dcterms:W3CDTF">2024-01-17T17:00:12Z</dcterms:created>
  <dcterms:modified xsi:type="dcterms:W3CDTF">2024-10-10T08:50:57Z</dcterms:modified>
</cp:coreProperties>
</file>