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0" r:id="rId3"/>
    <p:sldId id="259" r:id="rId4"/>
    <p:sldId id="261" r:id="rId5"/>
    <p:sldId id="257" r:id="rId6"/>
    <p:sldId id="262" r:id="rId7"/>
    <p:sldId id="263" r:id="rId8"/>
    <p:sldId id="264" r:id="rId9"/>
    <p:sldId id="266" r:id="rId10"/>
    <p:sldId id="267" r:id="rId11"/>
    <p:sldId id="269" r:id="rId12"/>
    <p:sldId id="272" r:id="rId13"/>
    <p:sldId id="270" r:id="rId14"/>
    <p:sldId id="271" r:id="rId15"/>
    <p:sldId id="273" r:id="rId16"/>
    <p:sldId id="274" r:id="rId17"/>
    <p:sldId id="275" r:id="rId18"/>
    <p:sldId id="276" r:id="rId19"/>
    <p:sldId id="278" r:id="rId20"/>
    <p:sldId id="281" r:id="rId21"/>
    <p:sldId id="277" r:id="rId22"/>
    <p:sldId id="284" r:id="rId23"/>
    <p:sldId id="286" r:id="rId24"/>
    <p:sldId id="282" r:id="rId25"/>
    <p:sldId id="283" r:id="rId26"/>
    <p:sldId id="285" r:id="rId27"/>
    <p:sldId id="287" r:id="rId2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5D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74"/>
  </p:normalViewPr>
  <p:slideViewPr>
    <p:cSldViewPr snapToGrid="0" snapToObjects="1">
      <p:cViewPr varScale="1">
        <p:scale>
          <a:sx n="107" d="100"/>
          <a:sy n="107" d="100"/>
        </p:scale>
        <p:origin x="82" y="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6992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9824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211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2360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196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2249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1769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0957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003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84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F204F-859B-4498-968B-441AB748D2AF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5865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F204F-859B-4498-968B-441AB748D2AF}" type="datetimeFigureOut">
              <a:rPr lang="it-IT" smtClean="0"/>
              <a:t>09/10/2024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71437-C8BF-4795-AF46-437FE5C34A9E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55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jpg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Foglio_di_lavoro_di_Microsoft_Excel_97-2003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5.jpg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9194763C-C475-324D-9A93-5A78A653E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ottotitolo 2">
            <a:extLst>
              <a:ext uri="{FF2B5EF4-FFF2-40B4-BE49-F238E27FC236}">
                <a16:creationId xmlns:a16="http://schemas.microsoft.com/office/drawing/2014/main" xmlns="" id="{013DD5C9-5F3A-E141-BD8A-6CCA9BB8A8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536574"/>
            <a:ext cx="4685150" cy="350183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it-IT" b="1" dirty="0" smtClean="0">
                <a:solidFill>
                  <a:srgbClr val="485D61"/>
                </a:solidFill>
                <a:latin typeface="+mj-lt"/>
                <a:cs typeface="Circular Std Book" panose="020B0604020101020102" pitchFamily="34" charset="77"/>
              </a:rPr>
              <a:t>10 ottobre 2024, Sesto Calende</a:t>
            </a:r>
          </a:p>
        </p:txBody>
      </p:sp>
      <p:sp>
        <p:nvSpPr>
          <p:cNvPr id="12" name="Sottotitolo 2">
            <a:extLst>
              <a:ext uri="{FF2B5EF4-FFF2-40B4-BE49-F238E27FC236}">
                <a16:creationId xmlns:a16="http://schemas.microsoft.com/office/drawing/2014/main" xmlns="" id="{7150D030-1DCA-C842-AAB0-033AE351C823}"/>
              </a:ext>
            </a:extLst>
          </p:cNvPr>
          <p:cNvSpPr txBox="1">
            <a:spLocks/>
          </p:cNvSpPr>
          <p:nvPr/>
        </p:nvSpPr>
        <p:spPr>
          <a:xfrm>
            <a:off x="90355" y="2213609"/>
            <a:ext cx="8205148" cy="2270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it-IT" sz="4000" b="1" dirty="0">
                <a:solidFill>
                  <a:srgbClr val="485D61"/>
                </a:solidFill>
                <a:latin typeface="Bodoni 72 Book" pitchFamily="2" charset="0"/>
              </a:rPr>
              <a:t>TICINO</a:t>
            </a:r>
            <a:r>
              <a:rPr lang="it-IT" sz="4000" dirty="0">
                <a:solidFill>
                  <a:srgbClr val="485D61"/>
                </a:solidFill>
                <a:latin typeface="Bodoni 72 Book" pitchFamily="2" charset="0"/>
              </a:rPr>
              <a:t>: </a:t>
            </a:r>
            <a:r>
              <a:rPr lang="it-IT" sz="4000" b="1" dirty="0">
                <a:solidFill>
                  <a:srgbClr val="485D61"/>
                </a:solidFill>
                <a:latin typeface="Bodoni 72 Book" pitchFamily="2" charset="0"/>
              </a:rPr>
              <a:t>il fiume azzurro tra storia, biodiversità e tutela degli ecosistemi </a:t>
            </a:r>
            <a:endParaRPr lang="it-IT" sz="3200" b="1" dirty="0" smtClean="0">
              <a:solidFill>
                <a:srgbClr val="485D61"/>
              </a:solidFill>
              <a:latin typeface="Bodoni 72 Book" pitchFamily="2" charset="0"/>
            </a:endParaRPr>
          </a:p>
          <a:p>
            <a:pPr algn="l">
              <a:lnSpc>
                <a:spcPct val="100000"/>
              </a:lnSpc>
            </a:pPr>
            <a:r>
              <a:rPr lang="it-IT" sz="2800" dirty="0" smtClean="0">
                <a:solidFill>
                  <a:srgbClr val="485D61"/>
                </a:solidFill>
                <a:latin typeface="Bodoni 72 Book" pitchFamily="2" charset="0"/>
              </a:rPr>
              <a:t>Aldo Paleari</a:t>
            </a:r>
            <a:endParaRPr lang="it-IT" sz="2800" dirty="0">
              <a:solidFill>
                <a:srgbClr val="485D61"/>
              </a:solidFill>
              <a:latin typeface="Bodoni 72 Book" pitchFamily="2" charset="0"/>
            </a:endParaRPr>
          </a:p>
          <a:p>
            <a:pPr algn="l">
              <a:lnSpc>
                <a:spcPct val="100000"/>
              </a:lnSpc>
            </a:pPr>
            <a:r>
              <a:rPr lang="it-IT" sz="2000" dirty="0" smtClean="0">
                <a:solidFill>
                  <a:srgbClr val="485D61"/>
                </a:solidFill>
                <a:latin typeface="Bodoni 72 Book" pitchFamily="2" charset="0"/>
              </a:rPr>
              <a:t>Parco </a:t>
            </a:r>
            <a:r>
              <a:rPr lang="it-IT" sz="2000" dirty="0">
                <a:solidFill>
                  <a:srgbClr val="485D61"/>
                </a:solidFill>
                <a:latin typeface="Bodoni 72 Book" pitchFamily="2" charset="0"/>
              </a:rPr>
              <a:t>Lombardo della Valle del Ticino</a:t>
            </a:r>
          </a:p>
        </p:txBody>
      </p:sp>
    </p:spTree>
    <p:extLst>
      <p:ext uri="{BB962C8B-B14F-4D97-AF65-F5344CB8AC3E}">
        <p14:creationId xmlns:p14="http://schemas.microsoft.com/office/powerpoint/2010/main" val="517126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sno ponte seve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65" y="1746950"/>
            <a:ext cx="5733141" cy="3980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Grp="1" noChangeArrowheads="1"/>
          </p:cNvSpPr>
          <p:nvPr>
            <p:ph idx="1"/>
          </p:nvPr>
        </p:nvSpPr>
        <p:spPr bwMode="auto">
          <a:xfrm>
            <a:off x="1034197" y="1047234"/>
            <a:ext cx="4443966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eaLnBrk="1" hangingPunct="1">
              <a:buNone/>
            </a:pPr>
            <a:r>
              <a:rPr lang="it-IT" sz="1800" b="1" dirty="0">
                <a:solidFill>
                  <a:schemeClr val="accent6">
                    <a:lumMod val="75000"/>
                  </a:schemeClr>
                </a:solidFill>
                <a:latin typeface="Bodoni 72 Book" pitchFamily="2" charset="0"/>
              </a:rPr>
              <a:t>Allagamento Ponte Seveso - </a:t>
            </a:r>
            <a:r>
              <a:rPr lang="it-IT" sz="1800" b="1" dirty="0" smtClean="0">
                <a:solidFill>
                  <a:schemeClr val="accent6">
                    <a:lumMod val="75000"/>
                  </a:schemeClr>
                </a:solidFill>
                <a:latin typeface="Bodoni 72 Book" pitchFamily="2" charset="0"/>
              </a:rPr>
              <a:t>Milano</a:t>
            </a:r>
            <a:endParaRPr lang="it-IT" sz="1800" b="1" dirty="0">
              <a:solidFill>
                <a:schemeClr val="accent6">
                  <a:lumMod val="75000"/>
                </a:schemeClr>
              </a:solidFill>
              <a:latin typeface="Bodoni 72 Book" pitchFamily="2" charset="0"/>
            </a:endParaRPr>
          </a:p>
        </p:txBody>
      </p:sp>
      <p:pic>
        <p:nvPicPr>
          <p:cNvPr id="7" name="Picture 5" descr="rottura CSNO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743" y="1698107"/>
            <a:ext cx="5130085" cy="402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872591" y="92157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b="1" dirty="0">
                <a:solidFill>
                  <a:schemeClr val="accent6">
                    <a:lumMod val="75000"/>
                  </a:schemeClr>
                </a:solidFill>
                <a:latin typeface="Bodoni 72 Book" pitchFamily="2" charset="0"/>
              </a:rPr>
              <a:t>La rottura del canale scolmatore ad Abbiategrasso </a:t>
            </a:r>
            <a:br>
              <a:rPr lang="it-IT" b="1" dirty="0">
                <a:solidFill>
                  <a:schemeClr val="accent6">
                    <a:lumMod val="75000"/>
                  </a:schemeClr>
                </a:solidFill>
                <a:latin typeface="Bodoni 72 Book" pitchFamily="2" charset="0"/>
              </a:rPr>
            </a:br>
            <a:r>
              <a:rPr lang="it-IT" b="1" dirty="0">
                <a:solidFill>
                  <a:schemeClr val="accent6">
                    <a:lumMod val="75000"/>
                  </a:schemeClr>
                </a:solidFill>
                <a:latin typeface="Bodoni 72 Book" pitchFamily="2" charset="0"/>
              </a:rPr>
              <a:t>Novembre 2002 </a:t>
            </a:r>
          </a:p>
        </p:txBody>
      </p:sp>
    </p:spTree>
    <p:extLst>
      <p:ext uri="{BB962C8B-B14F-4D97-AF65-F5344CB8AC3E}">
        <p14:creationId xmlns:p14="http://schemas.microsoft.com/office/powerpoint/2010/main" val="56452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5865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>
                <a:solidFill>
                  <a:schemeClr val="accent6">
                    <a:lumMod val="75000"/>
                  </a:schemeClr>
                </a:solidFill>
                <a:latin typeface="Bodoni 72 Book" pitchFamily="2" charset="0"/>
                <a:ea typeface="+mn-ea"/>
                <a:cs typeface="+mn-cs"/>
              </a:rPr>
              <a:t>Anni 90’: l’esperienza del Parco nella pianificazione dell’ambiente fluviale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35" y="1611440"/>
            <a:ext cx="3698839" cy="4808677"/>
          </a:xfr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121" y="1611440"/>
            <a:ext cx="3748527" cy="586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55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5865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>
                <a:solidFill>
                  <a:schemeClr val="accent6">
                    <a:lumMod val="75000"/>
                  </a:schemeClr>
                </a:solidFill>
                <a:latin typeface="Bodoni 72 Book" pitchFamily="2" charset="0"/>
                <a:ea typeface="+mn-ea"/>
                <a:cs typeface="+mn-cs"/>
              </a:rPr>
              <a:t>Anni 90’: l’esperienza del Parco nella pianificazione dell’ambiente fluviale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35" y="1611440"/>
            <a:ext cx="3698839" cy="4808677"/>
          </a:xfr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121" y="1611440"/>
            <a:ext cx="3748527" cy="586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6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37054" y="-5578"/>
            <a:ext cx="10515600" cy="1325563"/>
          </a:xfrm>
        </p:spPr>
        <p:txBody>
          <a:bodyPr>
            <a:normAutofit/>
          </a:bodyPr>
          <a:lstStyle/>
          <a:p>
            <a:r>
              <a:rPr lang="it-IT" dirty="0" smtClean="0"/>
              <a:t> </a:t>
            </a:r>
            <a:r>
              <a:rPr lang="it-IT" sz="3600" b="1" dirty="0" smtClean="0">
                <a:solidFill>
                  <a:schemeClr val="accent6">
                    <a:lumMod val="75000"/>
                  </a:schemeClr>
                </a:solidFill>
                <a:latin typeface="Bodoni 72 Book" pitchFamily="2" charset="0"/>
                <a:ea typeface="+mn-ea"/>
                <a:cs typeface="+mn-cs"/>
              </a:rPr>
              <a:t>La </a:t>
            </a:r>
            <a:r>
              <a:rPr lang="it-IT" sz="3600" b="1" dirty="0">
                <a:solidFill>
                  <a:schemeClr val="accent6">
                    <a:lumMod val="75000"/>
                  </a:schemeClr>
                </a:solidFill>
                <a:latin typeface="Bodoni 72 Book" pitchFamily="2" charset="0"/>
                <a:ea typeface="+mn-ea"/>
                <a:cs typeface="+mn-cs"/>
              </a:rPr>
              <a:t>convergenza con la pianificazione del bacino fluviale del Po da parte </a:t>
            </a:r>
            <a:r>
              <a:rPr lang="it-IT" sz="3600" b="1" dirty="0" smtClean="0">
                <a:solidFill>
                  <a:schemeClr val="accent6">
                    <a:lumMod val="75000"/>
                  </a:schemeClr>
                </a:solidFill>
                <a:latin typeface="Bodoni 72 Book" pitchFamily="2" charset="0"/>
                <a:ea typeface="+mn-ea"/>
                <a:cs typeface="+mn-cs"/>
              </a:rPr>
              <a:t>dell‘</a:t>
            </a:r>
            <a:r>
              <a:rPr lang="it-IT" sz="3600" b="1" dirty="0" err="1" smtClean="0">
                <a:solidFill>
                  <a:schemeClr val="accent6">
                    <a:lumMod val="75000"/>
                  </a:schemeClr>
                </a:solidFill>
                <a:latin typeface="Bodoni 72 Book" pitchFamily="2" charset="0"/>
                <a:ea typeface="+mn-ea"/>
                <a:cs typeface="+mn-cs"/>
              </a:rPr>
              <a:t>AdBPo</a:t>
            </a:r>
            <a:endParaRPr lang="it-IT" sz="3600" b="1" dirty="0">
              <a:solidFill>
                <a:schemeClr val="accent6">
                  <a:lumMod val="75000"/>
                </a:schemeClr>
              </a:solidFill>
              <a:latin typeface="Bodoni 72 Book" pitchFamily="2" charset="0"/>
              <a:ea typeface="+mn-ea"/>
              <a:cs typeface="+mn-c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50" y="1719330"/>
            <a:ext cx="5298704" cy="432730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354" y="1239591"/>
            <a:ext cx="6647646" cy="437881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738" y="1239591"/>
            <a:ext cx="2949262" cy="252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7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5321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 </a:t>
            </a:r>
            <a:r>
              <a:rPr lang="it-IT" sz="4000" b="1" dirty="0">
                <a:solidFill>
                  <a:schemeClr val="accent6">
                    <a:lumMod val="75000"/>
                  </a:schemeClr>
                </a:solidFill>
                <a:latin typeface="Bodoni 72 Book" pitchFamily="2" charset="0"/>
                <a:ea typeface="+mn-ea"/>
                <a:cs typeface="+mn-cs"/>
              </a:rPr>
              <a:t>Gli anni 2000: Il Parco laboratorio per la </a:t>
            </a:r>
            <a:r>
              <a:rPr lang="it-IT" sz="4000" b="1" dirty="0" smtClean="0">
                <a:solidFill>
                  <a:schemeClr val="accent6">
                    <a:lumMod val="75000"/>
                  </a:schemeClr>
                </a:solidFill>
                <a:latin typeface="Bodoni 72 Book" pitchFamily="2" charset="0"/>
                <a:ea typeface="+mn-ea"/>
                <a:cs typeface="+mn-cs"/>
              </a:rPr>
              <a:t>ricerca</a:t>
            </a:r>
            <a:endParaRPr lang="it-IT" sz="4000" b="1" dirty="0">
              <a:solidFill>
                <a:schemeClr val="accent6">
                  <a:lumMod val="75000"/>
                </a:schemeClr>
              </a:solidFill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1865924"/>
            <a:ext cx="98437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Il </a:t>
            </a:r>
            <a:r>
              <a:rPr lang="it-IT" dirty="0" smtClean="0"/>
              <a:t>nuovo quadro normativo sulle acque:</a:t>
            </a:r>
          </a:p>
          <a:p>
            <a:endParaRPr lang="it-IT" dirty="0"/>
          </a:p>
          <a:p>
            <a:r>
              <a:rPr lang="it-IT" dirty="0" smtClean="0"/>
              <a:t>Il decreto legislativo 152/1999 ( decreto Ronchi )</a:t>
            </a:r>
          </a:p>
          <a:p>
            <a:r>
              <a:rPr lang="it-IT" dirty="0" smtClean="0"/>
              <a:t>La Direttiva UE Acque 2000/60</a:t>
            </a:r>
          </a:p>
          <a:p>
            <a:r>
              <a:rPr lang="it-IT" dirty="0" smtClean="0"/>
              <a:t>Il Piano di Tutela delle Acque di Regione Lombardia </a:t>
            </a:r>
          </a:p>
          <a:p>
            <a:r>
              <a:rPr lang="it-IT" dirty="0" smtClean="0"/>
              <a:t>Il decreto legislativo 152/2006 ( Codice dell’Ambiente)</a:t>
            </a:r>
          </a:p>
          <a:p>
            <a:endParaRPr lang="it-IT" dirty="0" smtClean="0"/>
          </a:p>
          <a:p>
            <a:r>
              <a:rPr lang="it-IT" u="sng" dirty="0" smtClean="0"/>
              <a:t>Gli </a:t>
            </a:r>
            <a:r>
              <a:rPr lang="it-IT" u="sng" dirty="0"/>
              <a:t>obiettivi perseguiti </a:t>
            </a:r>
            <a:r>
              <a:rPr lang="it-IT" u="sng" dirty="0" smtClean="0"/>
              <a:t>dalle norme </a:t>
            </a:r>
            <a:r>
              <a:rPr lang="it-IT" u="sng" dirty="0"/>
              <a:t>sono</a:t>
            </a:r>
            <a:r>
              <a:rPr lang="it-IT" dirty="0"/>
              <a:t>: </a:t>
            </a:r>
            <a:r>
              <a:rPr lang="it-IT" dirty="0" smtClean="0"/>
              <a:t>conseguire </a:t>
            </a:r>
            <a:r>
              <a:rPr lang="it-IT" dirty="0"/>
              <a:t>il miglioramento dello stato delle acque </a:t>
            </a:r>
            <a:r>
              <a:rPr lang="it-IT" dirty="0" smtClean="0"/>
              <a:t>mantenere </a:t>
            </a:r>
            <a:r>
              <a:rPr lang="it-IT" dirty="0"/>
              <a:t>la capacità naturale di autodepurazione dei corpi idrici, nonché la capacità di sostenere comunità animali e vegetali ampie e ben </a:t>
            </a:r>
            <a:r>
              <a:rPr lang="it-IT" dirty="0" smtClean="0"/>
              <a:t>diversificate, </a:t>
            </a:r>
            <a:r>
              <a:rPr lang="it-IT" dirty="0" err="1" smtClean="0"/>
              <a:t>piu’in</a:t>
            </a:r>
            <a:r>
              <a:rPr lang="it-IT" dirty="0" smtClean="0"/>
              <a:t> generale proteggere </a:t>
            </a:r>
            <a:r>
              <a:rPr lang="it-IT" dirty="0"/>
              <a:t>e migliorare lo stato degli ecosistemi acquatici, degli ecosistemi terrestri e delle zone umide direttamente dipendenti dagli ecosistemi acquatici sotto il profilo del fabbisogno idrico.</a:t>
            </a:r>
          </a:p>
          <a:p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6457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5321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 </a:t>
            </a:r>
            <a:r>
              <a:rPr lang="it-IT" sz="4000" b="1" dirty="0">
                <a:solidFill>
                  <a:schemeClr val="accent6">
                    <a:lumMod val="75000"/>
                  </a:schemeClr>
                </a:solidFill>
                <a:latin typeface="Bodoni 72 Book" pitchFamily="2" charset="0"/>
                <a:ea typeface="+mn-ea"/>
                <a:cs typeface="+mn-cs"/>
              </a:rPr>
              <a:t>Gli anni 2000: Il Parco laboratorio per la </a:t>
            </a:r>
            <a:r>
              <a:rPr lang="it-IT" sz="4000" b="1" dirty="0" smtClean="0">
                <a:solidFill>
                  <a:schemeClr val="accent6">
                    <a:lumMod val="75000"/>
                  </a:schemeClr>
                </a:solidFill>
                <a:latin typeface="Bodoni 72 Book" pitchFamily="2" charset="0"/>
                <a:ea typeface="+mn-ea"/>
                <a:cs typeface="+mn-cs"/>
              </a:rPr>
              <a:t>ricerca</a:t>
            </a:r>
            <a:endParaRPr lang="it-IT" sz="4000" b="1" dirty="0">
              <a:solidFill>
                <a:schemeClr val="accent6">
                  <a:lumMod val="75000"/>
                </a:schemeClr>
              </a:solidFill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030310" y="1265759"/>
            <a:ext cx="9843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Il Parco promuove a titolo volontario e per diversi anni consecutivi un’attività di monitoraggio della qualità delle acque del Ticino e i principali affluenti ed il censimento degli impianti depurazione sul territorio;</a:t>
            </a:r>
          </a:p>
          <a:p>
            <a:endParaRPr lang="it-IT" b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63" y="2228044"/>
            <a:ext cx="4805712" cy="61883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142" y="2228044"/>
            <a:ext cx="5126562" cy="618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7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5321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 </a:t>
            </a:r>
            <a:r>
              <a:rPr lang="it-IT" sz="4000" b="1" dirty="0">
                <a:solidFill>
                  <a:schemeClr val="accent6">
                    <a:lumMod val="75000"/>
                  </a:schemeClr>
                </a:solidFill>
                <a:latin typeface="Bodoni 72 Book" pitchFamily="2" charset="0"/>
                <a:ea typeface="+mn-ea"/>
                <a:cs typeface="+mn-cs"/>
              </a:rPr>
              <a:t>Gli anni 2000: Il Parco laboratorio per la </a:t>
            </a:r>
            <a:r>
              <a:rPr lang="it-IT" sz="4000" b="1" dirty="0" smtClean="0">
                <a:solidFill>
                  <a:schemeClr val="accent6">
                    <a:lumMod val="75000"/>
                  </a:schemeClr>
                </a:solidFill>
                <a:latin typeface="Bodoni 72 Book" pitchFamily="2" charset="0"/>
                <a:ea typeface="+mn-ea"/>
                <a:cs typeface="+mn-cs"/>
              </a:rPr>
              <a:t>ricerca</a:t>
            </a:r>
            <a:endParaRPr lang="it-IT" sz="4000" b="1" dirty="0">
              <a:solidFill>
                <a:schemeClr val="accent6">
                  <a:lumMod val="75000"/>
                </a:schemeClr>
              </a:solidFill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030310" y="1265759"/>
            <a:ext cx="9843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Il Parco promuove diversi progetti di ricerca in materia di tutela degli ecosistemi acquatici</a:t>
            </a:r>
            <a:endParaRPr lang="it-IT" b="1" dirty="0"/>
          </a:p>
        </p:txBody>
      </p:sp>
      <p:graphicFrame>
        <p:nvGraphicFramePr>
          <p:cNvPr id="6" name="Ogget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8445773"/>
              </p:ext>
            </p:extLst>
          </p:nvPr>
        </p:nvGraphicFramePr>
        <p:xfrm>
          <a:off x="132971" y="1635091"/>
          <a:ext cx="3784600" cy="5164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Acrobat Document" r:id="rId3" imgW="5812200" imgH="8223480" progId="Acrobat.Document.DC">
                  <p:embed/>
                </p:oleObj>
              </mc:Choice>
              <mc:Fallback>
                <p:oleObj name="Acrobat Document" r:id="rId3" imgW="5812200" imgH="822348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2971" y="1635091"/>
                        <a:ext cx="3784600" cy="51649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783" y="1699394"/>
            <a:ext cx="3938073" cy="510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6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5321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 </a:t>
            </a:r>
            <a:r>
              <a:rPr lang="it-IT" sz="4000" b="1" dirty="0">
                <a:solidFill>
                  <a:schemeClr val="accent6">
                    <a:lumMod val="75000"/>
                  </a:schemeClr>
                </a:solidFill>
                <a:latin typeface="Bodoni 72 Book" pitchFamily="2" charset="0"/>
                <a:ea typeface="+mn-ea"/>
                <a:cs typeface="+mn-cs"/>
              </a:rPr>
              <a:t>Gli anni 2000: Il Parco laboratorio per la </a:t>
            </a:r>
            <a:r>
              <a:rPr lang="it-IT" sz="4000" b="1" dirty="0" smtClean="0">
                <a:solidFill>
                  <a:schemeClr val="accent6">
                    <a:lumMod val="75000"/>
                  </a:schemeClr>
                </a:solidFill>
                <a:latin typeface="Bodoni 72 Book" pitchFamily="2" charset="0"/>
                <a:ea typeface="+mn-ea"/>
                <a:cs typeface="+mn-cs"/>
              </a:rPr>
              <a:t>ricerca</a:t>
            </a:r>
            <a:endParaRPr lang="it-IT" sz="4000" b="1" dirty="0">
              <a:solidFill>
                <a:schemeClr val="accent6">
                  <a:lumMod val="75000"/>
                </a:schemeClr>
              </a:solidFill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030310" y="1265759"/>
            <a:ext cx="9843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Il Ticino quale ambito di sperimentazione per la tipizzazione dei corsi d’acqua ai fini dell’applicazione della Direttiva 2000/60 e della redazione del Piano di Tutela Acque- ricerca effettuata con </a:t>
            </a:r>
            <a:r>
              <a:rPr lang="it-IT" dirty="0" err="1" smtClean="0"/>
              <a:t>AdBPo</a:t>
            </a:r>
            <a:r>
              <a:rPr lang="it-IT" dirty="0" smtClean="0"/>
              <a:t> 2006 </a:t>
            </a:r>
            <a:endParaRPr lang="it-IT" b="1" dirty="0"/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195831"/>
              </p:ext>
            </p:extLst>
          </p:nvPr>
        </p:nvGraphicFramePr>
        <p:xfrm>
          <a:off x="51515" y="1890112"/>
          <a:ext cx="5988677" cy="4665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Foglio di lavoro" r:id="rId3" imgW="10107051" imgH="7022686" progId="Excel.Sheet.8">
                  <p:embed/>
                </p:oleObj>
              </mc:Choice>
              <mc:Fallback>
                <p:oleObj name="Foglio di lavoro" r:id="rId3" imgW="10107051" imgH="7022686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515" y="1890112"/>
                        <a:ext cx="5988677" cy="46652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197" y="1967385"/>
            <a:ext cx="4902558" cy="466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42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5321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 </a:t>
            </a:r>
            <a:r>
              <a:rPr lang="it-IT" sz="4000" b="1" dirty="0">
                <a:solidFill>
                  <a:schemeClr val="accent6">
                    <a:lumMod val="75000"/>
                  </a:schemeClr>
                </a:solidFill>
                <a:latin typeface="Bodoni 72 Book" pitchFamily="2" charset="0"/>
                <a:ea typeface="+mn-ea"/>
                <a:cs typeface="+mn-cs"/>
              </a:rPr>
              <a:t>Gli anni 2000: Il Parco laboratorio per la </a:t>
            </a:r>
            <a:r>
              <a:rPr lang="it-IT" sz="4000" b="1" dirty="0" smtClean="0">
                <a:solidFill>
                  <a:schemeClr val="accent6">
                    <a:lumMod val="75000"/>
                  </a:schemeClr>
                </a:solidFill>
                <a:latin typeface="Bodoni 72 Book" pitchFamily="2" charset="0"/>
                <a:ea typeface="+mn-ea"/>
                <a:cs typeface="+mn-cs"/>
              </a:rPr>
              <a:t>ricerca</a:t>
            </a:r>
            <a:endParaRPr lang="it-IT" sz="4000" b="1" dirty="0">
              <a:solidFill>
                <a:schemeClr val="accent6">
                  <a:lumMod val="75000"/>
                </a:schemeClr>
              </a:solidFill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030310" y="1265759"/>
            <a:ext cx="9843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Dalla ricerca alla progettazione sul territorio 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75" y="1635091"/>
            <a:ext cx="4327301" cy="5170868"/>
          </a:xfrm>
          <a:prstGeom prst="rect">
            <a:avLst/>
          </a:prstGeom>
        </p:spPr>
      </p:pic>
      <p:pic>
        <p:nvPicPr>
          <p:cNvPr id="7" name="Picture 2" descr="foto google earth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474" y="1580330"/>
            <a:ext cx="6204058" cy="509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80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5321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 </a:t>
            </a:r>
            <a:r>
              <a:rPr lang="it-IT" sz="4000" b="1" dirty="0">
                <a:solidFill>
                  <a:schemeClr val="accent6">
                    <a:lumMod val="75000"/>
                  </a:schemeClr>
                </a:solidFill>
                <a:latin typeface="Bodoni 72 Book" pitchFamily="2" charset="0"/>
                <a:ea typeface="+mn-ea"/>
                <a:cs typeface="+mn-cs"/>
              </a:rPr>
              <a:t>Gli anni 2000: Il Parco laboratorio per la </a:t>
            </a:r>
            <a:r>
              <a:rPr lang="it-IT" sz="4000" b="1" dirty="0" smtClean="0">
                <a:solidFill>
                  <a:schemeClr val="accent6">
                    <a:lumMod val="75000"/>
                  </a:schemeClr>
                </a:solidFill>
                <a:latin typeface="Bodoni 72 Book" pitchFamily="2" charset="0"/>
                <a:ea typeface="+mn-ea"/>
                <a:cs typeface="+mn-cs"/>
              </a:rPr>
              <a:t>ricerca</a:t>
            </a:r>
            <a:endParaRPr lang="it-IT" sz="4000" b="1" dirty="0">
              <a:solidFill>
                <a:schemeClr val="accent6">
                  <a:lumMod val="75000"/>
                </a:schemeClr>
              </a:solidFill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030310" y="1265759"/>
            <a:ext cx="9843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Dalla ricerca alla progettazione sul territorio </a:t>
            </a:r>
            <a:endParaRPr lang="it-IT" dirty="0"/>
          </a:p>
        </p:txBody>
      </p:sp>
      <p:pic>
        <p:nvPicPr>
          <p:cNvPr id="5" name="Picture 4" descr="IMG_02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42" y="1635091"/>
            <a:ext cx="5369417" cy="507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26076" y="5692462"/>
            <a:ext cx="5298583" cy="1017431"/>
          </a:xfrm>
          <a:prstGeom prst="rect">
            <a:avLst/>
          </a:prstGeom>
          <a:solidFill>
            <a:srgbClr val="003300">
              <a:alpha val="6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anose="020B0502020202020204" pitchFamily="34" charset="0"/>
              </a:rPr>
              <a:t>Impianto di fitodepurazione di reflui urbani della frazione di Castelnovate (Vizzola Ticino)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185" y="1635091"/>
            <a:ext cx="5767589" cy="507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979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700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solidFill>
                  <a:schemeClr val="accent6">
                    <a:lumMod val="75000"/>
                  </a:schemeClr>
                </a:solidFill>
                <a:latin typeface="Bodoni 72 Book" pitchFamily="2" charset="0"/>
                <a:ea typeface="+mn-ea"/>
                <a:cs typeface="+mn-cs"/>
              </a:rPr>
              <a:t>La costituzione del Parco come volontà di  tutela del fiume azzurro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825625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it-IT" dirty="0"/>
              <a:t>o</a:t>
            </a:r>
            <a:r>
              <a:rPr lang="it-IT" dirty="0" smtClean="0"/>
              <a:t>pposizione al prelievo indiscriminato di materiale litoide in Ticino, quale </a:t>
            </a:r>
            <a:r>
              <a:rPr lang="it-IT" u="sng" dirty="0" smtClean="0"/>
              <a:t>bene pubblico </a:t>
            </a:r>
            <a:r>
              <a:rPr lang="it-IT" dirty="0" smtClean="0"/>
              <a:t>demaniale;  </a:t>
            </a:r>
          </a:p>
          <a:p>
            <a:r>
              <a:rPr lang="it-IT" dirty="0" smtClean="0"/>
              <a:t>contrasto all’escavazione </a:t>
            </a:r>
            <a:r>
              <a:rPr lang="it-IT" dirty="0"/>
              <a:t>in </a:t>
            </a:r>
            <a:r>
              <a:rPr lang="it-IT" dirty="0" smtClean="0"/>
              <a:t>alveo, quale causa principale di erosioni, alluvioni e tracimazioni con perdita progressiva del patrimonio naturale dell’area golenale; </a:t>
            </a:r>
          </a:p>
          <a:p>
            <a:r>
              <a:rPr lang="it-IT" dirty="0" smtClean="0"/>
              <a:t>contrasto al degrado della qualità delle acque che risente delle attività industriali degli anni 60/70, in particolare per gli scarichi del polo </a:t>
            </a:r>
            <a:r>
              <a:rPr lang="it-IT" dirty="0"/>
              <a:t>conciario del </a:t>
            </a:r>
            <a:r>
              <a:rPr lang="it-IT" dirty="0" smtClean="0"/>
              <a:t>Turbighese – </a:t>
            </a:r>
            <a:r>
              <a:rPr lang="it-IT" dirty="0" err="1" smtClean="0"/>
              <a:t>Castanese</a:t>
            </a:r>
            <a:r>
              <a:rPr lang="it-IT" dirty="0" smtClean="0"/>
              <a:t>, dell’industria </a:t>
            </a:r>
            <a:r>
              <a:rPr lang="it-IT" dirty="0"/>
              <a:t>del </a:t>
            </a:r>
            <a:r>
              <a:rPr lang="it-IT" dirty="0" smtClean="0"/>
              <a:t>tessile nei Comuni varesini e già comparivano i limiti nel settore della depurazione civile;</a:t>
            </a:r>
            <a:endParaRPr lang="it-IT" dirty="0"/>
          </a:p>
          <a:p>
            <a:r>
              <a:rPr lang="it-IT" dirty="0" smtClean="0"/>
              <a:t>Imputato principale la depurazione e il necessità di attenuare l’impatto dello scarico del Canale Scolmatore di Nord Ovest, (recapito in Ticino ad Abbiategrasso) costruito negli anni ’70; </a:t>
            </a:r>
          </a:p>
          <a:p>
            <a:pPr marL="0" indent="0">
              <a:buNone/>
            </a:pPr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115161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5321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 </a:t>
            </a:r>
            <a:r>
              <a:rPr lang="it-IT" sz="4000" b="1" dirty="0">
                <a:solidFill>
                  <a:schemeClr val="accent6">
                    <a:lumMod val="75000"/>
                  </a:schemeClr>
                </a:solidFill>
                <a:latin typeface="Bodoni 72 Book" pitchFamily="2" charset="0"/>
                <a:ea typeface="+mn-ea"/>
                <a:cs typeface="+mn-cs"/>
              </a:rPr>
              <a:t>Gli anni 2000: Il Parco laboratorio per la </a:t>
            </a:r>
            <a:r>
              <a:rPr lang="it-IT" sz="4000" b="1" dirty="0" smtClean="0">
                <a:solidFill>
                  <a:schemeClr val="accent6">
                    <a:lumMod val="75000"/>
                  </a:schemeClr>
                </a:solidFill>
                <a:latin typeface="Bodoni 72 Book" pitchFamily="2" charset="0"/>
                <a:ea typeface="+mn-ea"/>
                <a:cs typeface="+mn-cs"/>
              </a:rPr>
              <a:t>ricerca</a:t>
            </a:r>
            <a:endParaRPr lang="it-IT" sz="4000" b="1" dirty="0">
              <a:solidFill>
                <a:schemeClr val="accent6">
                  <a:lumMod val="75000"/>
                </a:schemeClr>
              </a:solidFill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030310" y="1265759"/>
            <a:ext cx="9843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Dalla ricerca alla progettazione sul territorio </a:t>
            </a:r>
            <a:endParaRPr lang="it-IT" dirty="0"/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1" t="20784" r="5472" b="6927"/>
          <a:stretch>
            <a:fillRect/>
          </a:stretch>
        </p:blipFill>
        <p:spPr bwMode="auto">
          <a:xfrm>
            <a:off x="1030310" y="1658154"/>
            <a:ext cx="6658377" cy="499378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030310" y="6130344"/>
            <a:ext cx="6658377" cy="521593"/>
          </a:xfrm>
          <a:prstGeom prst="rect">
            <a:avLst/>
          </a:prstGeom>
          <a:solidFill>
            <a:srgbClr val="5C8E26">
              <a:alpha val="7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sz="1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anose="020B0502020202020204" pitchFamily="34" charset="0"/>
              </a:rPr>
              <a:t>Ambientalizzazione del  bacino </a:t>
            </a:r>
            <a:r>
              <a:rPr lang="it-IT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anose="020B0502020202020204" pitchFamily="34" charset="0"/>
              </a:rPr>
              <a:t>di </a:t>
            </a:r>
            <a:r>
              <a:rPr lang="it-IT" sz="1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anose="020B0502020202020204" pitchFamily="34" charset="0"/>
              </a:rPr>
              <a:t>raccolta </a:t>
            </a:r>
            <a:r>
              <a:rPr lang="it-IT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anose="020B0502020202020204" pitchFamily="34" charset="0"/>
              </a:rPr>
              <a:t>delle acque di prima pioggia del Comune di </a:t>
            </a:r>
            <a:r>
              <a:rPr lang="it-IT" sz="1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anose="020B0502020202020204" pitchFamily="34" charset="0"/>
              </a:rPr>
              <a:t>Ferno (VA)</a:t>
            </a:r>
            <a:endParaRPr lang="it-IT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0" name="Picture 7" descr="SDC104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992" y="1658154"/>
            <a:ext cx="4179194" cy="3709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468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5321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 </a:t>
            </a:r>
            <a:r>
              <a:rPr lang="it-IT" sz="4000" b="1" dirty="0">
                <a:solidFill>
                  <a:schemeClr val="accent6">
                    <a:lumMod val="75000"/>
                  </a:schemeClr>
                </a:solidFill>
                <a:latin typeface="Bodoni 72 Book" pitchFamily="2" charset="0"/>
                <a:ea typeface="+mn-ea"/>
                <a:cs typeface="+mn-cs"/>
              </a:rPr>
              <a:t>Gli anni 2000: Il </a:t>
            </a:r>
            <a:r>
              <a:rPr lang="it-IT" sz="4000" b="1" dirty="0" smtClean="0">
                <a:solidFill>
                  <a:schemeClr val="accent6">
                    <a:lumMod val="75000"/>
                  </a:schemeClr>
                </a:solidFill>
                <a:latin typeface="Bodoni 72 Book" pitchFamily="2" charset="0"/>
                <a:ea typeface="+mn-ea"/>
                <a:cs typeface="+mn-cs"/>
              </a:rPr>
              <a:t>deflusso minimo vitale</a:t>
            </a:r>
            <a:endParaRPr lang="it-IT" sz="4000" b="1" dirty="0">
              <a:solidFill>
                <a:schemeClr val="accent6">
                  <a:lumMod val="75000"/>
                </a:schemeClr>
              </a:solidFill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030310" y="1265759"/>
            <a:ext cx="9843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                    LA SPERIMENTAZIONE DEL DEFLUSSO MINIMO VITALE SUL TICINO 2008 -2013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84" y="1635090"/>
            <a:ext cx="4103448" cy="522290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907" y="4552950"/>
            <a:ext cx="6791325" cy="230505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5047143" y="1939858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con DGR n. 8/10399 del 28 ottobre 2009 è stato approvato uno </a:t>
            </a:r>
            <a:r>
              <a:rPr lang="it-IT" dirty="0" smtClean="0"/>
              <a:t>schema </a:t>
            </a:r>
            <a:r>
              <a:rPr lang="it-IT" dirty="0"/>
              <a:t>di Protocollo d'Intesa tra la Regione Lombardia, la Regione Piemonte, le </a:t>
            </a:r>
            <a:r>
              <a:rPr lang="it-IT" dirty="0" smtClean="0"/>
              <a:t>Provincie </a:t>
            </a:r>
            <a:r>
              <a:rPr lang="it-IT" dirty="0"/>
              <a:t>di Milano, Varese, Novara e Pavia, Il Parco lombardo della Valle del Ticino, l'Ente di gestione del Parco del Ticino </a:t>
            </a:r>
            <a:r>
              <a:rPr lang="it-IT" dirty="0" smtClean="0"/>
              <a:t>pimontese</a:t>
            </a:r>
            <a:r>
              <a:rPr lang="it-IT" dirty="0"/>
              <a:t>, il Consorzio del Ticino, per assicurare il rilascio e la corretta gestione del </a:t>
            </a:r>
            <a:r>
              <a:rPr lang="it-IT" dirty="0" err="1"/>
              <a:t>defluso</a:t>
            </a:r>
            <a:r>
              <a:rPr lang="it-IT" dirty="0"/>
              <a:t> minimo vitale nel Fiume Ticino nel tratto compreso tra l'opera di presa del </a:t>
            </a:r>
            <a:r>
              <a:rPr lang="it-IT" dirty="0" err="1"/>
              <a:t>Panperduto</a:t>
            </a:r>
            <a:r>
              <a:rPr lang="it-IT" dirty="0"/>
              <a:t> ed il ponte tra Turbigo e Galliate.</a:t>
            </a:r>
          </a:p>
        </p:txBody>
      </p:sp>
    </p:spTree>
    <p:extLst>
      <p:ext uri="{BB962C8B-B14F-4D97-AF65-F5344CB8AC3E}">
        <p14:creationId xmlns:p14="http://schemas.microsoft.com/office/powerpoint/2010/main" val="104843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5321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 </a:t>
            </a:r>
            <a:r>
              <a:rPr lang="it-IT" sz="4000" b="1" dirty="0">
                <a:solidFill>
                  <a:schemeClr val="accent6">
                    <a:lumMod val="75000"/>
                  </a:schemeClr>
                </a:solidFill>
                <a:latin typeface="Bodoni 72 Book" pitchFamily="2" charset="0"/>
                <a:ea typeface="+mn-ea"/>
                <a:cs typeface="+mn-cs"/>
              </a:rPr>
              <a:t>Gli anni 2000: Il </a:t>
            </a:r>
            <a:r>
              <a:rPr lang="it-IT" sz="4000" b="1" dirty="0" smtClean="0">
                <a:solidFill>
                  <a:schemeClr val="accent6">
                    <a:lumMod val="75000"/>
                  </a:schemeClr>
                </a:solidFill>
                <a:latin typeface="Bodoni 72 Book" pitchFamily="2" charset="0"/>
                <a:ea typeface="+mn-ea"/>
                <a:cs typeface="+mn-cs"/>
              </a:rPr>
              <a:t>deflusso minimo vitale</a:t>
            </a:r>
            <a:endParaRPr lang="it-IT" sz="4000" b="1" dirty="0">
              <a:solidFill>
                <a:schemeClr val="accent6">
                  <a:lumMod val="75000"/>
                </a:schemeClr>
              </a:solidFill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030310" y="1265759"/>
            <a:ext cx="9843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                    LA SPERIMENTAZIONE DEL DEFLUSSO MINIMO VITALE SUL TICINO 2008 -2013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84" y="1635091"/>
            <a:ext cx="4103448" cy="522290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907" y="4552950"/>
            <a:ext cx="6791325" cy="230505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4775681" y="1892977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con DGR n. 8/10399 del 28 ottobre 2009 è stato approvato uno </a:t>
            </a:r>
            <a:r>
              <a:rPr lang="it-IT" dirty="0" smtClean="0"/>
              <a:t>schema </a:t>
            </a:r>
            <a:r>
              <a:rPr lang="it-IT" dirty="0"/>
              <a:t>di Protocollo d'Intesa tra la Regione Lombardia, la Regione Piemonte, le </a:t>
            </a:r>
            <a:r>
              <a:rPr lang="it-IT" dirty="0" smtClean="0"/>
              <a:t>Provincie </a:t>
            </a:r>
            <a:r>
              <a:rPr lang="it-IT" dirty="0"/>
              <a:t>di </a:t>
            </a:r>
            <a:r>
              <a:rPr lang="it-IT" dirty="0" err="1" smtClean="0"/>
              <a:t>ilano</a:t>
            </a:r>
            <a:r>
              <a:rPr lang="it-IT" dirty="0"/>
              <a:t>, Varese, Novara e Pavia, Il Parco lombardo della Valle del Ticino, l'Ente di gestione del Parco del Ticino </a:t>
            </a:r>
            <a:r>
              <a:rPr lang="it-IT" dirty="0" smtClean="0"/>
              <a:t>pimontese</a:t>
            </a:r>
            <a:r>
              <a:rPr lang="it-IT" dirty="0"/>
              <a:t>, </a:t>
            </a:r>
            <a:r>
              <a:rPr lang="it-IT" dirty="0" err="1" smtClean="0"/>
              <a:t>ilConsorzio</a:t>
            </a:r>
            <a:r>
              <a:rPr lang="it-IT" dirty="0" smtClean="0"/>
              <a:t> </a:t>
            </a:r>
            <a:r>
              <a:rPr lang="it-IT" dirty="0"/>
              <a:t>del Ticino, per assicurare il rilascio e la corretta gestione del </a:t>
            </a:r>
            <a:r>
              <a:rPr lang="it-IT" dirty="0" err="1"/>
              <a:t>defluso</a:t>
            </a:r>
            <a:r>
              <a:rPr lang="it-IT" dirty="0"/>
              <a:t> minimo vitale nel Fiume Ticino nel tratto compreso tra l'opera di presa del </a:t>
            </a:r>
            <a:r>
              <a:rPr lang="it-IT" dirty="0" err="1"/>
              <a:t>Panperduto</a:t>
            </a:r>
            <a:r>
              <a:rPr lang="it-IT" dirty="0"/>
              <a:t> ed il ponte tra Turbigo e Galliate.</a:t>
            </a:r>
          </a:p>
        </p:txBody>
      </p:sp>
    </p:spTree>
    <p:extLst>
      <p:ext uri="{BB962C8B-B14F-4D97-AF65-F5344CB8AC3E}">
        <p14:creationId xmlns:p14="http://schemas.microsoft.com/office/powerpoint/2010/main" val="236968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5321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 </a:t>
            </a:r>
            <a:r>
              <a:rPr lang="it-IT" sz="4000" b="1" dirty="0" smtClean="0">
                <a:solidFill>
                  <a:schemeClr val="accent6">
                    <a:lumMod val="75000"/>
                  </a:schemeClr>
                </a:solidFill>
                <a:latin typeface="Bodoni 72 Book" pitchFamily="2" charset="0"/>
                <a:ea typeface="+mn-ea"/>
                <a:cs typeface="+mn-cs"/>
              </a:rPr>
              <a:t> Gli anni </a:t>
            </a:r>
            <a:r>
              <a:rPr lang="it-IT" sz="4000" b="1" dirty="0">
                <a:solidFill>
                  <a:schemeClr val="accent6">
                    <a:lumMod val="75000"/>
                  </a:schemeClr>
                </a:solidFill>
                <a:latin typeface="Bodoni 72 Book" pitchFamily="2" charset="0"/>
                <a:ea typeface="+mn-ea"/>
                <a:cs typeface="+mn-cs"/>
              </a:rPr>
              <a:t>2000: </a:t>
            </a:r>
            <a:r>
              <a:rPr lang="it-IT" sz="4000" b="1" dirty="0" smtClean="0">
                <a:solidFill>
                  <a:schemeClr val="accent6">
                    <a:lumMod val="75000"/>
                  </a:schemeClr>
                </a:solidFill>
                <a:latin typeface="Bodoni 72 Book" pitchFamily="2" charset="0"/>
                <a:ea typeface="+mn-ea"/>
                <a:cs typeface="+mn-cs"/>
              </a:rPr>
              <a:t>la sperimentazione dei livelli di regolazione del lago</a:t>
            </a:r>
            <a:endParaRPr lang="it-IT" sz="4000" b="1" dirty="0">
              <a:solidFill>
                <a:schemeClr val="accent6">
                  <a:lumMod val="75000"/>
                </a:schemeClr>
              </a:solidFill>
              <a:latin typeface="Bodoni 72 Book" pitchFamily="2" charset="0"/>
              <a:ea typeface="+mn-ea"/>
              <a:cs typeface="+mn-cs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030310" y="1265759"/>
            <a:ext cx="9843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                    LA SPERIMENTAZIONE DEL DEFLUSSO MINIMO VITALE SUL TICINO 2008 -2013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84" y="1635091"/>
            <a:ext cx="4103448" cy="522290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907" y="4552950"/>
            <a:ext cx="6791325" cy="230505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4775681" y="1892977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con DGR n. 8/10399 del 28 ottobre 2009 è stato approvato uno </a:t>
            </a:r>
            <a:r>
              <a:rPr lang="it-IT" dirty="0" smtClean="0"/>
              <a:t>schema </a:t>
            </a:r>
            <a:r>
              <a:rPr lang="it-IT" dirty="0"/>
              <a:t>di Protocollo d'Intesa tra la Regione Lombardia, la Regione Piemonte, le </a:t>
            </a:r>
            <a:r>
              <a:rPr lang="it-IT" dirty="0" smtClean="0"/>
              <a:t>Provincie </a:t>
            </a:r>
            <a:r>
              <a:rPr lang="it-IT" dirty="0"/>
              <a:t>di </a:t>
            </a:r>
            <a:r>
              <a:rPr lang="it-IT" dirty="0" err="1" smtClean="0"/>
              <a:t>ilano</a:t>
            </a:r>
            <a:r>
              <a:rPr lang="it-IT" dirty="0"/>
              <a:t>, Varese, Novara e Pavia, Il Parco lombardo della Valle del Ticino, l'Ente di gestione del Parco del Ticino </a:t>
            </a:r>
            <a:r>
              <a:rPr lang="it-IT" dirty="0" smtClean="0"/>
              <a:t>pimontese</a:t>
            </a:r>
            <a:r>
              <a:rPr lang="it-IT" dirty="0"/>
              <a:t>, </a:t>
            </a:r>
            <a:r>
              <a:rPr lang="it-IT" dirty="0" err="1" smtClean="0"/>
              <a:t>ilConsorzio</a:t>
            </a:r>
            <a:r>
              <a:rPr lang="it-IT" dirty="0" smtClean="0"/>
              <a:t> </a:t>
            </a:r>
            <a:r>
              <a:rPr lang="it-IT" dirty="0"/>
              <a:t>del Ticino, per assicurare il rilascio e la corretta gestione del </a:t>
            </a:r>
            <a:r>
              <a:rPr lang="it-IT" dirty="0" err="1"/>
              <a:t>defluso</a:t>
            </a:r>
            <a:r>
              <a:rPr lang="it-IT" dirty="0"/>
              <a:t> minimo vitale nel Fiume Ticino nel tratto compreso tra l'opera di presa del </a:t>
            </a:r>
            <a:r>
              <a:rPr lang="it-IT" dirty="0" err="1"/>
              <a:t>Panperduto</a:t>
            </a:r>
            <a:r>
              <a:rPr lang="it-IT" dirty="0"/>
              <a:t> ed il ponte tra Turbigo e Galliate.</a:t>
            </a:r>
          </a:p>
        </p:txBody>
      </p:sp>
    </p:spTree>
    <p:extLst>
      <p:ext uri="{BB962C8B-B14F-4D97-AF65-F5344CB8AC3E}">
        <p14:creationId xmlns:p14="http://schemas.microsoft.com/office/powerpoint/2010/main" val="34879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5321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>
                <a:solidFill>
                  <a:schemeClr val="accent6">
                    <a:lumMod val="75000"/>
                  </a:schemeClr>
                </a:solidFill>
                <a:latin typeface="Bodoni 72 Book" pitchFamily="2" charset="0"/>
                <a:ea typeface="+mn-ea"/>
                <a:cs typeface="+mn-cs"/>
              </a:rPr>
              <a:t>Il 2022: crisi idrica e cambiamento climatico </a:t>
            </a:r>
            <a:endParaRPr lang="it-IT" sz="4000" b="1" dirty="0">
              <a:solidFill>
                <a:schemeClr val="accent6">
                  <a:lumMod val="75000"/>
                </a:schemeClr>
              </a:solidFill>
              <a:latin typeface="Bodoni 72 Book" pitchFamily="2" charset="0"/>
              <a:ea typeface="+mn-ea"/>
              <a:cs typeface="+mn-cs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21" y="730647"/>
            <a:ext cx="4107657" cy="268605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414" y="1273572"/>
            <a:ext cx="5359399" cy="3014662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21" y="3557587"/>
            <a:ext cx="5258712" cy="330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68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5321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>
                <a:solidFill>
                  <a:schemeClr val="accent6">
                    <a:lumMod val="75000"/>
                  </a:schemeClr>
                </a:solidFill>
                <a:latin typeface="Bodoni 72 Book" pitchFamily="2" charset="0"/>
                <a:ea typeface="+mn-ea"/>
                <a:cs typeface="+mn-cs"/>
              </a:rPr>
              <a:t>Il 2022: crisi idrica e cambiamento climatico </a:t>
            </a:r>
            <a:endParaRPr lang="it-IT" sz="4000" b="1" dirty="0">
              <a:solidFill>
                <a:schemeClr val="accent6">
                  <a:lumMod val="75000"/>
                </a:schemeClr>
              </a:solidFill>
              <a:latin typeface="Bodoni 72 Book" pitchFamily="2" charset="0"/>
              <a:ea typeface="+mn-ea"/>
              <a:cs typeface="+mn-c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77" y="1182689"/>
            <a:ext cx="8101013" cy="522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7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5321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>
                <a:solidFill>
                  <a:schemeClr val="accent6">
                    <a:lumMod val="75000"/>
                  </a:schemeClr>
                </a:solidFill>
                <a:latin typeface="Bodoni 72 Book" pitchFamily="2" charset="0"/>
                <a:ea typeface="+mn-ea"/>
                <a:cs typeface="+mn-cs"/>
              </a:rPr>
              <a:t>Il 2022: crisi idrica e cambiamento climatico </a:t>
            </a:r>
            <a:endParaRPr lang="it-IT" sz="4000" b="1" dirty="0">
              <a:solidFill>
                <a:schemeClr val="accent6">
                  <a:lumMod val="75000"/>
                </a:schemeClr>
              </a:solidFill>
              <a:latin typeface="Bodoni 72 Book" pitchFamily="2" charset="0"/>
              <a:ea typeface="+mn-ea"/>
              <a:cs typeface="+mn-cs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20" y="1325563"/>
            <a:ext cx="8118655" cy="536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3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5321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>
                <a:solidFill>
                  <a:schemeClr val="accent6">
                    <a:lumMod val="75000"/>
                  </a:schemeClr>
                </a:solidFill>
                <a:latin typeface="Bodoni 72 Book" pitchFamily="2" charset="0"/>
                <a:ea typeface="+mn-ea"/>
                <a:cs typeface="+mn-cs"/>
              </a:rPr>
              <a:t>Prospettive future</a:t>
            </a:r>
            <a:endParaRPr lang="it-IT" sz="4000" b="1" dirty="0">
              <a:solidFill>
                <a:schemeClr val="accent6">
                  <a:lumMod val="75000"/>
                </a:schemeClr>
              </a:solidFill>
              <a:latin typeface="Bodoni 72 Book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08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6633" y="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it-IT" sz="4000" b="1" dirty="0">
                <a:solidFill>
                  <a:schemeClr val="accent6">
                    <a:lumMod val="75000"/>
                  </a:schemeClr>
                </a:solidFill>
                <a:latin typeface="Bodoni 72 Book" pitchFamily="2" charset="0"/>
                <a:ea typeface="+mn-ea"/>
                <a:cs typeface="+mn-cs"/>
              </a:rPr>
              <a:t>Escavazione in alveo Ticino anno 1980:</a:t>
            </a:r>
            <a:br>
              <a:rPr lang="it-IT" sz="4000" b="1" dirty="0">
                <a:solidFill>
                  <a:schemeClr val="accent6">
                    <a:lumMod val="75000"/>
                  </a:schemeClr>
                </a:solidFill>
                <a:latin typeface="Bodoni 72 Book" pitchFamily="2" charset="0"/>
                <a:ea typeface="+mn-ea"/>
                <a:cs typeface="+mn-cs"/>
              </a:rPr>
            </a:br>
            <a:r>
              <a:rPr lang="it-IT" sz="4000" b="1" dirty="0">
                <a:solidFill>
                  <a:schemeClr val="accent6">
                    <a:lumMod val="75000"/>
                  </a:schemeClr>
                </a:solidFill>
                <a:latin typeface="Bodoni 72 Book" pitchFamily="2" charset="0"/>
                <a:ea typeface="+mn-ea"/>
                <a:cs typeface="+mn-cs"/>
              </a:rPr>
              <a:t> n°18 cave in </a:t>
            </a:r>
            <a:r>
              <a:rPr lang="it-IT" sz="4000" b="1" dirty="0" smtClean="0">
                <a:solidFill>
                  <a:schemeClr val="accent6">
                    <a:lumMod val="75000"/>
                  </a:schemeClr>
                </a:solidFill>
                <a:latin typeface="Bodoni 72 Book" pitchFamily="2" charset="0"/>
                <a:ea typeface="+mn-ea"/>
                <a:cs typeface="+mn-cs"/>
              </a:rPr>
              <a:t>alveo</a:t>
            </a:r>
            <a:endParaRPr lang="it-IT" sz="4000" b="1" dirty="0">
              <a:solidFill>
                <a:schemeClr val="accent6">
                  <a:lumMod val="75000"/>
                </a:schemeClr>
              </a:solidFill>
              <a:latin typeface="Bodoni 72 Book" pitchFamily="2" charset="0"/>
              <a:ea typeface="+mn-ea"/>
              <a:cs typeface="+mn-cs"/>
            </a:endParaRPr>
          </a:p>
        </p:txBody>
      </p:sp>
      <p:pic>
        <p:nvPicPr>
          <p:cNvPr id="5" name="Picture 3" descr="\\Server01\territorio\Convegno 29.06\foto pietrisco 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04" y="1855445"/>
            <a:ext cx="5317653" cy="370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410" y="1832570"/>
            <a:ext cx="5106113" cy="372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4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280" y="1252151"/>
            <a:ext cx="7716623" cy="499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93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A3701C4-B538-A742-BCFE-EC2EA5EB5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1627868"/>
            <a:ext cx="11110472" cy="4870904"/>
          </a:xfrm>
        </p:spPr>
        <p:txBody>
          <a:bodyPr>
            <a:normAutofit/>
          </a:bodyPr>
          <a:lstStyle/>
          <a:p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Lorem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ipsum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dolor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sit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amet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,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consectetur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adipiscing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elit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, 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sed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do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eiusmod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tempor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incididunt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ut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labore</a:t>
            </a:r>
            <a:r>
              <a:rPr lang="it-IT" sz="3600" dirty="0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et dolore magna </a:t>
            </a:r>
            <a:r>
              <a:rPr lang="it-IT" sz="3600" dirty="0" err="1">
                <a:solidFill>
                  <a:srgbClr val="485D6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aliqua</a:t>
            </a:r>
            <a:endParaRPr lang="it-IT" sz="3600" dirty="0">
              <a:solidFill>
                <a:srgbClr val="485D61"/>
              </a:solidFill>
              <a:latin typeface="Circular Std Book" panose="020B0604020101020102" pitchFamily="34" charset="77"/>
              <a:cs typeface="Circular Std Book" panose="020B0604020101020102" pitchFamily="34" charset="77"/>
            </a:endParaRPr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xmlns="" id="{52187D65-9266-0D49-8CD0-50B8723F9F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35228" y="-213165"/>
            <a:ext cx="12078697" cy="6794267"/>
          </a:xfrm>
        </p:spPr>
      </p:pic>
      <p:sp>
        <p:nvSpPr>
          <p:cNvPr id="6" name="Sottotitolo 2">
            <a:extLst>
              <a:ext uri="{FF2B5EF4-FFF2-40B4-BE49-F238E27FC236}">
                <a16:creationId xmlns:a16="http://schemas.microsoft.com/office/drawing/2014/main" xmlns="" id="{FB0A80A1-9087-EF4D-BC32-39D9AEE262E1}"/>
              </a:ext>
            </a:extLst>
          </p:cNvPr>
          <p:cNvSpPr txBox="1">
            <a:spLocks/>
          </p:cNvSpPr>
          <p:nvPr/>
        </p:nvSpPr>
        <p:spPr>
          <a:xfrm>
            <a:off x="1392090" y="377159"/>
            <a:ext cx="9820196" cy="635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1600" dirty="0">
              <a:solidFill>
                <a:srgbClr val="485D61"/>
              </a:solidFill>
              <a:latin typeface="Bodoni 72 Book" pitchFamily="2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038" y="870537"/>
            <a:ext cx="7845206" cy="509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3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ETRISCO%2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" t="4390" r="3676" b="4390"/>
          <a:stretch>
            <a:fillRect/>
          </a:stretch>
        </p:blipFill>
        <p:spPr bwMode="auto">
          <a:xfrm>
            <a:off x="399304" y="1865638"/>
            <a:ext cx="5346878" cy="3953814"/>
          </a:xfrm>
          <a:prstGeom prst="rect">
            <a:avLst/>
          </a:prstGeom>
          <a:noFill/>
          <a:ln w="1905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970903" y="0"/>
            <a:ext cx="7955692" cy="1143000"/>
          </a:xfrm>
        </p:spPr>
        <p:txBody>
          <a:bodyPr>
            <a:noAutofit/>
          </a:bodyPr>
          <a:lstStyle/>
          <a:p>
            <a:pPr algn="ctr"/>
            <a:r>
              <a:rPr lang="it-IT" sz="4000" b="1" dirty="0">
                <a:solidFill>
                  <a:schemeClr val="accent6">
                    <a:lumMod val="75000"/>
                  </a:schemeClr>
                </a:solidFill>
                <a:latin typeface="Bodoni 72 Book" pitchFamily="2" charset="0"/>
                <a:ea typeface="+mn-ea"/>
                <a:cs typeface="+mn-cs"/>
              </a:rPr>
              <a:t>Situazione </a:t>
            </a:r>
            <a:r>
              <a:rPr lang="it-IT" sz="4000" b="1" dirty="0" smtClean="0">
                <a:solidFill>
                  <a:schemeClr val="accent6">
                    <a:lumMod val="75000"/>
                  </a:schemeClr>
                </a:solidFill>
                <a:latin typeface="Bodoni 72 Book" pitchFamily="2" charset="0"/>
                <a:ea typeface="+mn-ea"/>
                <a:cs typeface="+mn-cs"/>
              </a:rPr>
              <a:t>ante intervento</a:t>
            </a:r>
            <a:endParaRPr lang="it-IT" sz="4000" b="1" dirty="0">
              <a:solidFill>
                <a:schemeClr val="accent6">
                  <a:lumMod val="75000"/>
                </a:schemeClr>
              </a:solidFill>
              <a:latin typeface="Bodoni 72 Book" pitchFamily="2" charset="0"/>
              <a:ea typeface="+mn-ea"/>
              <a:cs typeface="+mn-cs"/>
            </a:endParaRPr>
          </a:p>
        </p:txBody>
      </p:sp>
      <p:pic>
        <p:nvPicPr>
          <p:cNvPr id="6149" name="Picture 5" descr="D:\PICTURES\P10100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062" y="1865638"/>
            <a:ext cx="5538354" cy="395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8384787" y="1889337"/>
            <a:ext cx="13789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dirty="0"/>
              <a:t>Giugno 2005</a:t>
            </a:r>
          </a:p>
        </p:txBody>
      </p:sp>
    </p:spTree>
    <p:extLst>
      <p:ext uri="{BB962C8B-B14F-4D97-AF65-F5344CB8AC3E}">
        <p14:creationId xmlns:p14="http://schemas.microsoft.com/office/powerpoint/2010/main" val="3294476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88106" y="10898"/>
            <a:ext cx="10515600" cy="961399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  </a:t>
            </a:r>
            <a:r>
              <a:rPr lang="it-IT" sz="4000" b="1" dirty="0" smtClean="0">
                <a:solidFill>
                  <a:schemeClr val="accent6">
                    <a:lumMod val="75000"/>
                  </a:schemeClr>
                </a:solidFill>
                <a:latin typeface="Bodoni 72 Book" pitchFamily="2" charset="0"/>
                <a:ea typeface="+mn-ea"/>
                <a:cs typeface="+mn-cs"/>
              </a:rPr>
              <a:t>Lo </a:t>
            </a:r>
            <a:r>
              <a:rPr lang="it-IT" sz="4000" b="1" dirty="0">
                <a:solidFill>
                  <a:schemeClr val="accent6">
                    <a:lumMod val="75000"/>
                  </a:schemeClr>
                </a:solidFill>
                <a:latin typeface="Bodoni 72 Book" pitchFamily="2" charset="0"/>
                <a:ea typeface="+mn-ea"/>
                <a:cs typeface="+mn-cs"/>
              </a:rPr>
              <a:t>stato qualitativo delle Acque negli anni 80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03" y="1860254"/>
            <a:ext cx="5143500" cy="3781425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769" y="1907940"/>
            <a:ext cx="5162550" cy="4152900"/>
          </a:xfrm>
          <a:prstGeom prst="rect">
            <a:avLst/>
          </a:prstGeom>
        </p:spPr>
      </p:pic>
      <p:sp>
        <p:nvSpPr>
          <p:cNvPr id="9" name="Titolo 1"/>
          <p:cNvSpPr txBox="1">
            <a:spLocks/>
          </p:cNvSpPr>
          <p:nvPr/>
        </p:nvSpPr>
        <p:spPr>
          <a:xfrm>
            <a:off x="212501" y="5401054"/>
            <a:ext cx="5035640" cy="13195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/>
              <a:t> 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9479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it-IT" dirty="0" smtClean="0"/>
              <a:t>            </a:t>
            </a:r>
            <a:r>
              <a:rPr lang="it-IT" sz="3600" b="1" dirty="0">
                <a:solidFill>
                  <a:schemeClr val="accent6">
                    <a:lumMod val="75000"/>
                  </a:schemeClr>
                </a:solidFill>
                <a:latin typeface="Bodoni 72 Book" pitchFamily="2" charset="0"/>
                <a:ea typeface="+mn-ea"/>
                <a:cs typeface="+mn-cs"/>
              </a:rPr>
              <a:t>Il quadro normativo degli anni 80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-1" y="1932717"/>
            <a:ext cx="12027243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it-IT" dirty="0" smtClean="0">
                <a:sym typeface="Wingdings" panose="05000000000000000000" pitchFamily="2" charset="2"/>
              </a:rPr>
              <a:t></a:t>
            </a:r>
            <a:r>
              <a:rPr lang="it-IT" dirty="0" smtClean="0"/>
              <a:t>La prima </a:t>
            </a:r>
            <a:r>
              <a:rPr lang="it-IT" dirty="0"/>
              <a:t>disciplina organica in materia di “Acque” nell’ordinamento italiano risale alla legge 319/1976, c.d. Legge </a:t>
            </a:r>
            <a:r>
              <a:rPr lang="it-IT" dirty="0" smtClean="0"/>
              <a:t>Merli;</a:t>
            </a:r>
          </a:p>
          <a:p>
            <a:pPr marL="0" indent="0" algn="just">
              <a:buNone/>
            </a:pPr>
            <a:r>
              <a:rPr lang="it-IT" dirty="0" smtClean="0">
                <a:sym typeface="Wingdings" panose="05000000000000000000" pitchFamily="2" charset="2"/>
              </a:rPr>
              <a:t></a:t>
            </a:r>
            <a:r>
              <a:rPr lang="it-IT" dirty="0" smtClean="0"/>
              <a:t>La </a:t>
            </a:r>
            <a:r>
              <a:rPr lang="it-IT" dirty="0"/>
              <a:t>legge Merli indicava in maniera dettagliata le sostanze inquinanti, ponendo dei limiti al loro scarico nelle acque e alla loro </a:t>
            </a:r>
            <a:r>
              <a:rPr lang="it-IT" dirty="0" smtClean="0"/>
              <a:t>concentrazione;</a:t>
            </a:r>
            <a:endParaRPr lang="it-IT" dirty="0"/>
          </a:p>
          <a:p>
            <a:pPr marL="0" indent="0" algn="just">
              <a:buNone/>
            </a:pPr>
            <a:r>
              <a:rPr lang="it-IT" dirty="0" smtClean="0">
                <a:sym typeface="Wingdings" panose="05000000000000000000" pitchFamily="2" charset="2"/>
              </a:rPr>
              <a:t></a:t>
            </a:r>
            <a:r>
              <a:rPr lang="it-IT" dirty="0" smtClean="0"/>
              <a:t>Il Piano Regionale di Risanamento delle Acque prevedeva attività di  monitoraggio per la caratterizzazione della sola matrice ambientale-  acque superficiali - attraverso la determinazione dei parametri chimico fisici;</a:t>
            </a:r>
          </a:p>
        </p:txBody>
      </p:sp>
    </p:spTree>
    <p:extLst>
      <p:ext uri="{BB962C8B-B14F-4D97-AF65-F5344CB8AC3E}">
        <p14:creationId xmlns:p14="http://schemas.microsoft.com/office/powerpoint/2010/main" val="79941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2056" y="0"/>
            <a:ext cx="10515600" cy="1325563"/>
          </a:xfrm>
        </p:spPr>
        <p:txBody>
          <a:bodyPr/>
          <a:lstStyle/>
          <a:p>
            <a:r>
              <a:rPr lang="it-IT" dirty="0" smtClean="0"/>
              <a:t>           </a:t>
            </a:r>
            <a:r>
              <a:rPr lang="it-IT" sz="3600" b="1" dirty="0">
                <a:solidFill>
                  <a:schemeClr val="accent6">
                    <a:lumMod val="75000"/>
                  </a:schemeClr>
                </a:solidFill>
                <a:latin typeface="Bodoni 72 Book" pitchFamily="2" charset="0"/>
                <a:ea typeface="+mn-ea"/>
                <a:cs typeface="+mn-cs"/>
              </a:rPr>
              <a:t>Il Canale scolmatore di Nord Ovest</a:t>
            </a:r>
          </a:p>
        </p:txBody>
      </p:sp>
      <p:pic>
        <p:nvPicPr>
          <p:cNvPr id="4" name="Picture 7" descr="CSNO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359" y="1259660"/>
            <a:ext cx="8430471" cy="472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429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1047</TotalTime>
  <Words>996</Words>
  <Application>Microsoft Office PowerPoint</Application>
  <PresentationFormat>Widescreen</PresentationFormat>
  <Paragraphs>62</Paragraphs>
  <Slides>27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27</vt:i4>
      </vt:variant>
    </vt:vector>
  </HeadingPairs>
  <TitlesOfParts>
    <vt:vector size="37" baseType="lpstr">
      <vt:lpstr>Arial</vt:lpstr>
      <vt:lpstr>Bodoni 72 Book</vt:lpstr>
      <vt:lpstr>Calibri</vt:lpstr>
      <vt:lpstr>Calibri Light</vt:lpstr>
      <vt:lpstr>Century Gothic</vt:lpstr>
      <vt:lpstr>Circular Std Book</vt:lpstr>
      <vt:lpstr>Wingdings</vt:lpstr>
      <vt:lpstr>Personalizza struttura</vt:lpstr>
      <vt:lpstr>Acrobat Document</vt:lpstr>
      <vt:lpstr>Foglio di lavoro</vt:lpstr>
      <vt:lpstr>Presentazione standard di PowerPoint</vt:lpstr>
      <vt:lpstr>La costituzione del Parco come volontà di  tutela del fiume azzurro </vt:lpstr>
      <vt:lpstr>Escavazione in alveo Ticino anno 1980:  n°18 cave in alveo</vt:lpstr>
      <vt:lpstr>Presentazione standard di PowerPoint</vt:lpstr>
      <vt:lpstr>Lorem ipsum dolor sit amet, consectetur adipiscing elit, sed do eiusmod tempor incididunt ut labore et dolore magna aliqua</vt:lpstr>
      <vt:lpstr>Situazione ante intervento</vt:lpstr>
      <vt:lpstr>  Lo stato qualitativo delle Acque negli anni 80</vt:lpstr>
      <vt:lpstr>            Il quadro normativo degli anni 80 </vt:lpstr>
      <vt:lpstr>           Il Canale scolmatore di Nord Ovest</vt:lpstr>
      <vt:lpstr>Presentazione standard di PowerPoint</vt:lpstr>
      <vt:lpstr>Anni 90’: l’esperienza del Parco nella pianificazione dell’ambiente fluviale</vt:lpstr>
      <vt:lpstr>Anni 90’: l’esperienza del Parco nella pianificazione dell’ambiente fluviale</vt:lpstr>
      <vt:lpstr> La convergenza con la pianificazione del bacino fluviale del Po da parte dell‘AdBPo</vt:lpstr>
      <vt:lpstr> Gli anni 2000: Il Parco laboratorio per la ricerca</vt:lpstr>
      <vt:lpstr> Gli anni 2000: Il Parco laboratorio per la ricerca</vt:lpstr>
      <vt:lpstr> Gli anni 2000: Il Parco laboratorio per la ricerca</vt:lpstr>
      <vt:lpstr> Gli anni 2000: Il Parco laboratorio per la ricerca</vt:lpstr>
      <vt:lpstr> Gli anni 2000: Il Parco laboratorio per la ricerca</vt:lpstr>
      <vt:lpstr> Gli anni 2000: Il Parco laboratorio per la ricerca</vt:lpstr>
      <vt:lpstr> Gli anni 2000: Il Parco laboratorio per la ricerca</vt:lpstr>
      <vt:lpstr> Gli anni 2000: Il deflusso minimo vitale</vt:lpstr>
      <vt:lpstr> Gli anni 2000: Il deflusso minimo vitale</vt:lpstr>
      <vt:lpstr>  Gli anni 2000: la sperimentazione dei livelli di regolazione del lago</vt:lpstr>
      <vt:lpstr>Il 2022: crisi idrica e cambiamento climatico </vt:lpstr>
      <vt:lpstr>Il 2022: crisi idrica e cambiamento climatico </vt:lpstr>
      <vt:lpstr>Il 2022: crisi idrica e cambiamento climatico </vt:lpstr>
      <vt:lpstr>Prospettive future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palearia</cp:lastModifiedBy>
  <cp:revision>94</cp:revision>
  <dcterms:created xsi:type="dcterms:W3CDTF">2024-01-17T17:00:12Z</dcterms:created>
  <dcterms:modified xsi:type="dcterms:W3CDTF">2024-10-09T16:56:58Z</dcterms:modified>
</cp:coreProperties>
</file>