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60" r:id="rId7"/>
    <p:sldId id="261" r:id="rId8"/>
    <p:sldId id="262" r:id="rId9"/>
    <p:sldId id="343" r:id="rId10"/>
    <p:sldId id="257" r:id="rId11"/>
    <p:sldId id="358" r:id="rId12"/>
    <p:sldId id="344" r:id="rId13"/>
    <p:sldId id="345" r:id="rId14"/>
    <p:sldId id="349" r:id="rId15"/>
    <p:sldId id="346" r:id="rId16"/>
    <p:sldId id="350" r:id="rId17"/>
    <p:sldId id="348" r:id="rId18"/>
    <p:sldId id="351" r:id="rId19"/>
    <p:sldId id="352" r:id="rId20"/>
    <p:sldId id="355" r:id="rId21"/>
    <p:sldId id="356" r:id="rId22"/>
    <p:sldId id="353" r:id="rId23"/>
    <p:sldId id="354" r:id="rId24"/>
    <p:sldId id="33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9933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0D92A-CD83-4613-B282-2E6292BAEBE1}" type="datetimeFigureOut">
              <a:rPr lang="it-IT" smtClean="0"/>
              <a:t>09/10/2024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687D-0B1A-42AD-93F5-6A3C2E732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34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8C7B5-9A02-413F-B83E-F0E692CFD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82247A-372B-4BE3-8CF4-51057DC0A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DD916C9-5FE6-4F24-A130-CD794381F5EB}"/>
              </a:ext>
            </a:extLst>
          </p:cNvPr>
          <p:cNvCxnSpPr>
            <a:cxnSpLocks/>
          </p:cNvCxnSpPr>
          <p:nvPr userDrawn="1"/>
        </p:nvCxnSpPr>
        <p:spPr>
          <a:xfrm>
            <a:off x="133004" y="6273195"/>
            <a:ext cx="11953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data 3">
            <a:extLst>
              <a:ext uri="{FF2B5EF4-FFF2-40B4-BE49-F238E27FC236}">
                <a16:creationId xmlns:a16="http://schemas.microsoft.com/office/drawing/2014/main" id="{69DE0CA4-AF20-49A2-8354-02830865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004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8E3F9294-997F-4F03-857C-24C50CAF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967" y="6356350"/>
            <a:ext cx="1097002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3CF561A-4332-428F-A931-609F9F03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78802"/>
            <a:ext cx="1331976" cy="435864"/>
          </a:xfrm>
          <a:prstGeom prst="rect">
            <a:avLst/>
          </a:prstGeom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0199FC6-FE29-4BF3-ACAB-F2D3F8F0940B}"/>
              </a:ext>
            </a:extLst>
          </p:cNvPr>
          <p:cNvCxnSpPr>
            <a:cxnSpLocks/>
          </p:cNvCxnSpPr>
          <p:nvPr userDrawn="1"/>
        </p:nvCxnSpPr>
        <p:spPr>
          <a:xfrm>
            <a:off x="133004" y="681500"/>
            <a:ext cx="11953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96707"/>
      </p:ext>
    </p:extLst>
  </p:cSld>
  <p:clrMapOvr>
    <a:masterClrMapping/>
  </p:clrMapOvr>
  <p:transition spd="slow">
    <p:wipe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11956B-44BA-47E4-AE6F-93377434E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9161" y="1049375"/>
            <a:ext cx="6811409" cy="49590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BAB029E-32FD-454C-9542-EEE4479F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1049372"/>
            <a:ext cx="4331450" cy="100802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8F411670-C380-4163-BCE7-BB838FCBE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CF9D9354-C134-438E-8BAF-6FB35584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17D14E7D-604D-4150-AC4C-6A6BAD95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D0CEF43-6C6B-438F-996F-43339E0A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2C43324-2FAC-4447-9C79-E892F2348F7B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9565E07D-49F4-4281-B54F-FE7C34B22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50AC060-052E-4D99-A697-FB699655CA4F}"/>
              </a:ext>
            </a:extLst>
          </p:cNvPr>
          <p:cNvCxnSpPr>
            <a:cxnSpLocks/>
          </p:cNvCxnSpPr>
          <p:nvPr userDrawn="1"/>
        </p:nvCxnSpPr>
        <p:spPr>
          <a:xfrm>
            <a:off x="4915593" y="1049375"/>
            <a:ext cx="0" cy="4980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1163649-6138-4C0D-B9A7-63EE43869D03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D47207F9-C90C-47FA-841A-4F70C27B7661}"/>
              </a:ext>
            </a:extLst>
          </p:cNvPr>
          <p:cNvSpPr txBox="1">
            <a:spLocks/>
          </p:cNvSpPr>
          <p:nvPr userDrawn="1"/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FF078BB-3F7F-4310-8F63-17253926B49E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2613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11956B-44BA-47E4-AE6F-93377434E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9161" y="399013"/>
            <a:ext cx="6811409" cy="5609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BAB029E-32FD-454C-9542-EEE4479F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399013"/>
            <a:ext cx="4331450" cy="1658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8F411670-C380-4163-BCE7-BB838FCBE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CF9D9354-C134-438E-8BAF-6FB35584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17D14E7D-604D-4150-AC4C-6A6BAD95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D0CEF43-6C6B-438F-996F-43339E0A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2C43324-2FAC-4447-9C79-E892F2348F7B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9565E07D-49F4-4281-B54F-FE7C34B22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50AC060-052E-4D99-A697-FB699655CA4F}"/>
              </a:ext>
            </a:extLst>
          </p:cNvPr>
          <p:cNvCxnSpPr>
            <a:cxnSpLocks/>
          </p:cNvCxnSpPr>
          <p:nvPr userDrawn="1"/>
        </p:nvCxnSpPr>
        <p:spPr>
          <a:xfrm>
            <a:off x="4915593" y="382386"/>
            <a:ext cx="0" cy="564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1163649-6138-4C0D-B9A7-63EE43869D03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0135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E0310-AB92-470E-8FA8-79D20D8D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25244-507A-48E4-9F6F-C79374CD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064029"/>
            <a:ext cx="11280371" cy="50208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89520E-47EA-4F25-BDD7-EEF6D0F3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E8C3DE-5961-4D4F-9C8E-05F5D723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FEF59-167F-4A85-986F-184269CE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09A71C2-1E6A-4363-A8C1-77373574A862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D6A82CD-65A8-484E-B65D-D5C953C97AD1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587FD304-E051-45F9-8D05-C550FDDED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7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096DB-AE72-4622-8721-532DF63A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1402BC-BA01-4F6B-B7AB-FA9CA758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A827743-7797-4550-9C73-364CF3E0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24ACC62-9849-4CAB-B49B-76D1A8BB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8BEC066-0F73-4F8B-BABF-80A11770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5957F42-8118-4846-AD06-76385B694048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8E4C7535-A344-479D-B6FE-4DA7A2ABA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C20E992-3C1A-4385-8675-7CB96CED2B19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890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7CFBCC-7D1B-4E5D-A07E-A135FE34E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6" y="1012945"/>
            <a:ext cx="5583383" cy="499548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048CD4-02F5-4A58-9E56-46D8CC2D8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171" y="1012945"/>
            <a:ext cx="5619404" cy="49954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8345C20-8E1F-4249-BFF8-086292F7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FD1AFFC-D872-4D3A-8BC0-D5122AFF6852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5835AA56-D8F0-48F5-B09D-4147D7C3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307DC84-1E3F-40C9-845C-079D2B43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7EAB06C1-2A43-4A0D-BBC6-A73D0AC4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A0B8E5C-52EB-4E3B-83AF-578816EADB69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58357828-995D-4AB7-8044-D00988DCB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5E33FD9-473E-43A4-B896-60DCDA4138F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12945"/>
            <a:ext cx="0" cy="4995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407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071B4A-55D3-4FA6-B1CB-DDDB40FAB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447" y="1002498"/>
            <a:ext cx="5583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BF59DC-343A-454E-98EE-00AE5B147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1171" y="1002498"/>
            <a:ext cx="56194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65F2553-76C1-4FBF-B586-4AEC005E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48D4C984-4174-468E-8867-CB1069A9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63D6B944-F6F8-47CA-BB3C-DE2A6C2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91D8EF50-4177-4FE6-8988-DC94CA7A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881BBAA-2434-4DAE-B0A9-B87C1F3B330F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FD5DD3-D0F7-4B68-A5F3-4D427789A0AF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ED171328-E49D-40E7-BF5F-6C4B69FD4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9D80AEB-AA14-4A36-951A-AFF04ECC9A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7446" y="1914508"/>
            <a:ext cx="5583383" cy="40939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B7B608E2-2A6E-4619-A8D8-94C704A1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171" y="1914508"/>
            <a:ext cx="5619404" cy="40939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B92EE0D2-DFF6-4B37-B505-D1983C7EC77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12945"/>
            <a:ext cx="0" cy="4995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376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4ACF03-359D-44F4-8596-B6AC9D41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6D5E7CA-0E54-4E71-A9FE-56D09EDD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A6EE5C2-B15D-4960-B2D7-A738192D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C636DA6-F7BB-43CE-88E2-902006EE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4BEB613-5A86-419B-926A-828D43C205BB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A4259B-0A3C-4EDA-9435-3A57E97EA832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6D8D73FA-ED56-48C0-992A-1C39E0429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153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 senz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8D22857-58DF-40B6-BE89-EB634C53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1ED4F6D-070E-4B9C-B068-01414210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E8EA8F9-3381-42E4-907A-1EB2FF86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2A8F14C-7282-401C-AB3E-63429C25EB90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848DB237-9C0D-43DC-ACCA-90733D3E5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4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D5427-443F-4576-842E-939CE4FE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1049372"/>
            <a:ext cx="4331450" cy="100802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B0DE5-8680-4CCD-A59A-5AD24E3F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049376"/>
            <a:ext cx="6722224" cy="4959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CBC3B8-94FE-485C-AB4F-733BCFC9E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AA33009D-1E8F-4A83-9491-F6FA0E43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5E158F58-3A30-4149-B5EF-6DAB46A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ACD0065-8982-4763-B9C5-679AFF12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58A2A95-54A6-4F90-B802-8B46B3636776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7BB1761A-4A9F-4E19-8352-2CA46C6EF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B00CD76-9E7E-439A-BFEB-898130E5A8A7}"/>
              </a:ext>
            </a:extLst>
          </p:cNvPr>
          <p:cNvCxnSpPr>
            <a:cxnSpLocks/>
          </p:cNvCxnSpPr>
          <p:nvPr userDrawn="1"/>
        </p:nvCxnSpPr>
        <p:spPr>
          <a:xfrm>
            <a:off x="4915593" y="1049376"/>
            <a:ext cx="0" cy="4980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497CBB7-C901-486F-AC72-03F83330CB46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1509F819-D17B-4608-8F16-95D9171EEFCA}"/>
              </a:ext>
            </a:extLst>
          </p:cNvPr>
          <p:cNvSpPr txBox="1">
            <a:spLocks/>
          </p:cNvSpPr>
          <p:nvPr userDrawn="1"/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E25866C-3B6E-445E-A4DF-418C6C4CF62B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53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D5427-443F-4576-842E-939CE4FE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399013"/>
            <a:ext cx="4331450" cy="1658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B0DE5-8680-4CCD-A59A-5AD24E3F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99012"/>
            <a:ext cx="6722224" cy="56094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CBC3B8-94FE-485C-AB4F-733BCFC9E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AA33009D-1E8F-4A83-9491-F6FA0E43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20/06/2019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5E158F58-3A30-4149-B5EF-6DAB46A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ACD0065-8982-4763-B9C5-679AFF12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58A2A95-54A6-4F90-B802-8B46B3636776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7BB1761A-4A9F-4E19-8352-2CA46C6EF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B00CD76-9E7E-439A-BFEB-898130E5A8A7}"/>
              </a:ext>
            </a:extLst>
          </p:cNvPr>
          <p:cNvCxnSpPr>
            <a:cxnSpLocks/>
          </p:cNvCxnSpPr>
          <p:nvPr userDrawn="1"/>
        </p:nvCxnSpPr>
        <p:spPr>
          <a:xfrm>
            <a:off x="4915593" y="382386"/>
            <a:ext cx="0" cy="564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497CBB7-C901-486F-AC72-03F83330CB46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7282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03116EE-DCF8-438F-B116-0893B0CD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6A6E6F-5E06-4807-A415-5A54110A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51426D-677F-4DD8-A0FF-12A2B6551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20/06/2019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D950F1-8DA2-4CBC-9052-0D1B5C210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info evento | luogo | titolo | relatore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30EEAB-A3A3-4DB2-9023-36441E21B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3F5E-49C4-4AB0-A56F-499B77090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9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8" r:id="rId10"/>
    <p:sldLayoutId id="2147483657" r:id="rId11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anoacque.adbpo.it/piano-di-gestione-202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E3EA53C-6A50-4422-ADDC-5862AE966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73997"/>
            <a:ext cx="9144000" cy="442060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TICINO: il fiume azzurro tra storia, biodiversità e tutela degli ecosistemi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17F71D-51F0-4062-8312-DAC90D39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86316D-BA58-4CF9-9A23-E9FF8574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B21D71E-632F-3F18-1C9E-8AEE56126E37}"/>
              </a:ext>
            </a:extLst>
          </p:cNvPr>
          <p:cNvSpPr txBox="1">
            <a:spLocks/>
          </p:cNvSpPr>
          <p:nvPr/>
        </p:nvSpPr>
        <p:spPr>
          <a:xfrm>
            <a:off x="1130173" y="1365038"/>
            <a:ext cx="9806865" cy="1168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latin typeface="Pilcrow Soft"/>
                <a:ea typeface="Calibri" panose="020F0502020204030204" pitchFamily="34" charset="0"/>
              </a:rPr>
              <a:t>LO STATO ECOLOGICO E CHIMICO</a:t>
            </a:r>
          </a:p>
          <a:p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latin typeface="Pilcrow Soft"/>
                <a:ea typeface="Calibri" panose="020F0502020204030204" pitchFamily="34" charset="0"/>
              </a:rPr>
              <a:t>DEL FIUME TICINO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B7940D0B-852B-BE94-5546-C18EBA62184D}"/>
              </a:ext>
            </a:extLst>
          </p:cNvPr>
          <p:cNvSpPr txBox="1">
            <a:spLocks/>
          </p:cNvSpPr>
          <p:nvPr/>
        </p:nvSpPr>
        <p:spPr>
          <a:xfrm>
            <a:off x="4648200" y="5389275"/>
            <a:ext cx="2895600" cy="8426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Pietro Genoni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ARPA Lombardia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8CACFF-D4B5-ECAA-C059-43473386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34" y="2565582"/>
            <a:ext cx="719513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97072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dello stato ecologico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83300-C1FE-99F1-ED77-FAF250D8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6" y="1021105"/>
            <a:ext cx="4926773" cy="5040000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8775C6-7645-7BE9-C770-5E2EB944E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42928"/>
              </p:ext>
            </p:extLst>
          </p:nvPr>
        </p:nvGraphicFramePr>
        <p:xfrm>
          <a:off x="2423588" y="1013255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E94344D-62EA-6A8B-79AD-7220104B9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53119"/>
              </p:ext>
            </p:extLst>
          </p:nvPr>
        </p:nvGraphicFramePr>
        <p:xfrm>
          <a:off x="3116722" y="2779667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8946B22-6C26-1FE7-6D34-B0531F09D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95485"/>
              </p:ext>
            </p:extLst>
          </p:nvPr>
        </p:nvGraphicFramePr>
        <p:xfrm>
          <a:off x="3831323" y="3739745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EECC0C35-46E2-A1F8-C7C5-B0372CD6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1741"/>
              </p:ext>
            </p:extLst>
          </p:nvPr>
        </p:nvGraphicFramePr>
        <p:xfrm>
          <a:off x="4652842" y="4576572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CDDC024C-41F0-4AC6-0D88-18938417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58215"/>
              </p:ext>
            </p:extLst>
          </p:nvPr>
        </p:nvGraphicFramePr>
        <p:xfrm>
          <a:off x="5364302" y="5363595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F73B99F9-E4F3-CAFB-6FEA-F6EC5FC8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45838"/>
              </p:ext>
            </p:extLst>
          </p:nvPr>
        </p:nvGraphicFramePr>
        <p:xfrm>
          <a:off x="2876524" y="1882098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51C5824-820D-5760-E7E2-5D9E4958BAAC}"/>
              </a:ext>
            </a:extLst>
          </p:cNvPr>
          <p:cNvSpPr txBox="1"/>
          <p:nvPr/>
        </p:nvSpPr>
        <p:spPr>
          <a:xfrm>
            <a:off x="6953313" y="2184890"/>
            <a:ext cx="3202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it-IT" sz="2800" b="1" dirty="0"/>
              <a:t>Stato biologico: macroinvertebrati</a:t>
            </a:r>
          </a:p>
        </p:txBody>
      </p:sp>
    </p:spTree>
    <p:extLst>
      <p:ext uri="{BB962C8B-B14F-4D97-AF65-F5344CB8AC3E}">
        <p14:creationId xmlns:p14="http://schemas.microsoft.com/office/powerpoint/2010/main" val="4253197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it-IT" sz="3300" dirty="0"/>
              <a:t>Macroinvertebrati: analisi storica (stazione di Cuggiono)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10/10/2024</a:t>
            </a:r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TICINO: il fiume azzurro tra storia, biodiversità e tutela degli ecosistemi| Sesto Calende | lo stato ecologico e chimico del fiume Ticino| Pietro Genoni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F1CD00DB-2B37-8B31-D37E-6D19ADE2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1094" y="1064029"/>
            <a:ext cx="8765833" cy="50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2760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dello stato ecologico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83300-C1FE-99F1-ED77-FAF250D8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6" y="1021105"/>
            <a:ext cx="4926773" cy="5040000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8775C6-7645-7BE9-C770-5E2EB944E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63734"/>
              </p:ext>
            </p:extLst>
          </p:nvPr>
        </p:nvGraphicFramePr>
        <p:xfrm>
          <a:off x="2423588" y="1013255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ELEVATO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E94344D-62EA-6A8B-79AD-7220104B9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24516"/>
              </p:ext>
            </p:extLst>
          </p:nvPr>
        </p:nvGraphicFramePr>
        <p:xfrm>
          <a:off x="3116722" y="2779667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ELEVATO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8946B22-6C26-1FE7-6D34-B0531F09D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7592"/>
              </p:ext>
            </p:extLst>
          </p:nvPr>
        </p:nvGraphicFramePr>
        <p:xfrm>
          <a:off x="3831323" y="3739745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EECC0C35-46E2-A1F8-C7C5-B0372CD6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47669"/>
              </p:ext>
            </p:extLst>
          </p:nvPr>
        </p:nvGraphicFramePr>
        <p:xfrm>
          <a:off x="4652842" y="4576572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CDDC024C-41F0-4AC6-0D88-18938417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66396"/>
              </p:ext>
            </p:extLst>
          </p:nvPr>
        </p:nvGraphicFramePr>
        <p:xfrm>
          <a:off x="5364302" y="5363595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F73B99F9-E4F3-CAFB-6FEA-F6EC5FC8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458481"/>
              </p:ext>
            </p:extLst>
          </p:nvPr>
        </p:nvGraphicFramePr>
        <p:xfrm>
          <a:off x="2876524" y="1882098"/>
          <a:ext cx="2487778" cy="504000"/>
        </p:xfrm>
        <a:graphic>
          <a:graphicData uri="http://schemas.openxmlformats.org/drawingml/2006/table">
            <a:tbl>
              <a:tblPr/>
              <a:tblGrid>
                <a:gridCol w="12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88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ELEVATO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51C5824-820D-5760-E7E2-5D9E4958BAAC}"/>
              </a:ext>
            </a:extLst>
          </p:cNvPr>
          <p:cNvSpPr txBox="1"/>
          <p:nvPr/>
        </p:nvSpPr>
        <p:spPr>
          <a:xfrm>
            <a:off x="7361421" y="1550013"/>
            <a:ext cx="336852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it-IT" sz="2800" b="1" dirty="0"/>
              <a:t>Stato chimico-fisico:</a:t>
            </a:r>
          </a:p>
          <a:p>
            <a:pPr marL="0" indent="0" algn="ctr">
              <a:buFontTx/>
              <a:buNone/>
            </a:pPr>
            <a:r>
              <a:rPr lang="it-IT" sz="2800" b="1" dirty="0"/>
              <a:t>LIMeco</a:t>
            </a:r>
          </a:p>
          <a:p>
            <a:pPr marL="0" indent="0" algn="ctr">
              <a:buFontTx/>
              <a:buNone/>
            </a:pPr>
            <a:r>
              <a:rPr lang="it-IT" sz="2000" dirty="0"/>
              <a:t>Azoto nitrico</a:t>
            </a:r>
          </a:p>
          <a:p>
            <a:pPr marL="0" indent="0" algn="ctr">
              <a:buFontTx/>
              <a:buNone/>
            </a:pPr>
            <a:r>
              <a:rPr lang="it-IT" sz="2000" dirty="0"/>
              <a:t>Azoto ammoniacale</a:t>
            </a:r>
          </a:p>
          <a:p>
            <a:pPr marL="0" indent="0" algn="ctr">
              <a:buFontTx/>
              <a:buNone/>
            </a:pPr>
            <a:r>
              <a:rPr lang="it-IT" sz="2000" dirty="0"/>
              <a:t>Fosforo totale</a:t>
            </a:r>
          </a:p>
          <a:p>
            <a:pPr marL="0" indent="0" algn="ctr">
              <a:buFontTx/>
              <a:buNone/>
            </a:pPr>
            <a:r>
              <a:rPr lang="it-IT" sz="2000" dirty="0"/>
              <a:t>Saturazione di ossigeno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00273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Azoto ammoniacale</a:t>
            </a:r>
            <a:r>
              <a:rPr lang="it-IT" dirty="0"/>
              <a:t>: analisi storica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9FACD8E0-D02C-6AA6-E714-460321B7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000" y="2147250"/>
            <a:ext cx="5940000" cy="3960000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E4152EE-C094-1665-F525-107D1F235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2000" y="2147250"/>
            <a:ext cx="5940000" cy="396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D40607-3C17-D34F-4A38-1F2A5C2E935A}"/>
              </a:ext>
            </a:extLst>
          </p:cNvPr>
          <p:cNvSpPr txBox="1"/>
          <p:nvPr/>
        </p:nvSpPr>
        <p:spPr>
          <a:xfrm>
            <a:off x="4002864" y="945640"/>
            <a:ext cx="4186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it-IT" sz="2000" dirty="0"/>
              <a:t>Livello 1 LIMeco &lt; 0,03 mg/L N</a:t>
            </a:r>
          </a:p>
          <a:p>
            <a:pPr marL="0" indent="0" algn="ctr">
              <a:buFontTx/>
              <a:buNone/>
            </a:pPr>
            <a:r>
              <a:rPr lang="it-IT" sz="2000" dirty="0"/>
              <a:t>Livello 2 LIMeco ≤ 0,06 mg/L N</a:t>
            </a:r>
          </a:p>
          <a:p>
            <a:pPr algn="ctr"/>
            <a:r>
              <a:rPr lang="it-IT" sz="2000" dirty="0"/>
              <a:t>Livello 3 LIMeco ≤ 0,12 mg/L N</a:t>
            </a:r>
          </a:p>
          <a:p>
            <a:pPr algn="ctr"/>
            <a:r>
              <a:rPr lang="it-IT" sz="2000" dirty="0"/>
              <a:t>Livello 4 LIMeco ≤ 0,24 mg/L N</a:t>
            </a:r>
          </a:p>
        </p:txBody>
      </p:sp>
    </p:spTree>
    <p:extLst>
      <p:ext uri="{BB962C8B-B14F-4D97-AF65-F5344CB8AC3E}">
        <p14:creationId xmlns:p14="http://schemas.microsoft.com/office/powerpoint/2010/main" val="57943630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dello stato ecologico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83300-C1FE-99F1-ED77-FAF250D8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6" y="1021105"/>
            <a:ext cx="4926773" cy="5040000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8775C6-7645-7BE9-C770-5E2EB944E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13203"/>
              </p:ext>
            </p:extLst>
          </p:nvPr>
        </p:nvGraphicFramePr>
        <p:xfrm>
          <a:off x="1829312" y="1029008"/>
          <a:ext cx="4181463" cy="504000"/>
        </p:xfrm>
        <a:graphic>
          <a:graphicData uri="http://schemas.openxmlformats.org/drawingml/2006/table">
            <a:tbl>
              <a:tblPr/>
              <a:tblGrid>
                <a:gridCol w="961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68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964622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84251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ELEVATO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E94344D-62EA-6A8B-79AD-7220104B9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47845"/>
              </p:ext>
            </p:extLst>
          </p:nvPr>
        </p:nvGraphicFramePr>
        <p:xfrm>
          <a:off x="2934467" y="2730436"/>
          <a:ext cx="4181464" cy="504000"/>
        </p:xfrm>
        <a:graphic>
          <a:graphicData uri="http://schemas.openxmlformats.org/drawingml/2006/table">
            <a:tbl>
              <a:tblPr/>
              <a:tblGrid>
                <a:gridCol w="104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1239142208"/>
                    </a:ext>
                  </a:extLst>
                </a:gridCol>
                <a:gridCol w="99852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092203">
                  <a:extLst>
                    <a:ext uri="{9D8B030D-6E8A-4147-A177-3AD203B41FA5}">
                      <a16:colId xmlns:a16="http://schemas.microsoft.com/office/drawing/2014/main" val="13003485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SUFFICIENTE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8946B22-6C26-1FE7-6D34-B0531F09D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54286"/>
              </p:ext>
            </p:extLst>
          </p:nvPr>
        </p:nvGraphicFramePr>
        <p:xfrm>
          <a:off x="3635264" y="3672950"/>
          <a:ext cx="4181464" cy="504000"/>
        </p:xfrm>
        <a:graphic>
          <a:graphicData uri="http://schemas.openxmlformats.org/drawingml/2006/table">
            <a:tbl>
              <a:tblPr/>
              <a:tblGrid>
                <a:gridCol w="104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1169275987"/>
                    </a:ext>
                  </a:extLst>
                </a:gridCol>
                <a:gridCol w="1108437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982295">
                  <a:extLst>
                    <a:ext uri="{9D8B030D-6E8A-4147-A177-3AD203B41FA5}">
                      <a16:colId xmlns:a16="http://schemas.microsoft.com/office/drawing/2014/main" val="240031465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EECC0C35-46E2-A1F8-C7C5-B0372CD6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42883"/>
              </p:ext>
            </p:extLst>
          </p:nvPr>
        </p:nvGraphicFramePr>
        <p:xfrm>
          <a:off x="4445451" y="4510650"/>
          <a:ext cx="4340332" cy="504000"/>
        </p:xfrm>
        <a:graphic>
          <a:graphicData uri="http://schemas.openxmlformats.org/drawingml/2006/table">
            <a:tbl>
              <a:tblPr/>
              <a:tblGrid>
                <a:gridCol w="108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083">
                  <a:extLst>
                    <a:ext uri="{9D8B030D-6E8A-4147-A177-3AD203B41FA5}">
                      <a16:colId xmlns:a16="http://schemas.microsoft.com/office/drawing/2014/main" val="2648561282"/>
                    </a:ext>
                  </a:extLst>
                </a:gridCol>
                <a:gridCol w="1076655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093511">
                  <a:extLst>
                    <a:ext uri="{9D8B030D-6E8A-4147-A177-3AD203B41FA5}">
                      <a16:colId xmlns:a16="http://schemas.microsoft.com/office/drawing/2014/main" val="274434396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CDDC024C-41F0-4AC6-0D88-18938417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483"/>
              </p:ext>
            </p:extLst>
          </p:nvPr>
        </p:nvGraphicFramePr>
        <p:xfrm>
          <a:off x="5430289" y="5348350"/>
          <a:ext cx="4340332" cy="504000"/>
        </p:xfrm>
        <a:graphic>
          <a:graphicData uri="http://schemas.openxmlformats.org/drawingml/2006/table">
            <a:tbl>
              <a:tblPr/>
              <a:tblGrid>
                <a:gridCol w="108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083">
                  <a:extLst>
                    <a:ext uri="{9D8B030D-6E8A-4147-A177-3AD203B41FA5}">
                      <a16:colId xmlns:a16="http://schemas.microsoft.com/office/drawing/2014/main" val="2207906056"/>
                    </a:ext>
                  </a:extLst>
                </a:gridCol>
                <a:gridCol w="1062778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07388">
                  <a:extLst>
                    <a:ext uri="{9D8B030D-6E8A-4147-A177-3AD203B41FA5}">
                      <a16:colId xmlns:a16="http://schemas.microsoft.com/office/drawing/2014/main" val="32882318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F73B99F9-E4F3-CAFB-6FEA-F6EC5FC8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17959"/>
              </p:ext>
            </p:extLst>
          </p:nvPr>
        </p:nvGraphicFramePr>
        <p:xfrm>
          <a:off x="2441889" y="1875415"/>
          <a:ext cx="4181464" cy="504000"/>
        </p:xfrm>
        <a:graphic>
          <a:graphicData uri="http://schemas.openxmlformats.org/drawingml/2006/table">
            <a:tbl>
              <a:tblPr/>
              <a:tblGrid>
                <a:gridCol w="104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2450017663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8510361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ELEVATO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8DF37A-FD85-267C-153C-486FABFE8FF7}"/>
              </a:ext>
            </a:extLst>
          </p:cNvPr>
          <p:cNvSpPr txBox="1"/>
          <p:nvPr/>
        </p:nvSpPr>
        <p:spPr>
          <a:xfrm>
            <a:off x="7240491" y="1355393"/>
            <a:ext cx="4926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it-IT" sz="2800" b="1" dirty="0"/>
              <a:t>Stato inquinanti specifici</a:t>
            </a:r>
          </a:p>
          <a:p>
            <a:pPr marL="0" indent="0" algn="ctr">
              <a:buFontTx/>
              <a:buNone/>
            </a:pPr>
            <a:r>
              <a:rPr lang="it-IT" sz="2800" b="1" dirty="0"/>
              <a:t>a sostegno dello stato biologico</a:t>
            </a:r>
          </a:p>
        </p:txBody>
      </p:sp>
    </p:spTree>
    <p:extLst>
      <p:ext uri="{BB962C8B-B14F-4D97-AF65-F5344CB8AC3E}">
        <p14:creationId xmlns:p14="http://schemas.microsoft.com/office/powerpoint/2010/main" val="3127745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AMPA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551CDC9-9B10-06CD-475E-BB1D23A00D35}"/>
              </a:ext>
            </a:extLst>
          </p:cNvPr>
          <p:cNvGrpSpPr/>
          <p:nvPr/>
        </p:nvGrpSpPr>
        <p:grpSpPr>
          <a:xfrm>
            <a:off x="434026" y="1241924"/>
            <a:ext cx="7830924" cy="1625427"/>
            <a:chOff x="434026" y="1241924"/>
            <a:chExt cx="7830924" cy="1625427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BBE2EDE3-1A30-412A-A1B5-1AC6F478F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026" y="1241924"/>
              <a:ext cx="7830924" cy="12979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3E1A5C90-12D9-59A0-8719-0932DA953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26" y="2600651"/>
              <a:ext cx="2543175" cy="266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E634DAA-BA11-6EF0-79A5-1137E56CD32F}"/>
              </a:ext>
            </a:extLst>
          </p:cNvPr>
          <p:cNvSpPr txBox="1"/>
          <p:nvPr/>
        </p:nvSpPr>
        <p:spPr>
          <a:xfrm>
            <a:off x="434026" y="3369259"/>
            <a:ext cx="1087813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Deriva dalla degradazione di: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glifosate (erbicida)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it-IT" sz="2400" dirty="0"/>
              <a:t>amino-fosfonati (usati nei detergenti)</a:t>
            </a:r>
          </a:p>
          <a:p>
            <a:pPr>
              <a:spcAft>
                <a:spcPts val="800"/>
              </a:spcAft>
            </a:pPr>
            <a:r>
              <a:rPr lang="it-IT" sz="2400" dirty="0"/>
              <a:t>Limite (SQA-MA) cautelativo come metabolita di pesticida (0,1 </a:t>
            </a:r>
            <a:r>
              <a:rPr lang="el-GR" sz="2400" dirty="0"/>
              <a:t>μ</a:t>
            </a:r>
            <a:r>
              <a:rPr lang="it-IT" sz="2400" dirty="0"/>
              <a:t>g/L)</a:t>
            </a:r>
          </a:p>
          <a:p>
            <a:pPr>
              <a:spcAft>
                <a:spcPts val="800"/>
              </a:spcAft>
            </a:pPr>
            <a:r>
              <a:rPr lang="it-IT" sz="2400" dirty="0"/>
              <a:t>Monitoraggio 2014-2019: superamenti dello SQA-MA in 185 corpi idrici su 396 (47%)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70A72D6-7E70-F9C4-90D8-5482D647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418" y="1126303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69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dello stato ecologico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83300-C1FE-99F1-ED77-FAF250D8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6" y="1021105"/>
            <a:ext cx="4926773" cy="5040000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8775C6-7645-7BE9-C770-5E2EB944E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8781"/>
              </p:ext>
            </p:extLst>
          </p:nvPr>
        </p:nvGraphicFramePr>
        <p:xfrm>
          <a:off x="1957030" y="1033675"/>
          <a:ext cx="5075366" cy="504000"/>
        </p:xfrm>
        <a:graphic>
          <a:graphicData uri="http://schemas.openxmlformats.org/drawingml/2006/table">
            <a:tbl>
              <a:tblPr/>
              <a:tblGrid>
                <a:gridCol w="110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746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470582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Macroinvertebrati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Macroinvertebrati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E94344D-62EA-6A8B-79AD-7220104B9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87867"/>
              </p:ext>
            </p:extLst>
          </p:nvPr>
        </p:nvGraphicFramePr>
        <p:xfrm>
          <a:off x="2934467" y="2730436"/>
          <a:ext cx="4181464" cy="504000"/>
        </p:xfrm>
        <a:graphic>
          <a:graphicData uri="http://schemas.openxmlformats.org/drawingml/2006/table">
            <a:tbl>
              <a:tblPr/>
              <a:tblGrid>
                <a:gridCol w="104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1239142208"/>
                    </a:ext>
                  </a:extLst>
                </a:gridCol>
                <a:gridCol w="99852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092203">
                  <a:extLst>
                    <a:ext uri="{9D8B030D-6E8A-4147-A177-3AD203B41FA5}">
                      <a16:colId xmlns:a16="http://schemas.microsoft.com/office/drawing/2014/main" val="13003485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SUFFICIENTE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8946B22-6C26-1FE7-6D34-B0531F09D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32361"/>
              </p:ext>
            </p:extLst>
          </p:nvPr>
        </p:nvGraphicFramePr>
        <p:xfrm>
          <a:off x="3635264" y="3672950"/>
          <a:ext cx="4181464" cy="504000"/>
        </p:xfrm>
        <a:graphic>
          <a:graphicData uri="http://schemas.openxmlformats.org/drawingml/2006/table">
            <a:tbl>
              <a:tblPr/>
              <a:tblGrid>
                <a:gridCol w="104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1169275987"/>
                    </a:ext>
                  </a:extLst>
                </a:gridCol>
                <a:gridCol w="1108437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982295">
                  <a:extLst>
                    <a:ext uri="{9D8B030D-6E8A-4147-A177-3AD203B41FA5}">
                      <a16:colId xmlns:a16="http://schemas.microsoft.com/office/drawing/2014/main" val="240031465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EECC0C35-46E2-A1F8-C7C5-B0372CD6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4627"/>
              </p:ext>
            </p:extLst>
          </p:nvPr>
        </p:nvGraphicFramePr>
        <p:xfrm>
          <a:off x="4445451" y="4510650"/>
          <a:ext cx="4340332" cy="504000"/>
        </p:xfrm>
        <a:graphic>
          <a:graphicData uri="http://schemas.openxmlformats.org/drawingml/2006/table">
            <a:tbl>
              <a:tblPr/>
              <a:tblGrid>
                <a:gridCol w="108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083">
                  <a:extLst>
                    <a:ext uri="{9D8B030D-6E8A-4147-A177-3AD203B41FA5}">
                      <a16:colId xmlns:a16="http://schemas.microsoft.com/office/drawing/2014/main" val="2648561282"/>
                    </a:ext>
                  </a:extLst>
                </a:gridCol>
                <a:gridCol w="1076655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093511">
                  <a:extLst>
                    <a:ext uri="{9D8B030D-6E8A-4147-A177-3AD203B41FA5}">
                      <a16:colId xmlns:a16="http://schemas.microsoft.com/office/drawing/2014/main" val="274434396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CDDC024C-41F0-4AC6-0D88-18938417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28922"/>
              </p:ext>
            </p:extLst>
          </p:nvPr>
        </p:nvGraphicFramePr>
        <p:xfrm>
          <a:off x="5430289" y="5348350"/>
          <a:ext cx="4340332" cy="504000"/>
        </p:xfrm>
        <a:graphic>
          <a:graphicData uri="http://schemas.openxmlformats.org/drawingml/2006/table">
            <a:tbl>
              <a:tblPr/>
              <a:tblGrid>
                <a:gridCol w="108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083">
                  <a:extLst>
                    <a:ext uri="{9D8B030D-6E8A-4147-A177-3AD203B41FA5}">
                      <a16:colId xmlns:a16="http://schemas.microsoft.com/office/drawing/2014/main" val="2207906056"/>
                    </a:ext>
                  </a:extLst>
                </a:gridCol>
                <a:gridCol w="1062778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07388">
                  <a:extLst>
                    <a:ext uri="{9D8B030D-6E8A-4147-A177-3AD203B41FA5}">
                      <a16:colId xmlns:a16="http://schemas.microsoft.com/office/drawing/2014/main" val="328823182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SUFFICIENTE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AMPA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F73B99F9-E4F3-CAFB-6FEA-F6EC5FC86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97732"/>
              </p:ext>
            </p:extLst>
          </p:nvPr>
        </p:nvGraphicFramePr>
        <p:xfrm>
          <a:off x="2441888" y="1875415"/>
          <a:ext cx="5374841" cy="504000"/>
        </p:xfrm>
        <a:graphic>
          <a:graphicData uri="http://schemas.openxmlformats.org/drawingml/2006/table">
            <a:tbl>
              <a:tblPr/>
              <a:tblGrid>
                <a:gridCol w="115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557">
                  <a:extLst>
                    <a:ext uri="{9D8B030D-6E8A-4147-A177-3AD203B41FA5}">
                      <a16:colId xmlns:a16="http://schemas.microsoft.com/office/drawing/2014/main" val="2450017663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585611">
                  <a:extLst>
                    <a:ext uri="{9D8B030D-6E8A-4147-A177-3AD203B41FA5}">
                      <a16:colId xmlns:a16="http://schemas.microsoft.com/office/drawing/2014/main" val="8510361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Macroinvertebrati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Macroinvertebrati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8DF37A-FD85-267C-153C-486FABFE8FF7}"/>
              </a:ext>
            </a:extLst>
          </p:cNvPr>
          <p:cNvSpPr txBox="1"/>
          <p:nvPr/>
        </p:nvSpPr>
        <p:spPr>
          <a:xfrm>
            <a:off x="8481614" y="2207292"/>
            <a:ext cx="3122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it-IT" sz="2800" b="1" dirty="0"/>
              <a:t>STATO ECOLOGICO</a:t>
            </a:r>
          </a:p>
        </p:txBody>
      </p:sp>
    </p:spTree>
    <p:extLst>
      <p:ext uri="{BB962C8B-B14F-4D97-AF65-F5344CB8AC3E}">
        <p14:creationId xmlns:p14="http://schemas.microsoft.com/office/powerpoint/2010/main" val="852065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dirty="0"/>
              <a:t>Escherichia coli</a:t>
            </a:r>
            <a:r>
              <a:rPr lang="it-IT" dirty="0"/>
              <a:t>: analisi storica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A99D71FE-3D13-16CA-E311-893CA7B47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11" y="2140441"/>
            <a:ext cx="5943600" cy="39624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5BEF863-5FC0-7445-2BDE-C262AA79A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4130" y="2140441"/>
            <a:ext cx="5943600" cy="3962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6B0D894-70D1-D253-0724-F72B622D27F0}"/>
              </a:ext>
            </a:extLst>
          </p:cNvPr>
          <p:cNvSpPr txBox="1"/>
          <p:nvPr/>
        </p:nvSpPr>
        <p:spPr>
          <a:xfrm>
            <a:off x="357447" y="1126134"/>
            <a:ext cx="7165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Ai fini della balneabilità delle acque, il valore limite di </a:t>
            </a:r>
            <a:r>
              <a:rPr lang="it-IT" sz="2000" i="1" dirty="0"/>
              <a:t>E. coli </a:t>
            </a:r>
            <a:r>
              <a:rPr lang="it-IT" sz="2000" dirty="0"/>
              <a:t>relativo ad un singolo campione il cui superamento determina il divieto di balneazione, è pari a 1.000 MPN/100 mL.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95D6169-51F8-8E5A-50F0-1A1B23AB5ED2}"/>
              </a:ext>
            </a:extLst>
          </p:cNvPr>
          <p:cNvSpPr txBox="1"/>
          <p:nvPr/>
        </p:nvSpPr>
        <p:spPr>
          <a:xfrm>
            <a:off x="8398147" y="974600"/>
            <a:ext cx="3202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Balneabilità competenza ATS</a:t>
            </a:r>
          </a:p>
        </p:txBody>
      </p:sp>
    </p:spTree>
    <p:extLst>
      <p:ext uri="{BB962C8B-B14F-4D97-AF65-F5344CB8AC3E}">
        <p14:creationId xmlns:p14="http://schemas.microsoft.com/office/powerpoint/2010/main" val="136269491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Balneabilità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95D6169-51F8-8E5A-50F0-1A1B23AB5ED2}"/>
              </a:ext>
            </a:extLst>
          </p:cNvPr>
          <p:cNvSpPr txBox="1"/>
          <p:nvPr/>
        </p:nvSpPr>
        <p:spPr>
          <a:xfrm>
            <a:off x="8398147" y="974600"/>
            <a:ext cx="3202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Balneabilità competenza ATS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9E9949-22C8-BC84-CA99-7FD708F259B7}"/>
              </a:ext>
            </a:extLst>
          </p:cNvPr>
          <p:cNvSpPr txBox="1"/>
          <p:nvPr/>
        </p:nvSpPr>
        <p:spPr>
          <a:xfrm>
            <a:off x="2651682" y="5127993"/>
            <a:ext cx="6888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http://www.portaleacque.salute.gov.it/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0EF895-D88F-2FD0-5C9B-A3A90FB156BB}"/>
              </a:ext>
            </a:extLst>
          </p:cNvPr>
          <p:cNvSpPr txBox="1"/>
          <p:nvPr/>
        </p:nvSpPr>
        <p:spPr>
          <a:xfrm>
            <a:off x="1488079" y="4406074"/>
            <a:ext cx="9993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https://www.eea.europa.eu/en/topics/in-depth/bathing-water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6DDE8D4B-9D3D-864A-0D1D-1474AE14D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37757"/>
              </p:ext>
            </p:extLst>
          </p:nvPr>
        </p:nvGraphicFramePr>
        <p:xfrm>
          <a:off x="856483" y="1636189"/>
          <a:ext cx="7160619" cy="2092824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2282643">
                  <a:extLst>
                    <a:ext uri="{9D8B030D-6E8A-4147-A177-3AD203B41FA5}">
                      <a16:colId xmlns:a16="http://schemas.microsoft.com/office/drawing/2014/main" val="2871811190"/>
                    </a:ext>
                  </a:extLst>
                </a:gridCol>
                <a:gridCol w="1625992">
                  <a:extLst>
                    <a:ext uri="{9D8B030D-6E8A-4147-A177-3AD203B41FA5}">
                      <a16:colId xmlns:a16="http://schemas.microsoft.com/office/drawing/2014/main" val="103486302"/>
                    </a:ext>
                  </a:extLst>
                </a:gridCol>
                <a:gridCol w="1625992">
                  <a:extLst>
                    <a:ext uri="{9D8B030D-6E8A-4147-A177-3AD203B41FA5}">
                      <a16:colId xmlns:a16="http://schemas.microsoft.com/office/drawing/2014/main" val="1530435459"/>
                    </a:ext>
                  </a:extLst>
                </a:gridCol>
                <a:gridCol w="1625992">
                  <a:extLst>
                    <a:ext uri="{9D8B030D-6E8A-4147-A177-3AD203B41FA5}">
                      <a16:colId xmlns:a16="http://schemas.microsoft.com/office/drawing/2014/main" val="62933170"/>
                    </a:ext>
                  </a:extLst>
                </a:gridCol>
              </a:tblGrid>
              <a:tr h="5232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Spiaggia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quality2021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quality2022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quality2023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extLst>
                  <a:ext uri="{0D108BD9-81ED-4DB2-BD59-A6C34878D82A}">
                    <a16:rowId xmlns:a16="http://schemas.microsoft.com/office/drawing/2014/main" val="1226931708"/>
                  </a:ext>
                </a:extLst>
              </a:tr>
              <a:tr h="5232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CIRCOLO SESTESE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2 - Good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2 - Good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2 - Good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extLst>
                  <a:ext uri="{0D108BD9-81ED-4DB2-BD59-A6C34878D82A}">
                    <a16:rowId xmlns:a16="http://schemas.microsoft.com/office/drawing/2014/main" val="1419188819"/>
                  </a:ext>
                </a:extLst>
              </a:tr>
              <a:tr h="5232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SPIAGGIA GOLASECCA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4 - Poor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4 - </a:t>
                      </a:r>
                      <a:r>
                        <a:rPr lang="it-IT" sz="1800" u="none" strike="noStrike" dirty="0" err="1">
                          <a:effectLst/>
                        </a:rPr>
                        <a:t>Poor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4 - </a:t>
                      </a:r>
                      <a:r>
                        <a:rPr lang="it-IT" sz="1800" u="none" strike="noStrike" dirty="0" err="1">
                          <a:effectLst/>
                        </a:rPr>
                        <a:t>Poor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extLst>
                  <a:ext uri="{0D108BD9-81ED-4DB2-BD59-A6C34878D82A}">
                    <a16:rowId xmlns:a16="http://schemas.microsoft.com/office/drawing/2014/main" val="3947899321"/>
                  </a:ext>
                </a:extLst>
              </a:tr>
              <a:tr h="5232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CANOTTIERI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2 - Good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1 - </a:t>
                      </a:r>
                      <a:r>
                        <a:rPr lang="it-IT" sz="1800" u="none" strike="noStrike" dirty="0" err="1">
                          <a:effectLst/>
                        </a:rPr>
                        <a:t>Excellent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2 - Good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5" marR="7815" marT="7815" marB="0" anchor="ctr"/>
                </a:tc>
                <a:extLst>
                  <a:ext uri="{0D108BD9-81ED-4DB2-BD59-A6C34878D82A}">
                    <a16:rowId xmlns:a16="http://schemas.microsoft.com/office/drawing/2014/main" val="354376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200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dello stato chimico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83300-C1FE-99F1-ED77-FAF250D8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6" y="1021105"/>
            <a:ext cx="4926773" cy="504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8DF37A-FD85-267C-153C-486FABFE8FF7}"/>
              </a:ext>
            </a:extLst>
          </p:cNvPr>
          <p:cNvSpPr txBox="1"/>
          <p:nvPr/>
        </p:nvSpPr>
        <p:spPr>
          <a:xfrm>
            <a:off x="8839155" y="1964803"/>
            <a:ext cx="2836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it-IT" sz="2800" b="1" dirty="0"/>
              <a:t>STATO CHIMICO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2A21AAA-FD64-3D0E-7B2C-269E41915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45876"/>
              </p:ext>
            </p:extLst>
          </p:nvPr>
        </p:nvGraphicFramePr>
        <p:xfrm>
          <a:off x="2114746" y="1113003"/>
          <a:ext cx="4794041" cy="504000"/>
        </p:xfrm>
        <a:graphic>
          <a:graphicData uri="http://schemas.openxmlformats.org/drawingml/2006/table">
            <a:tbl>
              <a:tblPr/>
              <a:tblGrid>
                <a:gridCol w="110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285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1114994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36952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00D11A9-789F-3F1C-F85B-4A8582E2A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72477"/>
              </p:ext>
            </p:extLst>
          </p:nvPr>
        </p:nvGraphicFramePr>
        <p:xfrm>
          <a:off x="2446450" y="1876606"/>
          <a:ext cx="4794041" cy="504000"/>
        </p:xfrm>
        <a:graphic>
          <a:graphicData uri="http://schemas.openxmlformats.org/drawingml/2006/table">
            <a:tbl>
              <a:tblPr/>
              <a:tblGrid>
                <a:gridCol w="110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946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1107333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36952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0F30CA7-8F7E-8323-64C1-DE22D92BC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28826"/>
              </p:ext>
            </p:extLst>
          </p:nvPr>
        </p:nvGraphicFramePr>
        <p:xfrm>
          <a:off x="3077338" y="2610685"/>
          <a:ext cx="4794041" cy="504000"/>
        </p:xfrm>
        <a:graphic>
          <a:graphicData uri="http://schemas.openxmlformats.org/drawingml/2006/table">
            <a:tbl>
              <a:tblPr/>
              <a:tblGrid>
                <a:gridCol w="110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710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102056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36952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Esaclorobenzene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8173832-E541-9FC8-A1A4-B362E191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06942"/>
              </p:ext>
            </p:extLst>
          </p:nvPr>
        </p:nvGraphicFramePr>
        <p:xfrm>
          <a:off x="3448639" y="3429000"/>
          <a:ext cx="4794041" cy="504000"/>
        </p:xfrm>
        <a:graphic>
          <a:graphicData uri="http://schemas.openxmlformats.org/drawingml/2006/table">
            <a:tbl>
              <a:tblPr/>
              <a:tblGrid>
                <a:gridCol w="110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710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102056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36952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FD47D19B-04FC-F4E9-2A63-F4F4424C5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1829"/>
              </p:ext>
            </p:extLst>
          </p:nvPr>
        </p:nvGraphicFramePr>
        <p:xfrm>
          <a:off x="4355184" y="4369977"/>
          <a:ext cx="4794041" cy="504000"/>
        </p:xfrm>
        <a:graphic>
          <a:graphicData uri="http://schemas.openxmlformats.org/drawingml/2006/table">
            <a:tbl>
              <a:tblPr/>
              <a:tblGrid>
                <a:gridCol w="110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710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1020569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1136952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729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7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 Fluorantene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0856B3C3-B4EF-1B4D-0CEE-6D91FECB9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43327"/>
              </p:ext>
            </p:extLst>
          </p:nvPr>
        </p:nvGraphicFramePr>
        <p:xfrm>
          <a:off x="5238689" y="5140137"/>
          <a:ext cx="6393987" cy="504000"/>
        </p:xfrm>
        <a:graphic>
          <a:graphicData uri="http://schemas.openxmlformats.org/drawingml/2006/table">
            <a:tbl>
              <a:tblPr/>
              <a:tblGrid>
                <a:gridCol w="130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682">
                  <a:extLst>
                    <a:ext uri="{9D8B030D-6E8A-4147-A177-3AD203B41FA5}">
                      <a16:colId xmlns:a16="http://schemas.microsoft.com/office/drawing/2014/main" val="3618775119"/>
                    </a:ext>
                  </a:extLst>
                </a:gridCol>
                <a:gridCol w="1064542">
                  <a:extLst>
                    <a:ext uri="{9D8B030D-6E8A-4147-A177-3AD203B41FA5}">
                      <a16:colId xmlns:a16="http://schemas.microsoft.com/office/drawing/2014/main" val="1521878177"/>
                    </a:ext>
                  </a:extLst>
                </a:gridCol>
                <a:gridCol w="2055730">
                  <a:extLst>
                    <a:ext uri="{9D8B030D-6E8A-4147-A177-3AD203B41FA5}">
                      <a16:colId xmlns:a16="http://schemas.microsoft.com/office/drawing/2014/main" val="186993042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Sostanza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 Pentaclorobenzene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NON BUONO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PFOS IPA Cadmio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228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F153-7E2A-4860-878B-CAA828E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Principale normativa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BCB97-6C1C-4A1F-84DF-35E8B13C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306591"/>
            <a:ext cx="11280371" cy="42448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u="sng" dirty="0"/>
              <a:t>Direttiva 2000/60/CE</a:t>
            </a:r>
            <a:r>
              <a:rPr lang="it-IT" dirty="0"/>
              <a:t> del Parlamento Europeo e del Consiglio del 23 ottobre 2000 che istituisce un quadro per l’azione comunitaria in materia di acque </a:t>
            </a:r>
            <a:r>
              <a:rPr lang="it-IT" i="1" dirty="0"/>
              <a:t>(Direttiva Acque; WFD)</a:t>
            </a:r>
            <a:r>
              <a:rPr lang="it-IT" dirty="0"/>
              <a:t> recepita con il D.Lgs. 152/2006 Norme in materia ambientale (parte terza)</a:t>
            </a:r>
          </a:p>
          <a:p>
            <a:pPr>
              <a:lnSpc>
                <a:spcPct val="120000"/>
              </a:lnSpc>
              <a:defRPr/>
            </a:pPr>
            <a:r>
              <a:rPr lang="it-IT" u="sng" dirty="0"/>
              <a:t>Decreto Legislativo 13 ottobre 2015, n. 172</a:t>
            </a:r>
            <a:r>
              <a:rPr lang="it-IT" dirty="0"/>
              <a:t> Attuazione della direttiva 2013/39/UE, che modifica la direttiva 2000/60/CE per quanto riguarda le sostanze prioritarie nel settore della politica delle acque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078DC0F-3D05-3FD9-AAC8-A5E5E1E5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D5164CE-2187-79EA-7BC7-054B6FF0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980A7-CE50-47AB-8E2C-7E530B9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42281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PFOS (acido perfluoroottansolfonico)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CE3675-E643-06D4-C79F-985F33A4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168" y="1381763"/>
            <a:ext cx="3714750" cy="12287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166D90-36C1-59B6-AE08-0F47006E7AE6}"/>
              </a:ext>
            </a:extLst>
          </p:cNvPr>
          <p:cNvSpPr txBox="1"/>
          <p:nvPr/>
        </p:nvSpPr>
        <p:spPr>
          <a:xfrm>
            <a:off x="433721" y="3932732"/>
            <a:ext cx="11151822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it-IT" sz="2400" dirty="0"/>
              <a:t>Sostanze definite «forever chemicals»</a:t>
            </a:r>
          </a:p>
          <a:p>
            <a:r>
              <a:rPr lang="it-IT" sz="2400" dirty="0"/>
              <a:t>Limite SQA - media annua molto restrittivo: 0,00065 </a:t>
            </a:r>
            <a:r>
              <a:rPr lang="el-GR" sz="2400" dirty="0"/>
              <a:t>μ</a:t>
            </a:r>
            <a:r>
              <a:rPr lang="it-IT" sz="2400" dirty="0"/>
              <a:t>g/L</a:t>
            </a:r>
          </a:p>
          <a:p>
            <a:pPr>
              <a:spcAft>
                <a:spcPts val="800"/>
              </a:spcAft>
            </a:pPr>
            <a:r>
              <a:rPr lang="it-IT" sz="2400" dirty="0"/>
              <a:t>Limite SQA - concentrazione massima ammissibile: 36 </a:t>
            </a:r>
            <a:r>
              <a:rPr lang="el-GR" sz="2400" dirty="0"/>
              <a:t>μ</a:t>
            </a:r>
            <a:r>
              <a:rPr lang="it-IT" sz="2400" dirty="0"/>
              <a:t>g/L</a:t>
            </a:r>
          </a:p>
          <a:p>
            <a:pPr>
              <a:spcAft>
                <a:spcPts val="800"/>
              </a:spcAft>
            </a:pPr>
            <a:r>
              <a:rPr lang="it-IT" sz="2400" dirty="0"/>
              <a:t>Monitoraggio 2014-2019: superamenti dello SQA-MA in 82 corpi idrici su 394 (21%)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2529DB4-CA22-AA77-1458-1DDA7D33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21" y="922510"/>
            <a:ext cx="3968597" cy="28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9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E7910B2-139A-6BCB-74A3-C15CA8EA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35" y="980388"/>
            <a:ext cx="6448130" cy="5158504"/>
          </a:xfrm>
          <a:prstGeom prst="rect">
            <a:avLst/>
          </a:prstGeom>
        </p:spPr>
      </p:pic>
      <p:sp>
        <p:nvSpPr>
          <p:cNvPr id="8" name="Segnaposto data 3">
            <a:extLst>
              <a:ext uri="{FF2B5EF4-FFF2-40B4-BE49-F238E27FC236}">
                <a16:creationId xmlns:a16="http://schemas.microsoft.com/office/drawing/2014/main" id="{8DE8E491-0047-1ED2-3139-5B0CE9B4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A7F30BF-29BC-5A5F-DCF0-C7B4476E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5DCA4-9CF6-4764-8656-808F2D4C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B50BE29D-1028-4549-8FB5-3D9572E7B9E1}"/>
              </a:ext>
            </a:extLst>
          </p:cNvPr>
          <p:cNvSpPr txBox="1">
            <a:spLocks/>
          </p:cNvSpPr>
          <p:nvPr/>
        </p:nvSpPr>
        <p:spPr bwMode="auto">
          <a:xfrm>
            <a:off x="472557" y="296580"/>
            <a:ext cx="8808484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300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0B6C87-2674-7A59-84B6-5B2D55013C4D}"/>
              </a:ext>
            </a:extLst>
          </p:cNvPr>
          <p:cNvSpPr txBox="1"/>
          <p:nvPr/>
        </p:nvSpPr>
        <p:spPr>
          <a:xfrm>
            <a:off x="3048786" y="5405432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www.arpalombardia.it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14D42F-E800-29B5-FCC0-5E58F94F7A4C}"/>
              </a:ext>
            </a:extLst>
          </p:cNvPr>
          <p:cNvSpPr txBox="1"/>
          <p:nvPr/>
        </p:nvSpPr>
        <p:spPr>
          <a:xfrm>
            <a:off x="3200204" y="1173384"/>
            <a:ext cx="5791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714938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F153-7E2A-4860-878B-CAA828E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ambientali della Direttiva 2000/60/CE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BCB97-6C1C-4A1F-84DF-35E8B13C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064028"/>
            <a:ext cx="11280371" cy="5026053"/>
          </a:xfrm>
        </p:spPr>
        <p:txBody>
          <a:bodyPr/>
          <a:lstStyle/>
          <a:p>
            <a:pPr marL="492125" indent="-45720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it-IT" altLang="it-IT" sz="2800" dirty="0"/>
              <a:t>Impedire il deterioramento dello stato di tutti i corpi idrici superficiali</a:t>
            </a:r>
          </a:p>
          <a:p>
            <a:pPr marL="492125" indent="-45720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it-IT" altLang="it-IT" sz="2800" dirty="0"/>
              <a:t>Raggiungere il </a:t>
            </a:r>
            <a:r>
              <a:rPr lang="it-IT" altLang="it-IT" sz="2800" b="1" dirty="0"/>
              <a:t>buono stato </a:t>
            </a:r>
            <a:r>
              <a:rPr lang="it-IT" altLang="it-IT" sz="2800" dirty="0"/>
              <a:t>delle acque superficiali entro il 2015 (possibili proroghe al 2021 e al 2027 e deroghe)</a:t>
            </a:r>
          </a:p>
          <a:p>
            <a:pPr marL="492125" indent="-457200">
              <a:lnSpc>
                <a:spcPct val="150000"/>
              </a:lnSpc>
              <a:buFont typeface="Calibri" panose="020F0502020204030204" pitchFamily="34" charset="0"/>
              <a:buChar char="-"/>
              <a:defRPr/>
            </a:pPr>
            <a:r>
              <a:rPr lang="it-IT" altLang="it-IT" sz="2800" dirty="0"/>
              <a:t>Ridurre l’inquinamento ed eliminare gli scarichi di </a:t>
            </a:r>
            <a:r>
              <a:rPr lang="it-IT" altLang="it-IT" sz="2800" b="1" dirty="0"/>
              <a:t>sostanze pericolose prioritarie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BD77D63-B156-BFDC-DD9D-434E8318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A8B67C6F-BD14-7962-909E-BA52FC8C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980A7-CE50-47AB-8E2C-7E530B9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3773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F153-7E2A-4860-878B-CAA828E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ambientale dei corpi idrici superficiali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BCB97-6C1C-4A1F-84DF-35E8B13CF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it-IT" altLang="it-IT" b="1" dirty="0"/>
              <a:t>Stato ecologico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it-IT" altLang="it-IT" dirty="0"/>
              <a:t>Espressione della qualità della </a:t>
            </a:r>
            <a:r>
              <a:rPr lang="it-IT" altLang="it-IT" u="sng" dirty="0"/>
              <a:t>struttura e del funzionamento degli ecosistemi acquatici</a:t>
            </a:r>
            <a:r>
              <a:rPr lang="it-IT" altLang="it-IT" dirty="0"/>
              <a:t> associati alle acque superficiali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it-IT" altLang="it-IT" b="1" dirty="0"/>
              <a:t>Stato chimico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it-IT" altLang="it-IT" dirty="0"/>
              <a:t>Definito dalla concentrazione delle </a:t>
            </a:r>
            <a:r>
              <a:rPr lang="it-IT" altLang="it-IT" u="sng" dirty="0"/>
              <a:t>sostanze dell’elenco di priorità </a:t>
            </a:r>
            <a:r>
              <a:rPr lang="it-IT" altLang="it-IT" dirty="0"/>
              <a:t>in relazione agli standard di qualità ambientale fissati dal DM 260/2010, come modificato dal D.Lgs. 172/2015 (Tab. 1/A)</a:t>
            </a:r>
          </a:p>
          <a:p>
            <a:pPr marL="714375">
              <a:lnSpc>
                <a:spcPct val="150000"/>
              </a:lnSpc>
              <a:buFont typeface="Verdana" panose="020B0604030504040204" pitchFamily="34" charset="0"/>
              <a:buChar char="−"/>
              <a:defRPr/>
            </a:pPr>
            <a:endParaRPr lang="it-IT" altLang="it-IT" b="1" dirty="0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F7F1A9E-4B9D-3ABA-B0AF-00A7562B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BC83FF8E-DAA6-4D20-5B78-9088BB16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980A7-CE50-47AB-8E2C-7E530B9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523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F153-7E2A-4860-878B-CAA828E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dello stato ambientale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A2CAAC0-65A0-AD61-CE0C-107F834F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4B06766E-B51C-ABE6-9801-E2B61222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980A7-CE50-47AB-8E2C-7E530B9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8434DB8-5DF9-45C3-AB51-ADB12B8E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02" y="1018293"/>
            <a:ext cx="4623856" cy="501057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6DE554-D262-4B5F-9D87-1AC99F319A21}"/>
              </a:ext>
            </a:extLst>
          </p:cNvPr>
          <p:cNvSpPr txBox="1"/>
          <p:nvPr/>
        </p:nvSpPr>
        <p:spPr>
          <a:xfrm>
            <a:off x="3062459" y="980269"/>
            <a:ext cx="249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Stato ecologico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E3EA3A-B018-437F-9078-2D2285572184}"/>
              </a:ext>
            </a:extLst>
          </p:cNvPr>
          <p:cNvSpPr txBox="1"/>
          <p:nvPr/>
        </p:nvSpPr>
        <p:spPr>
          <a:xfrm>
            <a:off x="5553109" y="1041824"/>
            <a:ext cx="64761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Elementi di qualità biologica (EQB)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Macroinvertebrati bentonici (insetti, molluschi, crostacei, …) 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Macrofite (piante acquatiche e alghe macroscopiche)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Fitobentos (diatomee)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Fauna ittica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Elementi di qualità fisico-chimica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LIMeco (nitrati, ammoniaca, fosforo, ossigeno disciolto)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Elementi di qualità chimica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metalli (arsenico, cromo), pesticidi (glifosate, AMPA, metolachlor, terbutilazina, bentazone, oxadiazon, …), composti organici volatili, PFAS, …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Elementi idromorfologici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Indice di Qualità morfologica (IQM)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it-IT" sz="1600" dirty="0"/>
              <a:t>Indice di Alterazione del Regime Idrologico (IARI) </a:t>
            </a:r>
          </a:p>
        </p:txBody>
      </p:sp>
    </p:spTree>
    <p:extLst>
      <p:ext uri="{BB962C8B-B14F-4D97-AF65-F5344CB8AC3E}">
        <p14:creationId xmlns:p14="http://schemas.microsoft.com/office/powerpoint/2010/main" val="359985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F153-7E2A-4860-878B-CAA828E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dello stato ambientale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6BF5D24-0C78-ABD8-B9D3-866A12A8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0" y="3261980"/>
            <a:ext cx="5977968" cy="270381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38"/>
              </a:spcBef>
              <a:buNone/>
              <a:defRPr/>
            </a:pPr>
            <a:r>
              <a:rPr lang="it-IT" altLang="it-IT" sz="1800" dirty="0">
                <a:solidFill>
                  <a:srgbClr val="231F20"/>
                </a:solidFill>
                <a:cs typeface="Times New Roman" panose="02020603050405020304" pitchFamily="18" charset="0"/>
              </a:rPr>
              <a:t>Il buono stato chimico è definito dal rispetto degli standard di qualità ambientale (SQA) delle </a:t>
            </a:r>
            <a:r>
              <a:rPr lang="it-IT" altLang="it-IT" sz="1800" b="1" dirty="0">
                <a:solidFill>
                  <a:srgbClr val="231F20"/>
                </a:solidFill>
                <a:cs typeface="Times New Roman" panose="02020603050405020304" pitchFamily="18" charset="0"/>
              </a:rPr>
              <a:t>sostanze dell’elenco di priorità</a:t>
            </a:r>
            <a:r>
              <a:rPr lang="it-IT" altLang="it-IT" sz="1800" dirty="0">
                <a:solidFill>
                  <a:srgbClr val="231F20"/>
                </a:solidFill>
                <a:cs typeface="Times New Roman" panose="02020603050405020304" pitchFamily="18" charset="0"/>
              </a:rPr>
              <a:t>:</a:t>
            </a:r>
          </a:p>
          <a:p>
            <a:pPr marL="1028700" lvl="1" algn="just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231F20"/>
                </a:solidFill>
                <a:cs typeface="Times New Roman" panose="02020603050405020304" pitchFamily="18" charset="0"/>
              </a:rPr>
              <a:t>sostanze prioritarie (P)</a:t>
            </a:r>
          </a:p>
          <a:p>
            <a:pPr marL="1028700" lvl="1" algn="just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231F20"/>
                </a:solidFill>
                <a:cs typeface="Times New Roman" panose="02020603050405020304" pitchFamily="18" charset="0"/>
              </a:rPr>
              <a:t>sostanze pericolose prioritarie (PP)</a:t>
            </a:r>
          </a:p>
          <a:p>
            <a:pPr marL="1028700" lvl="1" algn="just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solidFill>
                  <a:srgbClr val="231F20"/>
                </a:solidFill>
                <a:cs typeface="Times New Roman" panose="02020603050405020304" pitchFamily="18" charset="0"/>
              </a:rPr>
              <a:t>rimanenti sostanze (E)</a:t>
            </a:r>
            <a:endParaRPr lang="it-IT" altLang="it-IT" sz="1800" b="1" dirty="0">
              <a:solidFill>
                <a:srgbClr val="231F2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338"/>
              </a:spcBef>
              <a:defRPr/>
            </a:pPr>
            <a:endParaRPr lang="it-IT" altLang="it-IT" sz="1800" dirty="0">
              <a:solidFill>
                <a:srgbClr val="231F2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338"/>
              </a:spcBef>
              <a:defRPr/>
            </a:pPr>
            <a:r>
              <a:rPr lang="it-IT" altLang="it-IT" sz="1800" dirty="0">
                <a:cs typeface="Times New Roman" panose="02020603050405020304" pitchFamily="18" charset="0"/>
              </a:rPr>
              <a:t>DM 260/2010: </a:t>
            </a:r>
            <a:r>
              <a:rPr lang="it-IT" altLang="it-IT" sz="1800" b="1" dirty="0">
                <a:cs typeface="Times New Roman" panose="02020603050405020304" pitchFamily="18" charset="0"/>
              </a:rPr>
              <a:t>37</a:t>
            </a:r>
            <a:r>
              <a:rPr lang="it-IT" altLang="it-IT" sz="1800" dirty="0">
                <a:cs typeface="Times New Roman" panose="02020603050405020304" pitchFamily="18" charset="0"/>
              </a:rPr>
              <a:t> sostanze o gruppi di sostanze</a:t>
            </a:r>
          </a:p>
          <a:p>
            <a:pPr algn="just">
              <a:spcBef>
                <a:spcPts val="338"/>
              </a:spcBef>
              <a:defRPr/>
            </a:pPr>
            <a:r>
              <a:rPr lang="it-IT" altLang="it-IT" sz="1800" dirty="0">
                <a:solidFill>
                  <a:srgbClr val="231F20"/>
                </a:solidFill>
                <a:cs typeface="Times New Roman" panose="02020603050405020304" pitchFamily="18" charset="0"/>
              </a:rPr>
              <a:t>DLgs 172/2015: </a:t>
            </a:r>
            <a:r>
              <a:rPr lang="it-IT" altLang="it-IT" sz="1800" b="1" dirty="0">
                <a:solidFill>
                  <a:srgbClr val="231F20"/>
                </a:solidFill>
                <a:cs typeface="Times New Roman" panose="02020603050405020304" pitchFamily="18" charset="0"/>
              </a:rPr>
              <a:t>45</a:t>
            </a:r>
            <a:r>
              <a:rPr lang="it-IT" altLang="it-IT" sz="1800" dirty="0">
                <a:solidFill>
                  <a:srgbClr val="231F20"/>
                </a:solidFill>
                <a:cs typeface="Times New Roman" panose="02020603050405020304" pitchFamily="18" charset="0"/>
              </a:rPr>
              <a:t> sostanze o gruppi di sostanze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3EAD2AE-C158-C8E4-B416-564022E9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647E48D8-A65D-DBBE-FC86-59E44023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980A7-CE50-47AB-8E2C-7E530B9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0D020-415D-43FD-A311-D48261A19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9" y="1703836"/>
            <a:ext cx="5068389" cy="128779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BD0EB8-C45A-4A7C-BFA1-57564F466A4F}"/>
              </a:ext>
            </a:extLst>
          </p:cNvPr>
          <p:cNvSpPr txBox="1"/>
          <p:nvPr/>
        </p:nvSpPr>
        <p:spPr>
          <a:xfrm>
            <a:off x="357447" y="1177065"/>
            <a:ext cx="236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Stato chimico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1C0F97-61A6-A608-1F34-AFB472073DA6}"/>
              </a:ext>
            </a:extLst>
          </p:cNvPr>
          <p:cNvSpPr txBox="1"/>
          <p:nvPr/>
        </p:nvSpPr>
        <p:spPr>
          <a:xfrm>
            <a:off x="6445188" y="1177065"/>
            <a:ext cx="55459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Pesticidi</a:t>
            </a:r>
          </a:p>
          <a:p>
            <a:pPr marL="285750" indent="-107950">
              <a:buFontTx/>
              <a:buChar char="-"/>
            </a:pPr>
            <a:r>
              <a:rPr lang="it-IT" sz="1400" dirty="0"/>
              <a:t>atrazina, clorfenvinfos, </a:t>
            </a:r>
            <a:r>
              <a:rPr lang="it-IT" sz="1400" dirty="0" err="1"/>
              <a:t>clorpirifos</a:t>
            </a:r>
            <a:r>
              <a:rPr lang="it-IT" sz="1400" dirty="0"/>
              <a:t>, aldrin, dieldrin, endrin, isodrin, DDT, </a:t>
            </a:r>
            <a:r>
              <a:rPr lang="it-IT" sz="1400" dirty="0" err="1"/>
              <a:t>diuron</a:t>
            </a:r>
            <a:r>
              <a:rPr lang="it-IT" sz="1400" dirty="0"/>
              <a:t>, </a:t>
            </a:r>
            <a:r>
              <a:rPr lang="it-IT" sz="1400" dirty="0" err="1"/>
              <a:t>endosulfan</a:t>
            </a:r>
            <a:r>
              <a:rPr lang="it-IT" sz="1400" dirty="0"/>
              <a:t>, simazina, trifluralin, …</a:t>
            </a:r>
          </a:p>
          <a:p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Metalli</a:t>
            </a:r>
          </a:p>
          <a:p>
            <a:pPr marL="285750" indent="-107950">
              <a:buFontTx/>
              <a:buChar char="-"/>
            </a:pPr>
            <a:r>
              <a:rPr lang="it-IT" sz="1400" dirty="0"/>
              <a:t>cadmio, piombo, mercurio, nichel</a:t>
            </a:r>
          </a:p>
          <a:p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Idrocarburi policiclici aromatici</a:t>
            </a:r>
          </a:p>
          <a:p>
            <a:pPr marL="285750" indent="-107950">
              <a:buFontTx/>
              <a:buChar char="-"/>
            </a:pPr>
            <a:r>
              <a:rPr lang="it-IT" sz="1400" dirty="0"/>
              <a:t>antracene, fluorantene, benzo(a)pirene, …</a:t>
            </a:r>
          </a:p>
          <a:p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Ritardanti di fiamma</a:t>
            </a:r>
          </a:p>
          <a:p>
            <a:pPr marL="285750" indent="-107950">
              <a:buFontTx/>
              <a:buChar char="-"/>
            </a:pPr>
            <a:r>
              <a:rPr lang="it-IT" sz="1400" dirty="0"/>
              <a:t>difenileteri bromurati</a:t>
            </a:r>
          </a:p>
          <a:p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Composti organici volatili</a:t>
            </a:r>
          </a:p>
          <a:p>
            <a:pPr marL="285750" indent="-107950">
              <a:buFontTx/>
              <a:buChar char="-"/>
            </a:pPr>
            <a:r>
              <a:rPr lang="it-IT" sz="1400" dirty="0"/>
              <a:t>benzene, esaclorobutadiene, tetracloroetilene, tricloroetilene, …</a:t>
            </a:r>
          </a:p>
          <a:p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Fenoli</a:t>
            </a:r>
          </a:p>
          <a:p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Diossine</a:t>
            </a:r>
          </a:p>
          <a:p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PFOS</a:t>
            </a:r>
          </a:p>
        </p:txBody>
      </p:sp>
    </p:spTree>
    <p:extLst>
      <p:ext uri="{BB962C8B-B14F-4D97-AF65-F5344CB8AC3E}">
        <p14:creationId xmlns:p14="http://schemas.microsoft.com/office/powerpoint/2010/main" val="134427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Corpi idrici del fiume Ticino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53FA491-E61C-231A-9FAE-E9967594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5" y="1026353"/>
            <a:ext cx="3817458" cy="5066334"/>
          </a:xfrm>
          <a:prstGeom prst="rect">
            <a:avLst/>
          </a:prstGeom>
        </p:spPr>
      </p:pic>
      <p:sp>
        <p:nvSpPr>
          <p:cNvPr id="11" name="Callout 1 3">
            <a:extLst>
              <a:ext uri="{FF2B5EF4-FFF2-40B4-BE49-F238E27FC236}">
                <a16:creationId xmlns:a16="http://schemas.microsoft.com/office/drawing/2014/main" id="{66A5B6CA-09E1-1CED-B014-128F777B4B0E}"/>
              </a:ext>
            </a:extLst>
          </p:cNvPr>
          <p:cNvSpPr/>
          <p:nvPr/>
        </p:nvSpPr>
        <p:spPr>
          <a:xfrm>
            <a:off x="1858785" y="1026353"/>
            <a:ext cx="5107620" cy="432000"/>
          </a:xfrm>
          <a:prstGeom prst="borderCallout1">
            <a:avLst>
              <a:gd name="adj1" fmla="val 48178"/>
              <a:gd name="adj2" fmla="val -161"/>
              <a:gd name="adj3" fmla="val 44890"/>
              <a:gd name="adj4" fmla="val -20681"/>
            </a:avLst>
          </a:prstGeom>
          <a:solidFill>
            <a:srgbClr val="CC00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</a:rPr>
              <a:t>Dal Lago Maggiore alla confluenza dello Strona</a:t>
            </a:r>
          </a:p>
        </p:txBody>
      </p:sp>
      <p:sp>
        <p:nvSpPr>
          <p:cNvPr id="12" name="Callout 1 8">
            <a:extLst>
              <a:ext uri="{FF2B5EF4-FFF2-40B4-BE49-F238E27FC236}">
                <a16:creationId xmlns:a16="http://schemas.microsoft.com/office/drawing/2014/main" id="{CE4186BF-B462-A247-0BD5-32554EFB4E53}"/>
              </a:ext>
            </a:extLst>
          </p:cNvPr>
          <p:cNvSpPr/>
          <p:nvPr/>
        </p:nvSpPr>
        <p:spPr>
          <a:xfrm>
            <a:off x="1995310" y="1893128"/>
            <a:ext cx="3613634" cy="432000"/>
          </a:xfrm>
          <a:prstGeom prst="borderCallout1">
            <a:avLst>
              <a:gd name="adj1" fmla="val 48178"/>
              <a:gd name="adj2" fmla="val -161"/>
              <a:gd name="adj3" fmla="val 9871"/>
              <a:gd name="adj4" fmla="val -2773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</a:rPr>
              <a:t>Dallo Strona al ponte di Oleggio</a:t>
            </a:r>
          </a:p>
        </p:txBody>
      </p:sp>
      <p:sp>
        <p:nvSpPr>
          <p:cNvPr id="13" name="Callout 1 9">
            <a:extLst>
              <a:ext uri="{FF2B5EF4-FFF2-40B4-BE49-F238E27FC236}">
                <a16:creationId xmlns:a16="http://schemas.microsoft.com/office/drawing/2014/main" id="{C5774F1F-490E-1A4A-9C41-D0E850B1F1B8}"/>
              </a:ext>
            </a:extLst>
          </p:cNvPr>
          <p:cNvSpPr/>
          <p:nvPr/>
        </p:nvSpPr>
        <p:spPr>
          <a:xfrm>
            <a:off x="3303752" y="3602619"/>
            <a:ext cx="5838982" cy="432000"/>
          </a:xfrm>
          <a:prstGeom prst="borderCallout1">
            <a:avLst>
              <a:gd name="adj1" fmla="val 48178"/>
              <a:gd name="adj2" fmla="val -161"/>
              <a:gd name="adj3" fmla="val 38830"/>
              <a:gd name="adj4" fmla="val -23169"/>
            </a:avLst>
          </a:prstGeom>
          <a:solidFill>
            <a:srgbClr val="9933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</a:rPr>
              <a:t>Dal ponte autostrada A4 ad inizio comune di Vigevano</a:t>
            </a:r>
          </a:p>
        </p:txBody>
      </p:sp>
      <p:sp>
        <p:nvSpPr>
          <p:cNvPr id="14" name="Callout 1 10">
            <a:extLst>
              <a:ext uri="{FF2B5EF4-FFF2-40B4-BE49-F238E27FC236}">
                <a16:creationId xmlns:a16="http://schemas.microsoft.com/office/drawing/2014/main" id="{A01DE94D-029D-513C-1D86-FC1D8ED30C6A}"/>
              </a:ext>
            </a:extLst>
          </p:cNvPr>
          <p:cNvSpPr/>
          <p:nvPr/>
        </p:nvSpPr>
        <p:spPr>
          <a:xfrm>
            <a:off x="2506071" y="2694132"/>
            <a:ext cx="4836352" cy="432000"/>
          </a:xfrm>
          <a:prstGeom prst="borderCallout1">
            <a:avLst>
              <a:gd name="adj1" fmla="val 48178"/>
              <a:gd name="adj2" fmla="val -161"/>
              <a:gd name="adj3" fmla="val 58430"/>
              <a:gd name="adj4" fmla="val -2289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</a:rPr>
              <a:t>Dal ponte di Oleggio al ponte autostrada A4</a:t>
            </a:r>
          </a:p>
        </p:txBody>
      </p:sp>
      <p:sp>
        <p:nvSpPr>
          <p:cNvPr id="15" name="Callout 1 11">
            <a:extLst>
              <a:ext uri="{FF2B5EF4-FFF2-40B4-BE49-F238E27FC236}">
                <a16:creationId xmlns:a16="http://schemas.microsoft.com/office/drawing/2014/main" id="{B97B0719-88C4-989C-E8AF-72380FB05A6F}"/>
              </a:ext>
            </a:extLst>
          </p:cNvPr>
          <p:cNvSpPr/>
          <p:nvPr/>
        </p:nvSpPr>
        <p:spPr>
          <a:xfrm>
            <a:off x="4103770" y="4618394"/>
            <a:ext cx="4238945" cy="432000"/>
          </a:xfrm>
          <a:prstGeom prst="borderCallout1">
            <a:avLst>
              <a:gd name="adj1" fmla="val 48178"/>
              <a:gd name="adj2" fmla="val -161"/>
              <a:gd name="adj3" fmla="val 49701"/>
              <a:gd name="adj4" fmla="val -3213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</a:rPr>
              <a:t>Da Vigevano al ponte di Bereguardo</a:t>
            </a:r>
          </a:p>
        </p:txBody>
      </p:sp>
      <p:sp>
        <p:nvSpPr>
          <p:cNvPr id="16" name="Callout 1 12">
            <a:extLst>
              <a:ext uri="{FF2B5EF4-FFF2-40B4-BE49-F238E27FC236}">
                <a16:creationId xmlns:a16="http://schemas.microsoft.com/office/drawing/2014/main" id="{0C05B4A8-A004-73F9-C018-3B81C208BAA1}"/>
              </a:ext>
            </a:extLst>
          </p:cNvPr>
          <p:cNvSpPr/>
          <p:nvPr/>
        </p:nvSpPr>
        <p:spPr>
          <a:xfrm>
            <a:off x="4924247" y="5453987"/>
            <a:ext cx="5021027" cy="432000"/>
          </a:xfrm>
          <a:prstGeom prst="borderCallout1">
            <a:avLst>
              <a:gd name="adj1" fmla="val 48178"/>
              <a:gd name="adj2" fmla="val -161"/>
              <a:gd name="adj3" fmla="val 12617"/>
              <a:gd name="adj4" fmla="val -27242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</a:rPr>
              <a:t>Dal ponte di Bereguardo all'immissione nel Po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F0260D1-F0FE-CED0-78F8-EE6408E801F0}"/>
              </a:ext>
            </a:extLst>
          </p:cNvPr>
          <p:cNvSpPr txBox="1"/>
          <p:nvPr/>
        </p:nvSpPr>
        <p:spPr>
          <a:xfrm>
            <a:off x="7947640" y="1178063"/>
            <a:ext cx="3995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it-IT" sz="2400" dirty="0"/>
              <a:t>Sul fiume Ticino sono stati individuati 6 corpi idrici di cui 4 condivisi territorialmente da</a:t>
            </a:r>
          </a:p>
          <a:p>
            <a:pPr marL="0" indent="0">
              <a:buFontTx/>
              <a:buNone/>
            </a:pPr>
            <a:r>
              <a:rPr lang="it-IT" sz="2400" dirty="0"/>
              <a:t>Lombardia e Piemonte</a:t>
            </a:r>
          </a:p>
        </p:txBody>
      </p:sp>
    </p:spTree>
    <p:extLst>
      <p:ext uri="{BB962C8B-B14F-4D97-AF65-F5344CB8AC3E}">
        <p14:creationId xmlns:p14="http://schemas.microsoft.com/office/powerpoint/2010/main" val="268759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F153-7E2A-4860-878B-CAA828E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ambientali per i corpi idrici del fiume Ticino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F7F1A9E-4B9D-3ABA-B0AF-00A7562B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BC83FF8E-DAA6-4D20-5B78-9088BB16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980A7-CE50-47AB-8E2C-7E530B9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851F6F4-DE92-9758-8356-D3A7A87C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83" y="1006764"/>
            <a:ext cx="5649034" cy="972000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40645B6-1513-7CDA-517C-F11D8D83A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04284"/>
              </p:ext>
            </p:extLst>
          </p:nvPr>
        </p:nvGraphicFramePr>
        <p:xfrm>
          <a:off x="2734889" y="2222242"/>
          <a:ext cx="6722223" cy="329963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40741">
                  <a:extLst>
                    <a:ext uri="{9D8B030D-6E8A-4147-A177-3AD203B41FA5}">
                      <a16:colId xmlns:a16="http://schemas.microsoft.com/office/drawing/2014/main" val="31301231"/>
                    </a:ext>
                  </a:extLst>
                </a:gridCol>
                <a:gridCol w="2240741">
                  <a:extLst>
                    <a:ext uri="{9D8B030D-6E8A-4147-A177-3AD203B41FA5}">
                      <a16:colId xmlns:a16="http://schemas.microsoft.com/office/drawing/2014/main" val="3894810987"/>
                    </a:ext>
                  </a:extLst>
                </a:gridCol>
                <a:gridCol w="2240741">
                  <a:extLst>
                    <a:ext uri="{9D8B030D-6E8A-4147-A177-3AD203B41FA5}">
                      <a16:colId xmlns:a16="http://schemas.microsoft.com/office/drawing/2014/main" val="3549926801"/>
                    </a:ext>
                  </a:extLst>
                </a:gridCol>
              </a:tblGrid>
              <a:tr h="6694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Codice corpo idrico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Obiettivo</a:t>
                      </a:r>
                    </a:p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Stato ecologico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Obiettivo</a:t>
                      </a:r>
                    </a:p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Stato chimico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extLst>
                  <a:ext uri="{0D108BD9-81ED-4DB2-BD59-A6C34878D82A}">
                    <a16:rowId xmlns:a16="http://schemas.microsoft.com/office/drawing/2014/main" val="1470989540"/>
                  </a:ext>
                </a:extLst>
              </a:tr>
              <a:tr h="433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ITIRN0080981IR</a:t>
                      </a:r>
                      <a:endParaRPr lang="it-IT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2015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2015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extLst>
                  <a:ext uri="{0D108BD9-81ED-4DB2-BD59-A6C34878D82A}">
                    <a16:rowId xmlns:a16="http://schemas.microsoft.com/office/drawing/2014/main" val="2553942784"/>
                  </a:ext>
                </a:extLst>
              </a:tr>
              <a:tr h="433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ITIRN0080982IR</a:t>
                      </a:r>
                      <a:endParaRPr lang="it-IT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2015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2015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extLst>
                  <a:ext uri="{0D108BD9-81ED-4DB2-BD59-A6C34878D82A}">
                    <a16:rowId xmlns:a16="http://schemas.microsoft.com/office/drawing/2014/main" val="2060801865"/>
                  </a:ext>
                </a:extLst>
              </a:tr>
              <a:tr h="433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ITIRN0080983IR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2027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2015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extLst>
                  <a:ext uri="{0D108BD9-81ED-4DB2-BD59-A6C34878D82A}">
                    <a16:rowId xmlns:a16="http://schemas.microsoft.com/office/drawing/2014/main" val="2535038571"/>
                  </a:ext>
                </a:extLst>
              </a:tr>
              <a:tr h="433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ITIRN0080984IR</a:t>
                      </a:r>
                      <a:endParaRPr lang="it-IT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2027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2015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extLst>
                  <a:ext uri="{0D108BD9-81ED-4DB2-BD59-A6C34878D82A}">
                    <a16:rowId xmlns:a16="http://schemas.microsoft.com/office/drawing/2014/main" val="3949343346"/>
                  </a:ext>
                </a:extLst>
              </a:tr>
              <a:tr h="433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IT03N0080985LO</a:t>
                      </a:r>
                      <a:endParaRPr lang="it-IT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2027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oltre il 2027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extLst>
                  <a:ext uri="{0D108BD9-81ED-4DB2-BD59-A6C34878D82A}">
                    <a16:rowId xmlns:a16="http://schemas.microsoft.com/office/drawing/2014/main" val="1742460606"/>
                  </a:ext>
                </a:extLst>
              </a:tr>
              <a:tr h="433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IT03N0080986LO</a:t>
                      </a:r>
                      <a:endParaRPr lang="it-IT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al 2027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buono oltre il 2027</a:t>
                      </a:r>
                      <a:endParaRPr lang="it-IT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108793" anchor="b"/>
                </a:tc>
                <a:extLst>
                  <a:ext uri="{0D108BD9-81ED-4DB2-BD59-A6C34878D82A}">
                    <a16:rowId xmlns:a16="http://schemas.microsoft.com/office/drawing/2014/main" val="2484287068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DD6E9F-4FFB-563D-D3FC-380CBFF85678}"/>
              </a:ext>
            </a:extLst>
          </p:cNvPr>
          <p:cNvSpPr txBox="1"/>
          <p:nvPr/>
        </p:nvSpPr>
        <p:spPr>
          <a:xfrm>
            <a:off x="2585694" y="5622241"/>
            <a:ext cx="7020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it-IT" altLang="it-IT" sz="2400" dirty="0">
                <a:hlinkClick r:id="rId3"/>
              </a:rPr>
              <a:t>https://pianoacque.adbpo.it/piano-di-gestione-2021/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4902327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2D1DF-85B7-1737-6F20-CCBB0A8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Stazioni di monitoraggio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61B010-7301-E26C-3B84-E50F66EA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2695" y="6356350"/>
            <a:ext cx="881149" cy="365125"/>
          </a:xfrm>
        </p:spPr>
        <p:txBody>
          <a:bodyPr/>
          <a:lstStyle/>
          <a:p>
            <a:r>
              <a:rPr lang="it-IT" dirty="0"/>
              <a:t>10/10/2024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7C3064-2F3B-A3BB-6AA5-CBA40033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3845" y="6356350"/>
            <a:ext cx="9395152" cy="365125"/>
          </a:xfrm>
        </p:spPr>
        <p:txBody>
          <a:bodyPr/>
          <a:lstStyle/>
          <a:p>
            <a:r>
              <a:rPr lang="it-IT" dirty="0"/>
              <a:t>TICINO: il fiume azzurro tra storia, biodiversità e tutela degli ecosistemi| Sesto Calende | lo stato ecologico e chimico del fiume Ticino| Pietro Genoni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085DB-3EC8-A440-4C11-FF7E673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83300-C1FE-99F1-ED77-FAF250D8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6" y="1021105"/>
            <a:ext cx="4926773" cy="504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1C6930-B7ED-7B38-5712-29F184635C9B}"/>
              </a:ext>
            </a:extLst>
          </p:cNvPr>
          <p:cNvSpPr txBox="1"/>
          <p:nvPr/>
        </p:nvSpPr>
        <p:spPr>
          <a:xfrm>
            <a:off x="3836712" y="1280885"/>
            <a:ext cx="823182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it-IT" sz="2400" dirty="0"/>
              <a:t>Sul fiume Ticino sono state individuate 7 stazioni di monitoraggio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it-IT" sz="2400" dirty="0"/>
              <a:t>Il monitoraggio delle prime 4 stazioni è svolto in collaborazione con ARPA Piemonte sulla base di uno specifico Accordo interregionale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it-IT" sz="2400" dirty="0"/>
              <a:t>L’Accordo per il sessennio 2020-2025 prevede il monitoraggio: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/>
              <a:t>biologico (macroinvertebrati) a carico di ARPA Lombardia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/>
              <a:t>chimico-fisico e chimico a carico di ARPA Piemonte</a:t>
            </a:r>
          </a:p>
        </p:txBody>
      </p:sp>
    </p:spTree>
    <p:extLst>
      <p:ext uri="{BB962C8B-B14F-4D97-AF65-F5344CB8AC3E}">
        <p14:creationId xmlns:p14="http://schemas.microsoft.com/office/powerpoint/2010/main" val="35320859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89178BE1-3848-430A-B2C0-FE3C587A8107}" vid="{ED0062E7-84E4-4ED7-86AB-E12EB37C391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ruttura xmlns="A9E2D1CA-4401-450A-A629-87B3B4DABB27" xsi:nil="true"/>
    <lcf76f155ced4ddcb4097134ff3c332f xmlns="a9e2d1ca-4401-450a-a629-87b3b4dabb27">
      <Terms xmlns="http://schemas.microsoft.com/office/infopath/2007/PartnerControls"/>
    </lcf76f155ced4ddcb4097134ff3c332f>
    <TaxCatchAll xmlns="ba53e431-71ce-4e87-9bed-3795537dd9a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AD1710B11DB498206955C92EA014A" ma:contentTypeVersion="" ma:contentTypeDescription="Creare un nuovo documento." ma:contentTypeScope="" ma:versionID="fdea4c5374a1117d70f9e509806706a1">
  <xsd:schema xmlns:xsd="http://www.w3.org/2001/XMLSchema" xmlns:xs="http://www.w3.org/2001/XMLSchema" xmlns:p="http://schemas.microsoft.com/office/2006/metadata/properties" xmlns:ns2="A9E2D1CA-4401-450A-A629-87B3B4DABB27" xmlns:ns3="ba53e431-71ce-4e87-9bed-3795537dd9a6" xmlns:ns4="a9e2d1ca-4401-450a-a629-87b3b4dabb27" targetNamespace="http://schemas.microsoft.com/office/2006/metadata/properties" ma:root="true" ma:fieldsID="b5ebcf771fef22b2637424a602f62216" ns2:_="" ns3:_="" ns4:_="">
    <xsd:import namespace="A9E2D1CA-4401-450A-A629-87B3B4DABB27"/>
    <xsd:import namespace="ba53e431-71ce-4e87-9bed-3795537dd9a6"/>
    <xsd:import namespace="a9e2d1ca-4401-450a-a629-87b3b4dabb27"/>
    <xsd:element name="properties">
      <xsd:complexType>
        <xsd:sequence>
          <xsd:element name="documentManagement">
            <xsd:complexType>
              <xsd:all>
                <xsd:element ref="ns2:Struttura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3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2D1CA-4401-450A-A629-87B3B4DABB27" elementFormDefault="qualified">
    <xsd:import namespace="http://schemas.microsoft.com/office/2006/documentManagement/types"/>
    <xsd:import namespace="http://schemas.microsoft.com/office/infopath/2007/PartnerControls"/>
    <xsd:element name="Struttura" ma:index="8" nillable="true" ma:displayName="Struttura" ma:format="Dropdown" ma:internalName="Struttur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irezione"/>
                    <xsd:enumeration value="Settore"/>
                    <xsd:enumeration value="Scelta 3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3e431-71ce-4e87-9bed-3795537dd9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0fd9cd-2db4-42a2-98e3-9a1de98aaded}" ma:internalName="TaxCatchAll" ma:showField="CatchAllData" ma:web="ba53e431-71ce-4e87-9bed-3795537dd9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2d1ca-4401-450a-a629-87b3b4dabb2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03d13b6c-fdbd-48dd-b206-1758e19d2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15A84B-2B67-4DC6-A237-A0002A33126D}">
  <ds:schemaRefs>
    <ds:schemaRef ds:uri="http://schemas.microsoft.com/office/infopath/2007/PartnerControls"/>
    <ds:schemaRef ds:uri="http://purl.org/dc/terms/"/>
    <ds:schemaRef ds:uri="ba53e431-71ce-4e87-9bed-3795537dd9a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9e2d1ca-4401-450a-a629-87b3b4dabb27"/>
    <ds:schemaRef ds:uri="A9E2D1CA-4401-450A-A629-87B3B4DABB2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E49AD6-C0D2-44EC-A1E8-85D273994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2D1CA-4401-450A-A629-87B3B4DABB27"/>
    <ds:schemaRef ds:uri="ba53e431-71ce-4e87-9bed-3795537dd9a6"/>
    <ds:schemaRef ds:uri="a9e2d1ca-4401-450a-a629-87b3b4dab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F318A0-A2F3-4AA4-B2EC-939AC437B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1804</Words>
  <Application>Microsoft Office PowerPoint</Application>
  <PresentationFormat>Widescreen</PresentationFormat>
  <Paragraphs>415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Pilcrow Soft</vt:lpstr>
      <vt:lpstr>Times New Roman</vt:lpstr>
      <vt:lpstr>Verdana</vt:lpstr>
      <vt:lpstr>Tema di Office</vt:lpstr>
      <vt:lpstr>Presentazione standard di PowerPoint</vt:lpstr>
      <vt:lpstr>Principale normativa di riferimento</vt:lpstr>
      <vt:lpstr>Obiettivi ambientali della Direttiva 2000/60/CE</vt:lpstr>
      <vt:lpstr>Stato ambientale dei corpi idrici superficiali</vt:lpstr>
      <vt:lpstr>Classificazione dello stato ambientale</vt:lpstr>
      <vt:lpstr>Classificazione dello stato ambientale</vt:lpstr>
      <vt:lpstr>Corpi idrici del fiume Ticino</vt:lpstr>
      <vt:lpstr>Obiettivi ambientali per i corpi idrici del fiume Ticino</vt:lpstr>
      <vt:lpstr>Stazioni di monitoraggio</vt:lpstr>
      <vt:lpstr>Classificazione dello stato ecologico</vt:lpstr>
      <vt:lpstr>Macroinvertebrati: analisi storica (stazione di Cuggiono)</vt:lpstr>
      <vt:lpstr>Classificazione dello stato ecologico</vt:lpstr>
      <vt:lpstr>Azoto ammoniacale: analisi storica</vt:lpstr>
      <vt:lpstr>Classificazione dello stato ecologico</vt:lpstr>
      <vt:lpstr>AMPA</vt:lpstr>
      <vt:lpstr>Classificazione dello stato ecologico</vt:lpstr>
      <vt:lpstr>Escherichia coli: analisi storica</vt:lpstr>
      <vt:lpstr>Balneabilità</vt:lpstr>
      <vt:lpstr>Classificazione dello stato chimico</vt:lpstr>
      <vt:lpstr>PFOS (acido perfluoroottansolfonico)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IBBA ISABELLA</dc:creator>
  <cp:keywords>ARPA Lombardia</cp:keywords>
  <cp:lastModifiedBy>GENONI PIETRO</cp:lastModifiedBy>
  <cp:revision>42</cp:revision>
  <dcterms:created xsi:type="dcterms:W3CDTF">2020-11-23T14:03:38Z</dcterms:created>
  <dcterms:modified xsi:type="dcterms:W3CDTF">2024-10-09T18:12:40Z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0x010100CC4AD1710B11DB498206955C92EA014A</vt:lpwstr>
  </property>
  <property fmtid="{D5CDD505-2E9C-101B-9397-08002B2CF9AE}" pid="3" name="MediaServiceImageTags">
    <vt:lpwstr/>
  </property>
</Properties>
</file>