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74"/>
  </p:normalViewPr>
  <p:slideViewPr>
    <p:cSldViewPr snapToGrid="0" snapToObjects="1">
      <p:cViewPr>
        <p:scale>
          <a:sx n="81" d="100"/>
          <a:sy n="81" d="100"/>
        </p:scale>
        <p:origin x="-2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9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82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6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2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9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0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86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204F-859B-4498-968B-441AB748D2AF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194763C-C475-324D-9A93-5A78A653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013DD5C9-5F3A-E141-BD8A-6CCA9BB8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503" y="5849816"/>
            <a:ext cx="4468020" cy="455082"/>
          </a:xfrm>
        </p:spPr>
        <p:txBody>
          <a:bodyPr>
            <a:noAutofit/>
          </a:bodyPr>
          <a:lstStyle/>
          <a:p>
            <a:pPr algn="l"/>
            <a:r>
              <a:rPr lang="it-IT" dirty="0">
                <a:solidFill>
                  <a:srgbClr val="485D61"/>
                </a:solidFill>
                <a:latin typeface="Bodoni 72 Book" pitchFamily="2" charset="0"/>
              </a:rPr>
              <a:t>Sesto Calende, </a:t>
            </a:r>
            <a:r>
              <a:rPr lang="it-IT" dirty="0" smtClean="0">
                <a:solidFill>
                  <a:srgbClr val="485D61"/>
                </a:solidFill>
                <a:latin typeface="Bodoni 72 Book" pitchFamily="2" charset="0"/>
              </a:rPr>
              <a:t>10 ottobre 2024</a:t>
            </a:r>
            <a:endParaRPr lang="it-IT" dirty="0">
              <a:solidFill>
                <a:srgbClr val="485D61"/>
              </a:solidFill>
              <a:latin typeface="Bodoni 72 Book" pitchFamily="2" charset="0"/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xmlns="" id="{7150D030-1DCA-C842-AAB0-033AE351C823}"/>
              </a:ext>
            </a:extLst>
          </p:cNvPr>
          <p:cNvSpPr txBox="1">
            <a:spLocks/>
          </p:cNvSpPr>
          <p:nvPr/>
        </p:nvSpPr>
        <p:spPr>
          <a:xfrm>
            <a:off x="257908" y="1916576"/>
            <a:ext cx="7233138" cy="2303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3200" dirty="0">
                <a:solidFill>
                  <a:srgbClr val="485D61"/>
                </a:solidFill>
                <a:latin typeface="Bodoni 72 Book" pitchFamily="2" charset="0"/>
              </a:rPr>
              <a:t>Il monitoraggio delle acque superficiali: </a:t>
            </a:r>
            <a:r>
              <a:rPr lang="it-IT" sz="3200" dirty="0" smtClean="0">
                <a:solidFill>
                  <a:srgbClr val="485D61"/>
                </a:solidFill>
                <a:latin typeface="Bodoni 72 Book" pitchFamily="2" charset="0"/>
              </a:rPr>
              <a:t>l’impatto degli </a:t>
            </a:r>
            <a:r>
              <a:rPr lang="it-IT" sz="3200" dirty="0">
                <a:solidFill>
                  <a:srgbClr val="485D61"/>
                </a:solidFill>
                <a:latin typeface="Bodoni 72 Book" pitchFamily="2" charset="0"/>
              </a:rPr>
              <a:t>scarichi dei depuratori sulla qualità </a:t>
            </a:r>
            <a:r>
              <a:rPr lang="it-IT" sz="3200" dirty="0" smtClean="0">
                <a:solidFill>
                  <a:srgbClr val="485D61"/>
                </a:solidFill>
                <a:latin typeface="Bodoni 72 Book" pitchFamily="2" charset="0"/>
              </a:rPr>
              <a:t>delle acque </a:t>
            </a:r>
          </a:p>
          <a:p>
            <a:pPr>
              <a:spcBef>
                <a:spcPts val="0"/>
              </a:spcBef>
            </a:pPr>
            <a:r>
              <a:rPr lang="it-IT" sz="3200" dirty="0" smtClean="0">
                <a:solidFill>
                  <a:srgbClr val="485D61"/>
                </a:solidFill>
                <a:latin typeface="Bodoni 72 Book" pitchFamily="2" charset="0"/>
              </a:rPr>
              <a:t>del </a:t>
            </a:r>
            <a:r>
              <a:rPr lang="it-IT" sz="3200" dirty="0">
                <a:solidFill>
                  <a:srgbClr val="485D61"/>
                </a:solidFill>
                <a:latin typeface="Bodoni 72 Book" pitchFamily="2" charset="0"/>
              </a:rPr>
              <a:t>fiume Ticino </a:t>
            </a:r>
            <a:endParaRPr lang="it-IT" sz="3200" dirty="0" smtClean="0">
              <a:solidFill>
                <a:srgbClr val="485D61"/>
              </a:solidFill>
              <a:latin typeface="Bodoni 72 Book" pitchFamily="2" charset="0"/>
            </a:endParaRPr>
          </a:p>
          <a:p>
            <a:pPr>
              <a:spcBef>
                <a:spcPts val="0"/>
              </a:spcBef>
            </a:pPr>
            <a:r>
              <a:rPr lang="it-IT" sz="3200" dirty="0" smtClean="0">
                <a:solidFill>
                  <a:srgbClr val="485D61"/>
                </a:solidFill>
                <a:latin typeface="Bodoni 72 Book" pitchFamily="2" charset="0"/>
              </a:rPr>
              <a:t>e </a:t>
            </a:r>
            <a:r>
              <a:rPr lang="it-IT" sz="3200" dirty="0">
                <a:solidFill>
                  <a:srgbClr val="485D61"/>
                </a:solidFill>
                <a:latin typeface="Bodoni 72 Book" pitchFamily="2" charset="0"/>
              </a:rPr>
              <a:t>dei principali affluenti</a:t>
            </a:r>
          </a:p>
          <a:p>
            <a:pPr algn="l">
              <a:lnSpc>
                <a:spcPct val="100000"/>
              </a:lnSpc>
            </a:pPr>
            <a:endParaRPr lang="it-IT" sz="3200" dirty="0">
              <a:solidFill>
                <a:srgbClr val="485D61"/>
              </a:solidFill>
              <a:latin typeface="Bodoni 72 Book" pitchFamily="2" charset="0"/>
              <a:cs typeface="Circular Std Book" panose="020B0604020101020102" pitchFamily="34" charset="77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51185" y="4501661"/>
            <a:ext cx="308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485D61"/>
                </a:solidFill>
                <a:latin typeface="Bodoni 72 Book" pitchFamily="2" charset="0"/>
              </a:rPr>
              <a:t>Manuela </a:t>
            </a:r>
            <a:r>
              <a:rPr lang="it-IT" sz="3200" dirty="0" smtClean="0">
                <a:solidFill>
                  <a:srgbClr val="485D61"/>
                </a:solidFill>
                <a:latin typeface="Bodoni 72 Book" pitchFamily="2" charset="0"/>
              </a:rPr>
              <a:t>Vailati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07" y="5008971"/>
            <a:ext cx="978877" cy="7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7" y="4157663"/>
            <a:ext cx="4364567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3849689"/>
            <a:ext cx="3168649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782763"/>
            <a:ext cx="6096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4" y="1885950"/>
            <a:ext cx="4933949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itolo 1"/>
          <p:cNvSpPr>
            <a:spLocks noGrp="1"/>
          </p:cNvSpPr>
          <p:nvPr>
            <p:ph type="title"/>
          </p:nvPr>
        </p:nvSpPr>
        <p:spPr>
          <a:xfrm>
            <a:off x="1351086" y="555992"/>
            <a:ext cx="101609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Considerazioni generali conseguenti la fase di aggiornamento del censimento dei depuratori</a:t>
            </a:r>
            <a:endParaRPr lang="it-IT" altLang="it-IT" sz="4000" dirty="0" smtClean="0">
              <a:solidFill>
                <a:schemeClr val="tx2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84483" y="3009146"/>
            <a:ext cx="362913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Tutti i comuni hanno depuratore</a:t>
            </a:r>
          </a:p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(ad es Morimondo)</a:t>
            </a:r>
          </a:p>
        </p:txBody>
      </p:sp>
      <p:sp>
        <p:nvSpPr>
          <p:cNvPr id="7" name="Rettangolo 6"/>
          <p:cNvSpPr/>
          <p:nvPr/>
        </p:nvSpPr>
        <p:spPr>
          <a:xfrm>
            <a:off x="5520268" y="1885951"/>
            <a:ext cx="588217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Quasi tutti gli  impianti </a:t>
            </a:r>
            <a:r>
              <a:rPr lang="it-IT" sz="2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upgrading</a:t>
            </a: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 addirittura rifatti</a:t>
            </a:r>
          </a:p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(ad es Zerbolò)</a:t>
            </a:r>
          </a:p>
        </p:txBody>
      </p:sp>
      <p:sp>
        <p:nvSpPr>
          <p:cNvPr id="9" name="Rettangolo 8"/>
          <p:cNvSpPr/>
          <p:nvPr/>
        </p:nvSpPr>
        <p:spPr>
          <a:xfrm>
            <a:off x="738873" y="5286352"/>
            <a:ext cx="274536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Grossi impianti grossi scarichi</a:t>
            </a:r>
          </a:p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(Robecco sul Naviglio)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711720" y="5837202"/>
            <a:ext cx="364864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gli scolmatori chi li controlla?</a:t>
            </a:r>
          </a:p>
        </p:txBody>
      </p:sp>
    </p:spTree>
    <p:extLst>
      <p:ext uri="{BB962C8B-B14F-4D97-AF65-F5344CB8AC3E}">
        <p14:creationId xmlns:p14="http://schemas.microsoft.com/office/powerpoint/2010/main" val="36663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ttangolo 3"/>
          <p:cNvSpPr>
            <a:spLocks noChangeArrowheads="1"/>
          </p:cNvSpPr>
          <p:nvPr/>
        </p:nvSpPr>
        <p:spPr bwMode="auto">
          <a:xfrm>
            <a:off x="133187" y="2075109"/>
            <a:ext cx="11146367" cy="3816429"/>
          </a:xfrm>
          <a:prstGeom prst="rect">
            <a:avLst/>
          </a:prstGeom>
          <a:solidFill>
            <a:schemeClr val="accent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Integrazione dell’esistente rete di monitoraggio dell’ARPA LOMBARDIA, con l’istituzione di 14 stazioni relativizzate ai principali scarichi;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Riallestimenti di un piccolo laboratorio di analisi;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Analisi dei parametri per la definizione del </a:t>
            </a:r>
            <a:r>
              <a:rPr lang="it-IT" altLang="it-IT" sz="22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LIMeco</a:t>
            </a: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(parametri chimico fisici) e dell’indice STAR-</a:t>
            </a:r>
            <a:r>
              <a:rPr lang="it-IT" altLang="it-IT" sz="22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ICMi</a:t>
            </a: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it-IT" altLang="it-IT" sz="22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mappaggio</a:t>
            </a: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biologico).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Effettuazione di n° 3 campagne di analisi (primaverile, autunnale e invernale) in un arco temporale di 2 anni; 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Le analisi microbiologiche (</a:t>
            </a:r>
            <a:r>
              <a:rPr lang="it-IT" altLang="it-IT" sz="22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Escherichia coli</a:t>
            </a: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sono state affidate a un laboratorio esterno; 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Richiesta dei dati di monitoraggio effettuati da ARPA;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Sistematizzazione dei dati nel sistema GIS del Parco con restituzione cartografica della qualità biologica delle acque.   </a:t>
            </a: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219200" y="574431"/>
            <a:ext cx="5521569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2° fase: il monitoraggio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44" y="124457"/>
            <a:ext cx="3719311" cy="18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69740" y="272928"/>
            <a:ext cx="6784568" cy="1143000"/>
          </a:xfrm>
        </p:spPr>
        <p:txBody>
          <a:bodyPr/>
          <a:lstStyle/>
          <a:p>
            <a:pPr algn="ctr">
              <a:defRPr/>
            </a:pPr>
            <a:r>
              <a:rPr lang="it-IT" sz="4000" b="1" kern="1200" dirty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Stazioni di monitoraggio</a:t>
            </a:r>
          </a:p>
        </p:txBody>
      </p:sp>
      <p:sp>
        <p:nvSpPr>
          <p:cNvPr id="12291" name="Rettangolo 3"/>
          <p:cNvSpPr>
            <a:spLocks noChangeArrowheads="1"/>
          </p:cNvSpPr>
          <p:nvPr/>
        </p:nvSpPr>
        <p:spPr bwMode="auto">
          <a:xfrm>
            <a:off x="1047263" y="1415928"/>
            <a:ext cx="10695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14 punti di campionamento </a:t>
            </a:r>
            <a:r>
              <a:rPr lang="it-IT" altLang="it-IT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integrativi al sistema di monitoraggio ufficiale di ARPA</a:t>
            </a:r>
          </a:p>
        </p:txBody>
      </p:sp>
      <p:pic>
        <p:nvPicPr>
          <p:cNvPr id="12292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63" y="2022355"/>
            <a:ext cx="83693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962055" y="2679553"/>
            <a:ext cx="3437760" cy="212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2614" y="-10379"/>
            <a:ext cx="5841186" cy="720970"/>
          </a:xfrm>
        </p:spPr>
        <p:txBody>
          <a:bodyPr/>
          <a:lstStyle/>
          <a:p>
            <a:pPr>
              <a:defRPr/>
            </a:pPr>
            <a:r>
              <a:rPr lang="it-IT" sz="4000" b="1" kern="1200" dirty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Risultati</a:t>
            </a:r>
          </a:p>
        </p:txBody>
      </p:sp>
      <p:pic>
        <p:nvPicPr>
          <p:cNvPr id="1433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4" y="619464"/>
            <a:ext cx="9917724" cy="53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65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494" y="-284530"/>
            <a:ext cx="3091798" cy="1143001"/>
          </a:xfrm>
        </p:spPr>
        <p:txBody>
          <a:bodyPr/>
          <a:lstStyle/>
          <a:p>
            <a:pPr>
              <a:defRPr/>
            </a:pPr>
            <a:r>
              <a:rPr lang="it-IT" sz="4000" b="1" kern="1200" dirty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Risultati</a:t>
            </a:r>
          </a:p>
        </p:txBody>
      </p:sp>
      <p:pic>
        <p:nvPicPr>
          <p:cNvPr id="1536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1" y="587015"/>
            <a:ext cx="10686725" cy="54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91925" y="-212603"/>
            <a:ext cx="3584168" cy="1143001"/>
          </a:xfrm>
        </p:spPr>
        <p:txBody>
          <a:bodyPr/>
          <a:lstStyle/>
          <a:p>
            <a:pPr>
              <a:defRPr/>
            </a:pPr>
            <a:r>
              <a:rPr lang="it-IT" sz="4000" b="1" kern="1200" dirty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Risultati</a:t>
            </a:r>
          </a:p>
        </p:txBody>
      </p:sp>
      <p:pic>
        <p:nvPicPr>
          <p:cNvPr id="1638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633047"/>
            <a:ext cx="10453928" cy="541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6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1676400" y="252779"/>
            <a:ext cx="9730154" cy="1028334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Considerazioni generali conseguenti la fase di monitoraggio</a:t>
            </a:r>
          </a:p>
        </p:txBody>
      </p:sp>
      <p:sp>
        <p:nvSpPr>
          <p:cNvPr id="17411" name="Rettangolo 4"/>
          <p:cNvSpPr>
            <a:spLocks noChangeArrowheads="1"/>
          </p:cNvSpPr>
          <p:nvPr/>
        </p:nvSpPr>
        <p:spPr bwMode="auto">
          <a:xfrm>
            <a:off x="4548553" y="1428380"/>
            <a:ext cx="712763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Il fiume Ticino permane sostanzialmente in una situazione di “BUONO” e la presenza degli scarichi dei depuratori non sembrano, se non in situazioni puntuali e riferite a episodi particolari, determinare un diretto scadimento della qualità delle acque del Fiume.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7095" y="3830051"/>
            <a:ext cx="3311038" cy="24832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629" y="1752229"/>
            <a:ext cx="5685691" cy="42642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44" y="3416171"/>
            <a:ext cx="3348218" cy="25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1664676" y="0"/>
            <a:ext cx="9483969" cy="2232026"/>
          </a:xfrm>
        </p:spPr>
        <p:txBody>
          <a:bodyPr/>
          <a:lstStyle/>
          <a:p>
            <a:pPr algn="ctr"/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Considerazioni generali conseguenti la fase di monitoraggio</a:t>
            </a:r>
            <a:endParaRPr lang="it-IT" altLang="it-IT" sz="40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5" name="Rettangolo 4"/>
          <p:cNvSpPr>
            <a:spLocks noChangeArrowheads="1"/>
          </p:cNvSpPr>
          <p:nvPr/>
        </p:nvSpPr>
        <p:spPr bwMode="auto">
          <a:xfrm>
            <a:off x="143934" y="1878013"/>
            <a:ext cx="11904133" cy="83026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itchFamily="34" charset="0"/>
                <a:cs typeface="Calibri" pitchFamily="34" charset="0"/>
              </a:rPr>
              <a:t>I corsi d’acqua minori, invece, sono fortemente condizionati, nella qualità delle loro acque, dalla presenza di scarichi. </a:t>
            </a:r>
          </a:p>
        </p:txBody>
      </p:sp>
      <p:sp>
        <p:nvSpPr>
          <p:cNvPr id="18436" name="Rettangolo 3"/>
          <p:cNvSpPr>
            <a:spLocks noChangeArrowheads="1"/>
          </p:cNvSpPr>
          <p:nvPr/>
        </p:nvSpPr>
        <p:spPr bwMode="auto">
          <a:xfrm>
            <a:off x="143934" y="3190876"/>
            <a:ext cx="11904133" cy="2308324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itchFamily="34" charset="0"/>
                <a:cs typeface="Calibri" pitchFamily="34" charset="0"/>
              </a:rPr>
              <a:t>Il fiume Ticino, come sistema complesso, è condizionato, nel suo stato qualitativo, da molti fattori tra i quali, la quantità delle sue acque, è sicuramente quello più rilevante. L’importanza di ricevere acque, dai suoi affluenti, di buona qualità diventa quindi di sostanziale importanza.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itchFamily="34" charset="0"/>
                <a:cs typeface="Calibri" pitchFamily="34" charset="0"/>
              </a:rPr>
              <a:t>Non meno rilevante è comunque avere sistemi secondari non compromessi e inquinati che possano contribuire a un buon sistema ecologico fonte di biodiversità.</a:t>
            </a:r>
          </a:p>
        </p:txBody>
      </p:sp>
    </p:spTree>
    <p:extLst>
      <p:ext uri="{BB962C8B-B14F-4D97-AF65-F5344CB8AC3E}">
        <p14:creationId xmlns:p14="http://schemas.microsoft.com/office/powerpoint/2010/main" val="36553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1535723" y="-3785"/>
            <a:ext cx="4325815" cy="2232026"/>
          </a:xfrm>
        </p:spPr>
        <p:txBody>
          <a:bodyPr/>
          <a:lstStyle/>
          <a:p>
            <a:pPr algn="ctr"/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Gli scolmatori</a:t>
            </a:r>
          </a:p>
        </p:txBody>
      </p:sp>
      <p:sp>
        <p:nvSpPr>
          <p:cNvPr id="19459" name="Rettangolo 3"/>
          <p:cNvSpPr>
            <a:spLocks noChangeArrowheads="1"/>
          </p:cNvSpPr>
          <p:nvPr/>
        </p:nvSpPr>
        <p:spPr bwMode="auto">
          <a:xfrm>
            <a:off x="527051" y="1844675"/>
            <a:ext cx="11233149" cy="2677656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itchFamily="34" charset="0"/>
                <a:cs typeface="Calibri" pitchFamily="34" charset="0"/>
              </a:rPr>
              <a:t>Un ulteriore passaggio verso la comprensione della problematica potrebbe essere dato proprio dal censimento, caratterizzazione e valutazione dei sistemi di sfioro fognari.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b="1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itchFamily="34" charset="0"/>
                <a:cs typeface="Calibri" pitchFamily="34" charset="0"/>
              </a:rPr>
              <a:t>In molte realtà i soggetti gestori del ciclo integrato delle acque stanno già proponendo e progettando sistemi per la gestione delle acque fognarie di alcuni sfioratori e tali progettualità, in scala ridotta, potrebbero creare miglioramenti sostanziali anche per i corsi d’acque del bacino del fiume Ticino</a:t>
            </a:r>
            <a:r>
              <a:rPr lang="it-IT" altLang="it-IT" sz="240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2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>
          <a:xfrm>
            <a:off x="1536048" y="-698134"/>
            <a:ext cx="7045244" cy="2232026"/>
          </a:xfrm>
        </p:spPr>
        <p:txBody>
          <a:bodyPr/>
          <a:lstStyle/>
          <a:p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Colgo l’occasione….</a:t>
            </a:r>
          </a:p>
        </p:txBody>
      </p:sp>
      <p:pic>
        <p:nvPicPr>
          <p:cNvPr id="2048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1268414"/>
            <a:ext cx="477943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67" y="4373563"/>
            <a:ext cx="491066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5" y="3255963"/>
            <a:ext cx="5888567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ttangolo 7"/>
          <p:cNvSpPr>
            <a:spLocks noChangeArrowheads="1"/>
          </p:cNvSpPr>
          <p:nvPr/>
        </p:nvSpPr>
        <p:spPr bwMode="auto">
          <a:xfrm>
            <a:off x="391584" y="1516293"/>
            <a:ext cx="6239933" cy="156966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alibri" pitchFamily="34" charset="0"/>
                <a:cs typeface="Calibri" pitchFamily="34" charset="0"/>
              </a:rPr>
              <a:t>Ringrazio per l’aiuto, la disponibilità e la competenza i </a:t>
            </a:r>
            <a:r>
              <a:rPr lang="it-IT" altLang="it-IT" sz="2400" b="1" dirty="0" err="1">
                <a:latin typeface="Calibri" pitchFamily="34" charset="0"/>
                <a:cs typeface="Calibri" pitchFamily="34" charset="0"/>
              </a:rPr>
              <a:t>guardiaparco</a:t>
            </a:r>
            <a:r>
              <a:rPr lang="it-IT" altLang="it-IT" sz="2400" b="1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alibri" pitchFamily="34" charset="0"/>
                <a:cs typeface="Calibri" pitchFamily="34" charset="0"/>
              </a:rPr>
              <a:t>Marco, Matteo, Milena, Davide, Barbara e Orietta  </a:t>
            </a:r>
          </a:p>
        </p:txBody>
      </p:sp>
    </p:spTree>
    <p:extLst>
      <p:ext uri="{BB962C8B-B14F-4D97-AF65-F5344CB8AC3E}">
        <p14:creationId xmlns:p14="http://schemas.microsoft.com/office/powerpoint/2010/main" val="32930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609600" y="700333"/>
            <a:ext cx="10972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1° fase: Aggiornamento censimento </a:t>
            </a:r>
            <a:r>
              <a:rPr lang="it-IT" altLang="it-IT" sz="4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depuratori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Anno 2019-2021</a:t>
            </a:r>
            <a:endParaRPr lang="it-IT" altLang="it-IT" sz="4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8" name="Rettangolo 7"/>
          <p:cNvSpPr>
            <a:spLocks noChangeArrowheads="1"/>
          </p:cNvSpPr>
          <p:nvPr/>
        </p:nvSpPr>
        <p:spPr bwMode="auto">
          <a:xfrm>
            <a:off x="334433" y="1928814"/>
            <a:ext cx="11618384" cy="3785652"/>
          </a:xfrm>
          <a:prstGeom prst="rect">
            <a:avLst/>
          </a:prstGeom>
          <a:solidFill>
            <a:schemeClr val="accent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Effettuazione di sopralluoghi in tutti gli impianti di depurazione (a servizio dei comuni del parco oppure e quelli che hanno uno scarico afferente al bacino del Ticino);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Raccolta dei dati di funzionalità e informazioni sulla programmazione (manutenzione, </a:t>
            </a:r>
            <a:r>
              <a:rPr lang="it-IT" altLang="it-IT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upgrading</a:t>
            </a:r>
            <a:r>
              <a:rPr lang="it-IT" altLang="it-IT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ecc.) degli impianti;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Aggiornamento dei punti di scarico degli impianti e rilievo dello stato dei relativi recettori idrici;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Inserimento in ambito GIS del Parco dei dati raccolti ai fini di una restituzione cartografica complessiva;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Scelta dei punti di monitoraggio sul fiume Ticino e suoi affluenti per la valutazione dell’impatto degli scarichi dei depuratori presenti. </a:t>
            </a:r>
          </a:p>
        </p:txBody>
      </p:sp>
    </p:spTree>
    <p:extLst>
      <p:ext uri="{BB962C8B-B14F-4D97-AF65-F5344CB8AC3E}">
        <p14:creationId xmlns:p14="http://schemas.microsoft.com/office/powerpoint/2010/main" val="7428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559170" y="95495"/>
            <a:ext cx="10515600" cy="1325563"/>
          </a:xfrm>
        </p:spPr>
        <p:txBody>
          <a:bodyPr/>
          <a:lstStyle/>
          <a:p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Colgo l’occasione….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9" y="1645660"/>
            <a:ext cx="2448171" cy="13770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3342" y="1796893"/>
            <a:ext cx="2903593" cy="21776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370" y="3689954"/>
            <a:ext cx="3289971" cy="246747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4660" y="704930"/>
            <a:ext cx="3375633" cy="25317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92" y="4466338"/>
            <a:ext cx="1570894" cy="209452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30" y="3784448"/>
            <a:ext cx="3470031" cy="16916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39" y="282976"/>
            <a:ext cx="2381331" cy="337563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25" y="3784448"/>
            <a:ext cx="2505564" cy="27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ChangeArrowheads="1"/>
          </p:cNvSpPr>
          <p:nvPr/>
        </p:nvSpPr>
        <p:spPr bwMode="auto">
          <a:xfrm>
            <a:off x="624418" y="308218"/>
            <a:ext cx="111357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Il programma</a:t>
            </a:r>
          </a:p>
        </p:txBody>
      </p:sp>
      <p:sp>
        <p:nvSpPr>
          <p:cNvPr id="4099" name="Rettangolo 4"/>
          <p:cNvSpPr>
            <a:spLocks noChangeArrowheads="1"/>
          </p:cNvSpPr>
          <p:nvPr/>
        </p:nvSpPr>
        <p:spPr bwMode="auto">
          <a:xfrm>
            <a:off x="624418" y="1482480"/>
            <a:ext cx="11135783" cy="2185214"/>
          </a:xfrm>
          <a:prstGeom prst="rect">
            <a:avLst/>
          </a:prstGeom>
          <a:solidFill>
            <a:schemeClr val="accent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1° fase del programma</a:t>
            </a:r>
            <a:endParaRPr lang="it-IT" altLang="it-IT" sz="1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Riscontro dello stato di fatto degli impianti di depurazione presenti sul territorio,  in relazione a quanto in passato verificato attraverso l’iniziativa “censimento degli impianti di depurazione presenti nel territorio del Parco del Ticino 2001 e 2004” e successivi aggiornamenti del 2010.</a:t>
            </a:r>
          </a:p>
        </p:txBody>
      </p:sp>
      <p:sp>
        <p:nvSpPr>
          <p:cNvPr id="4100" name="Rettangolo 6"/>
          <p:cNvSpPr>
            <a:spLocks noChangeArrowheads="1"/>
          </p:cNvSpPr>
          <p:nvPr/>
        </p:nvSpPr>
        <p:spPr bwMode="auto">
          <a:xfrm>
            <a:off x="624418" y="4005264"/>
            <a:ext cx="11135783" cy="1815882"/>
          </a:xfrm>
          <a:prstGeom prst="rect">
            <a:avLst/>
          </a:prstGeom>
          <a:solidFill>
            <a:schemeClr val="accent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2° fase del programma</a:t>
            </a:r>
            <a:endParaRPr lang="it-IT" altLang="it-IT" sz="1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Monitoraggio dello stato qualitativo delle acque del Ticino con l’obiettivo di caratterizzarlo in relazione all’impatto degli scarichi dei depuratori, tenuto conto degli esiti della prima fase del programma. </a:t>
            </a:r>
          </a:p>
        </p:txBody>
      </p:sp>
    </p:spTree>
    <p:extLst>
      <p:ext uri="{BB962C8B-B14F-4D97-AF65-F5344CB8AC3E}">
        <p14:creationId xmlns:p14="http://schemas.microsoft.com/office/powerpoint/2010/main" val="6501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354" y="855785"/>
            <a:ext cx="10972800" cy="2175853"/>
          </a:xfrm>
          <a:solidFill>
            <a:schemeClr val="accent1">
              <a:alpha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it-IT" sz="4000" b="1" kern="1200" dirty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Censimento degli impianti di depurazione presenti nel territorio del Parco del Ticino 2001 e 2004 e successivi aggiornamenti del 2010</a:t>
            </a:r>
          </a:p>
        </p:txBody>
      </p:sp>
      <p:pic>
        <p:nvPicPr>
          <p:cNvPr id="5123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4" y="3189288"/>
            <a:ext cx="2628558" cy="288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98" y="3216276"/>
            <a:ext cx="2485352" cy="271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>
            <a:fillRect/>
          </a:stretch>
        </p:blipFill>
        <p:spPr bwMode="auto">
          <a:xfrm>
            <a:off x="6724651" y="3189289"/>
            <a:ext cx="2548303" cy="27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8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784" y="5815013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it-IT" sz="4000" b="1" kern="1200" dirty="0" smtClean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Sopralluoghi </a:t>
            </a:r>
            <a:r>
              <a:rPr lang="it-IT" sz="4000" b="1" kern="1200" dirty="0" smtClean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in 65 Impianti</a:t>
            </a:r>
            <a:endParaRPr lang="it-IT" sz="4000" b="1" kern="1200" dirty="0">
              <a:solidFill>
                <a:schemeClr val="tx2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14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88914"/>
            <a:ext cx="6354233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3162300"/>
            <a:ext cx="6354233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5068888"/>
            <a:ext cx="635423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17" y="188914"/>
            <a:ext cx="5509683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736287" y="1589550"/>
            <a:ext cx="8867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</a:t>
            </a:r>
          </a:p>
        </p:txBody>
      </p:sp>
      <p:sp>
        <p:nvSpPr>
          <p:cNvPr id="9" name="Rettangolo 8"/>
          <p:cNvSpPr/>
          <p:nvPr/>
        </p:nvSpPr>
        <p:spPr>
          <a:xfrm>
            <a:off x="2672838" y="3590348"/>
            <a:ext cx="5357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rgbClr val="6EB80C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911814" y="5025950"/>
            <a:ext cx="5357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rgbClr val="7030A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8688948" y="2239528"/>
            <a:ext cx="8867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rgbClr val="C00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747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94338" y="4396"/>
            <a:ext cx="10210800" cy="1143000"/>
          </a:xfrm>
        </p:spPr>
        <p:txBody>
          <a:bodyPr/>
          <a:lstStyle/>
          <a:p>
            <a:pPr>
              <a:defRPr/>
            </a:pPr>
            <a:r>
              <a:rPr lang="it-IT" sz="4000" b="1" kern="1200" dirty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Scheda dell’impianto</a:t>
            </a:r>
          </a:p>
        </p:txBody>
      </p:sp>
      <p:pic>
        <p:nvPicPr>
          <p:cNvPr id="717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78" y="1389765"/>
            <a:ext cx="3888956" cy="44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>
            <a:off x="4944534" y="3608389"/>
            <a:ext cx="1439333" cy="649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8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70892" y="21004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it-IT" sz="4000" b="1" kern="1200" dirty="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rPr>
              <a:t>Censimento depuratori e punti di scarico</a:t>
            </a:r>
          </a:p>
        </p:txBody>
      </p:sp>
      <p:pic>
        <p:nvPicPr>
          <p:cNvPr id="819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1247776"/>
            <a:ext cx="12192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2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1606061" y="324033"/>
            <a:ext cx="10292862" cy="113384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Considerazioni generali conseguenti la fase di aggiornamento del censimento dei depuratori</a:t>
            </a:r>
          </a:p>
        </p:txBody>
      </p:sp>
      <p:sp>
        <p:nvSpPr>
          <p:cNvPr id="9219" name="Rettangolo 3"/>
          <p:cNvSpPr>
            <a:spLocks noChangeArrowheads="1"/>
          </p:cNvSpPr>
          <p:nvPr/>
        </p:nvSpPr>
        <p:spPr bwMode="auto">
          <a:xfrm>
            <a:off x="129117" y="1797050"/>
            <a:ext cx="12048067" cy="440120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Tutti i comuni del Parco del Ticino hanno un sistema di depurazione.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Nel giro di 10 anni la maggior parte degli impianti hanno subito degli </a:t>
            </a:r>
            <a:r>
              <a:rPr lang="it-IT" altLang="it-IT" sz="2000" b="1" dirty="0" err="1">
                <a:latin typeface="Calibri" pitchFamily="34" charset="0"/>
                <a:cs typeface="Calibri" pitchFamily="34" charset="0"/>
              </a:rPr>
              <a:t>upgrandig</a:t>
            </a: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 e adattamenti per rispettare le nuove norme e limiti normativi.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L’istituzione del Gestore Unico ha determinato un miglioramento sostanziale degli impianti rispetto alle passate gestioni comunali.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Alcuni impianti hanno avuto un giudizio di NON CONFORMITA’ da parte di ARPA o NON FUNZIONANTE.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Si tende a dismettere i piccoli impianti per collettare i reflui ai grossi impianti.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Problemi si hanno con gli impianti di grosse dimensioni che generano scarichi di notevole quantità e concentrazione.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Gli scarichi finali dei depuratori sono oggetto di controlli e valutazioni, mentre molte meno informazioni si hanno sugli sfioratori fognari presenti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La competenza dei gestori finisce dove è autorizzato la scarico.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Importante, è l’aver riacquistato i contatti con tutte le realtà depurative.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it-IT" altLang="it-IT" sz="2000" b="1" dirty="0">
                <a:latin typeface="Calibri" pitchFamily="34" charset="0"/>
                <a:cs typeface="Calibri" pitchFamily="34" charset="0"/>
              </a:rPr>
              <a:t>Difficile la gestione degli impianti di fitodepurazione presenti sul territorio del Parco del Ticino.</a:t>
            </a:r>
          </a:p>
        </p:txBody>
      </p:sp>
    </p:spTree>
    <p:extLst>
      <p:ext uri="{BB962C8B-B14F-4D97-AF65-F5344CB8AC3E}">
        <p14:creationId xmlns:p14="http://schemas.microsoft.com/office/powerpoint/2010/main" val="13608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1532468" y="549275"/>
            <a:ext cx="1008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Considerazioni generali conseguenti la fase di aggiornamento del censimento dei depuratori</a:t>
            </a:r>
            <a:endParaRPr lang="it-IT" altLang="it-IT" sz="4000" dirty="0" smtClean="0">
              <a:solidFill>
                <a:schemeClr val="tx2"/>
              </a:solidFill>
            </a:endParaRPr>
          </a:p>
        </p:txBody>
      </p:sp>
      <p:pic>
        <p:nvPicPr>
          <p:cNvPr id="1024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1844676"/>
            <a:ext cx="4307416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32102" y="3638186"/>
            <a:ext cx="326634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 impianti di fitodepurazione</a:t>
            </a:r>
          </a:p>
        </p:txBody>
      </p:sp>
      <p:pic>
        <p:nvPicPr>
          <p:cNvPr id="10245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85" y="1885950"/>
            <a:ext cx="590338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814933" y="3457305"/>
            <a:ext cx="36747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Alcuni  impianti NON </a:t>
            </a: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CONFORMI</a:t>
            </a:r>
            <a:endParaRPr lang="it-IT" sz="2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7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67" y="4508500"/>
            <a:ext cx="639233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831876" y="5431534"/>
            <a:ext cx="646188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Molti piccoli impianti dismessi per collettamento ai </a:t>
            </a:r>
            <a:r>
              <a:rPr lang="it-IT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grandi</a:t>
            </a:r>
            <a:endParaRPr lang="it-IT" sz="2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914</Words>
  <Application>Microsoft Office PowerPoint</Application>
  <PresentationFormat>Personalizzato</PresentationFormat>
  <Paragraphs>75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Personalizza struttura</vt:lpstr>
      <vt:lpstr>Presentazione standard di PowerPoint</vt:lpstr>
      <vt:lpstr>Presentazione standard di PowerPoint</vt:lpstr>
      <vt:lpstr>Presentazione standard di PowerPoint</vt:lpstr>
      <vt:lpstr>Censimento degli impianti di depurazione presenti nel territorio del Parco del Ticino 2001 e 2004 e successivi aggiornamenti del 2010</vt:lpstr>
      <vt:lpstr>Sopralluoghi in 65 Impianti</vt:lpstr>
      <vt:lpstr>Scheda dell’impianto</vt:lpstr>
      <vt:lpstr>Censimento depuratori e punti di scarico</vt:lpstr>
      <vt:lpstr>Considerazioni generali conseguenti la fase di aggiornamento del censimento dei depuratori</vt:lpstr>
      <vt:lpstr>Considerazioni generali conseguenti la fase di aggiornamento del censimento dei depuratori</vt:lpstr>
      <vt:lpstr>Considerazioni generali conseguenti la fase di aggiornamento del censimento dei depuratori</vt:lpstr>
      <vt:lpstr>Presentazione standard di PowerPoint</vt:lpstr>
      <vt:lpstr>Stazioni di monitoraggio</vt:lpstr>
      <vt:lpstr>Risultati</vt:lpstr>
      <vt:lpstr>Risultati</vt:lpstr>
      <vt:lpstr>Risultati</vt:lpstr>
      <vt:lpstr>Considerazioni generali conseguenti la fase di monitoraggio</vt:lpstr>
      <vt:lpstr>Considerazioni generali conseguenti la fase di monitoraggio</vt:lpstr>
      <vt:lpstr>Gli scolmatori</vt:lpstr>
      <vt:lpstr>Colgo l’occasione….</vt:lpstr>
      <vt:lpstr>Colgo l’occasione….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Giuseppe</cp:lastModifiedBy>
  <cp:revision>21</cp:revision>
  <dcterms:created xsi:type="dcterms:W3CDTF">2024-01-17T17:00:12Z</dcterms:created>
  <dcterms:modified xsi:type="dcterms:W3CDTF">2024-10-07T22:25:21Z</dcterms:modified>
</cp:coreProperties>
</file>