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2" r:id="rId4"/>
    <p:sldId id="263" r:id="rId5"/>
    <p:sldId id="258" r:id="rId6"/>
    <p:sldId id="625" r:id="rId7"/>
    <p:sldId id="259" r:id="rId8"/>
    <p:sldId id="1658" r:id="rId9"/>
    <p:sldId id="1657" r:id="rId10"/>
    <p:sldId id="626" r:id="rId11"/>
    <p:sldId id="508" r:id="rId12"/>
    <p:sldId id="514" r:id="rId13"/>
    <p:sldId id="518" r:id="rId14"/>
    <p:sldId id="519" r:id="rId15"/>
    <p:sldId id="589" r:id="rId16"/>
    <p:sldId id="638" r:id="rId17"/>
    <p:sldId id="1659" r:id="rId18"/>
    <p:sldId id="1660" r:id="rId19"/>
    <p:sldId id="165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71" autoAdjust="0"/>
  </p:normalViewPr>
  <p:slideViewPr>
    <p:cSldViewPr snapToGrid="0" snapToObjects="1">
      <p:cViewPr varScale="1">
        <p:scale>
          <a:sx n="93" d="100"/>
          <a:sy n="93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C84B-89B5-4722-A713-BF9393952BE3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1A34-B178-4F63-AD5A-2EC0E7C909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Oppure: sperimentazioni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1A34-B178-4F63-AD5A-2EC0E7C9095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01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BIR: le sperimentazioni DMV approvate </a:t>
            </a:r>
            <a:r>
              <a:rPr lang="it-IT" dirty="0">
                <a:sym typeface="Wingdings" panose="05000000000000000000" pitchFamily="2" charset="2"/>
              </a:rPr>
              <a:t> DE</a:t>
            </a:r>
          </a:p>
          <a:p>
            <a:r>
              <a:rPr lang="it-IT" dirty="0">
                <a:sym typeface="Wingdings" panose="05000000000000000000" pitchFamily="2" charset="2"/>
              </a:rPr>
              <a:t>PTUA: non sono ammesse ulteriori sperimentazioni su corpi idrici lombardi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1A34-B178-4F63-AD5A-2EC0E7C9095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7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7AFE5-DC1C-42D9-A9F4-800CB74318C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10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99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8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1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36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9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2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76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95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4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86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204F-859B-4498-968B-441AB748D2AF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1437-C8BF-4795-AF46-437FE5C34A9E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portale.regione.lombardia.it/home" TargetMode="External"/><Relationship Id="rId2" Type="http://schemas.openxmlformats.org/officeDocument/2006/relationships/hyperlink" Target="https://www.regione.lombardia.it/wps/portal/istituzionale/HP/servizi-e-informazioni/enti-e-operatori/territorio/governo-delle-acque/deflusso-ecologi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flusso_ecologico@regione.lombardia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194763C-C475-324D-9A93-5A78A653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99"/>
            <a:ext cx="12192000" cy="685800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013DD5C9-5F3A-E141-BD8A-6CCA9BB8A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626" y="5324395"/>
            <a:ext cx="4705831" cy="865735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>
                <a:solidFill>
                  <a:srgbClr val="485D61"/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rPr>
              <a:t>Sesto Calende, 10 ottobre 2024</a:t>
            </a:r>
          </a:p>
          <a:p>
            <a:pPr algn="l"/>
            <a:r>
              <a:rPr lang="it-IT" b="1" dirty="0">
                <a:solidFill>
                  <a:srgbClr val="485D61"/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rPr>
              <a:t>Clara Bravi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7150D030-1DCA-C842-AAB0-033AE351C823}"/>
              </a:ext>
            </a:extLst>
          </p:cNvPr>
          <p:cNvSpPr txBox="1">
            <a:spLocks/>
          </p:cNvSpPr>
          <p:nvPr/>
        </p:nvSpPr>
        <p:spPr>
          <a:xfrm>
            <a:off x="584625" y="1966473"/>
            <a:ext cx="6641797" cy="2257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3200" i="1" dirty="0">
                <a:solidFill>
                  <a:srgbClr val="485D61"/>
                </a:solidFill>
                <a:latin typeface="Bodoni 72 Book" pitchFamily="2" charset="0"/>
              </a:rPr>
              <a:t>TICINO: il fiume azzurro tra storia, biodiversità e tutela degli ecosistemi</a:t>
            </a:r>
          </a:p>
          <a:p>
            <a:pPr algn="l">
              <a:lnSpc>
                <a:spcPct val="100000"/>
              </a:lnSpc>
            </a:pPr>
            <a:endParaRPr lang="it-IT" sz="3200" b="1" dirty="0">
              <a:solidFill>
                <a:srgbClr val="485D61"/>
              </a:solidFill>
              <a:latin typeface="Bodoni 72 Book" pitchFamily="2" charset="0"/>
            </a:endParaRPr>
          </a:p>
          <a:p>
            <a:pPr algn="l">
              <a:lnSpc>
                <a:spcPct val="100000"/>
              </a:lnSpc>
            </a:pPr>
            <a:r>
              <a:rPr lang="it-IT" sz="3200" b="1" dirty="0">
                <a:solidFill>
                  <a:srgbClr val="485D61"/>
                </a:solidFill>
                <a:latin typeface="Bodoni 72 Book" pitchFamily="2" charset="0"/>
              </a:rPr>
              <a:t>L’applicazione del Deflusso Ecologico</a:t>
            </a:r>
          </a:p>
          <a:p>
            <a:pPr algn="l">
              <a:lnSpc>
                <a:spcPct val="100000"/>
              </a:lnSpc>
            </a:pPr>
            <a:endParaRPr lang="it-IT" sz="3200" dirty="0">
              <a:solidFill>
                <a:srgbClr val="485D61"/>
              </a:solidFill>
              <a:latin typeface="Bodoni 72 Book" pitchFamily="2" charset="0"/>
              <a:cs typeface="Circular Std Book" panose="020B0604020101020102" pitchFamily="34" charset="77"/>
            </a:endParaRPr>
          </a:p>
          <a:p>
            <a:pPr algn="l">
              <a:lnSpc>
                <a:spcPct val="100000"/>
              </a:lnSpc>
            </a:pPr>
            <a:endParaRPr lang="it-IT" sz="3200" dirty="0">
              <a:solidFill>
                <a:srgbClr val="485D61"/>
              </a:solidFill>
              <a:latin typeface="Bodoni 72 Book" pitchFamily="2" charset="0"/>
              <a:cs typeface="Circular Std Book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712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60F6C-686A-E3D6-16B5-73576CF9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224" y="365125"/>
            <a:ext cx="4600575" cy="1325563"/>
          </a:xfrm>
        </p:spPr>
        <p:txBody>
          <a:bodyPr/>
          <a:lstStyle/>
          <a:p>
            <a:r>
              <a:rPr lang="it-IT" dirty="0"/>
              <a:t>…E quindi il Ticino?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6C47CB-97E4-EE54-3949-ED1BBB1A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7" y="365125"/>
            <a:ext cx="5679986" cy="6256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FE6E6E7-9754-3542-B9B7-465EFC0FB263}"/>
              </a:ext>
            </a:extLst>
          </p:cNvPr>
          <p:cNvSpPr/>
          <p:nvPr/>
        </p:nvSpPr>
        <p:spPr>
          <a:xfrm rot="20180698">
            <a:off x="1961677" y="710763"/>
            <a:ext cx="972151" cy="36350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0FA62EF-95A8-7F0E-7860-F0CE9254CC3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734322" y="1993020"/>
            <a:ext cx="401890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800A36-42C7-21A3-9E12-291EA2325C8C}"/>
              </a:ext>
            </a:extLst>
          </p:cNvPr>
          <p:cNvSpPr txBox="1"/>
          <p:nvPr/>
        </p:nvSpPr>
        <p:spPr>
          <a:xfrm>
            <a:off x="6753223" y="1808354"/>
            <a:ext cx="35981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Tratto interregionale di confine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E095AF5-BC60-C254-BCA0-45C5482D8950}"/>
              </a:ext>
            </a:extLst>
          </p:cNvPr>
          <p:cNvSpPr/>
          <p:nvPr/>
        </p:nvSpPr>
        <p:spPr>
          <a:xfrm rot="18494811">
            <a:off x="3980438" y="3609290"/>
            <a:ext cx="972151" cy="3124173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4651BA-F133-77E9-27BF-6E25BE336374}"/>
              </a:ext>
            </a:extLst>
          </p:cNvPr>
          <p:cNvSpPr txBox="1"/>
          <p:nvPr/>
        </p:nvSpPr>
        <p:spPr>
          <a:xfrm>
            <a:off x="6753223" y="4145145"/>
            <a:ext cx="4681216" cy="1477328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Tratto lombardo:</a:t>
            </a:r>
          </a:p>
          <a:p>
            <a:r>
              <a:rPr lang="it-IT" dirty="0"/>
              <a:t>DE definito con DGR 2950/2024 (Allegato 1)</a:t>
            </a:r>
          </a:p>
          <a:p>
            <a:r>
              <a:rPr lang="it-IT" dirty="0"/>
              <a:t>Fattori correttivi che regolano il fiume: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BA5A006-6722-5340-C68C-E187AD5CC06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903669" y="4864980"/>
            <a:ext cx="1849554" cy="18829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7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00200" y="197203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prstClr val="black"/>
                </a:solidFill>
                <a:latin typeface="Calibri"/>
              </a:rPr>
              <a:t>Direttiva Deflussi Ecologici AdBPo (del. CIP 4/2017)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00200" y="1851298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M – Fattore morfologico (0,7 &lt; M &lt; 1,3)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00200" y="2437896"/>
            <a:ext cx="887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A – Fattore di interazione con le acque sotterranee (0,5 &lt; A &lt; 1,5)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600200" y="3007360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Z – Fattore con valore massimo tra: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046517" y="3421958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N – Fattore naturalistico (N ≥ 1)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46517" y="3883623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Q – Fattore legato agli obiettivi di qualità (Q ≥ 1)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046517" y="4336295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F – Fattore di fruizione (F ≥ 1)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00200" y="4923246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T – Fattore di modulazione nel tempo: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937656" y="5341367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Modulazione «idrologica» (andamento naturale dei deflussi)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937657" y="5790860"/>
            <a:ext cx="83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l">
              <a:defRPr/>
            </a:pPr>
            <a:r>
              <a:rPr lang="it-IT" sz="2400" b="1" dirty="0">
                <a:solidFill>
                  <a:srgbClr val="00B050"/>
                </a:solidFill>
                <a:latin typeface="Calibri"/>
              </a:rPr>
              <a:t>Modulazione «ittiologica» (necessità della fauna ittica)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BA77ED0-931B-4EC9-ADFE-5EC48E53C476}"/>
              </a:ext>
            </a:extLst>
          </p:cNvPr>
          <p:cNvSpPr txBox="1"/>
          <p:nvPr/>
        </p:nvSpPr>
        <p:spPr>
          <a:xfrm>
            <a:off x="1558134" y="940715"/>
            <a:ext cx="9109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prstClr val="black"/>
                </a:solidFill>
                <a:latin typeface="Calibri"/>
              </a:rPr>
              <a:t>DE = </a:t>
            </a:r>
            <a:r>
              <a:rPr lang="it-IT" sz="4400" b="1" dirty="0">
                <a:solidFill>
                  <a:srgbClr val="0070C0"/>
                </a:solidFill>
                <a:latin typeface="Calibri"/>
              </a:rPr>
              <a:t>k*q</a:t>
            </a:r>
            <a:r>
              <a:rPr lang="it-IT" sz="2400" b="1" dirty="0">
                <a:solidFill>
                  <a:srgbClr val="0070C0"/>
                </a:solidFill>
                <a:latin typeface="Calibri"/>
              </a:rPr>
              <a:t>meda</a:t>
            </a:r>
            <a:r>
              <a:rPr lang="it-IT" sz="4400" b="1" dirty="0">
                <a:solidFill>
                  <a:srgbClr val="0070C0"/>
                </a:solidFill>
                <a:latin typeface="Calibri"/>
              </a:rPr>
              <a:t>*S*</a:t>
            </a:r>
            <a:r>
              <a:rPr lang="it-IT" sz="4400" b="1" dirty="0">
                <a:solidFill>
                  <a:srgbClr val="00B050"/>
                </a:solidFill>
                <a:latin typeface="Calibri"/>
              </a:rPr>
              <a:t>M*A*Z(max N, F, Q)*T </a:t>
            </a:r>
          </a:p>
        </p:txBody>
      </p:sp>
    </p:spTree>
    <p:extLst>
      <p:ext uri="{BB962C8B-B14F-4D97-AF65-F5344CB8AC3E}">
        <p14:creationId xmlns:p14="http://schemas.microsoft.com/office/powerpoint/2010/main" val="331474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89316" y="229860"/>
            <a:ext cx="8991600" cy="707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Fattore correttivo 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600200" y="103704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just">
              <a:defRPr/>
            </a:pPr>
            <a:r>
              <a:rPr lang="it-IT" sz="2400" dirty="0">
                <a:solidFill>
                  <a:prstClr val="black"/>
                </a:solidFill>
              </a:rPr>
              <a:t>Descrive le esigenze di maggior o minor rilascio dovute al contributo delle falde sotterranee nella formazione del DE</a:t>
            </a:r>
          </a:p>
        </p:txBody>
      </p:sp>
      <p:pic>
        <p:nvPicPr>
          <p:cNvPr id="8" name="Picture 4" descr="G:\Sergio's\_SERIO fiume\Foto\fotografie Serio giu05+luglio05\050726 Ghisalba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286" y="2050818"/>
            <a:ext cx="2971799" cy="41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89716" y="2096539"/>
            <a:ext cx="5606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kern="0" dirty="0">
                <a:solidFill>
                  <a:prstClr val="black"/>
                </a:solidFill>
              </a:rPr>
              <a:t>Sono potenzialmente interessati i corpi idrici per i quali è stato individuato un naturale interscambio con la falda nel </a:t>
            </a:r>
            <a:r>
              <a:rPr lang="it-IT" sz="2000" b="1" kern="0" dirty="0">
                <a:solidFill>
                  <a:prstClr val="black"/>
                </a:solidFill>
              </a:rPr>
              <a:t>Bilancio Idrico regionale</a:t>
            </a:r>
            <a:endParaRPr lang="it-IT" sz="2000" kern="0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89715" y="3722450"/>
            <a:ext cx="5823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kern="0" dirty="0">
                <a:solidFill>
                  <a:prstClr val="black"/>
                </a:solidFill>
              </a:rPr>
              <a:t>1 - Selezione dei corpi idrici sulla base tabellare:</a:t>
            </a:r>
          </a:p>
          <a:p>
            <a:pPr>
              <a:defRPr/>
            </a:pPr>
            <a:r>
              <a:rPr lang="it-IT" sz="2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43 corpi idrici ricevono contributo dalla falda</a:t>
            </a:r>
          </a:p>
          <a:p>
            <a:pPr>
              <a:defRPr/>
            </a:pPr>
            <a:r>
              <a:rPr lang="it-IT" sz="2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11 corpi idrici sono drenati dalla falda</a:t>
            </a:r>
          </a:p>
        </p:txBody>
      </p:sp>
      <p:sp>
        <p:nvSpPr>
          <p:cNvPr id="7" name="Rettangolo 6"/>
          <p:cNvSpPr/>
          <p:nvPr/>
        </p:nvSpPr>
        <p:spPr>
          <a:xfrm>
            <a:off x="4844142" y="5263115"/>
            <a:ext cx="5823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kern="0" dirty="0">
                <a:solidFill>
                  <a:prstClr val="black"/>
                </a:solidFill>
              </a:rPr>
              <a:t>2 - Segnalazioni di evidenze locali</a:t>
            </a:r>
          </a:p>
        </p:txBody>
      </p:sp>
    </p:spTree>
    <p:extLst>
      <p:ext uri="{BB962C8B-B14F-4D97-AF65-F5344CB8AC3E}">
        <p14:creationId xmlns:p14="http://schemas.microsoft.com/office/powerpoint/2010/main" val="259662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37746"/>
            <a:ext cx="6068568" cy="55538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00200" y="229860"/>
            <a:ext cx="8991600" cy="707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Fattore correttivo 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90311" y="1460201"/>
            <a:ext cx="1077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black"/>
                </a:solidFill>
                <a:latin typeface="Calibri"/>
              </a:rPr>
              <a:t>A &lt; 1</a:t>
            </a:r>
          </a:p>
          <a:p>
            <a:pPr>
              <a:defRPr/>
            </a:pPr>
            <a:endParaRPr lang="it-IT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it-IT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it-IT" dirty="0">
                <a:solidFill>
                  <a:prstClr val="black"/>
                </a:solidFill>
                <a:latin typeface="Calibri"/>
              </a:rPr>
              <a:t>A &gt; 1</a:t>
            </a:r>
          </a:p>
          <a:p>
            <a:pPr>
              <a:defRPr/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7022918" y="2473432"/>
            <a:ext cx="342900" cy="0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022918" y="1656514"/>
            <a:ext cx="342900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CFDF7B-1271-9611-2A29-858D39AD9350}"/>
              </a:ext>
            </a:extLst>
          </p:cNvPr>
          <p:cNvSpPr txBox="1"/>
          <p:nvPr/>
        </p:nvSpPr>
        <p:spPr>
          <a:xfrm>
            <a:off x="6784631" y="3483648"/>
            <a:ext cx="3184507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 compreso tra 0,75 e 1,35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6C8C42-80C8-D2A5-3BCD-05FFFC8AC1B9}"/>
              </a:ext>
            </a:extLst>
          </p:cNvPr>
          <p:cNvSpPr txBox="1"/>
          <p:nvPr/>
        </p:nvSpPr>
        <p:spPr>
          <a:xfrm>
            <a:off x="6784630" y="4129608"/>
            <a:ext cx="3636482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 caso di evidenze locali: A = 1,5</a:t>
            </a:r>
          </a:p>
        </p:txBody>
      </p:sp>
    </p:spTree>
    <p:extLst>
      <p:ext uri="{BB962C8B-B14F-4D97-AF65-F5344CB8AC3E}">
        <p14:creationId xmlns:p14="http://schemas.microsoft.com/office/powerpoint/2010/main" val="32709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00200" y="22986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prstClr val="black"/>
                </a:solidFill>
                <a:latin typeface="Calibri"/>
              </a:rPr>
              <a:t>Fattore correttivo 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00200" y="103704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000"/>
            </a:lvl1pPr>
          </a:lstStyle>
          <a:p>
            <a:pPr algn="ctr"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Esprime le esigenze di maggior tutela per ambienti fluviali con elevato grado di naturalità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27198" y="2307562"/>
            <a:ext cx="35635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it-IT" sz="2400" kern="0" dirty="0">
                <a:solidFill>
                  <a:prstClr val="black"/>
                </a:solidFill>
                <a:latin typeface="Calibri"/>
              </a:rPr>
              <a:t>Sono potenzialmente interessati i corpi idrici il cui corso ricade parzialmente o totalmente in aree protette</a:t>
            </a:r>
          </a:p>
          <a:p>
            <a:pPr algn="r">
              <a:defRPr/>
            </a:pPr>
            <a:r>
              <a:rPr lang="it-IT" sz="2400" kern="0" dirty="0">
                <a:solidFill>
                  <a:prstClr val="black"/>
                </a:solidFill>
                <a:latin typeface="Calibri"/>
              </a:rPr>
              <a:t>(Parchi nazionali e regionali, Riserve naturali, Siti Rete Natura 2000)</a:t>
            </a:r>
          </a:p>
          <a:p>
            <a:pPr algn="r">
              <a:defRPr/>
            </a:pPr>
            <a:endParaRPr lang="it-IT" sz="2400" kern="0" dirty="0">
              <a:solidFill>
                <a:prstClr val="black"/>
              </a:solidFill>
              <a:latin typeface="Calibri"/>
            </a:endParaRPr>
          </a:p>
          <a:p>
            <a:pPr algn="r">
              <a:defRPr/>
            </a:pPr>
            <a:r>
              <a:rPr lang="it-IT" sz="32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it-IT" sz="20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base</a:t>
            </a:r>
            <a:r>
              <a:rPr lang="it-IT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= 1.1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329" y="2483434"/>
            <a:ext cx="5208429" cy="355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4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FD27F-BE49-8090-905D-29C8FF80C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673" y="287202"/>
            <a:ext cx="8452919" cy="14391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4000" dirty="0"/>
              <a:t>Fattore N: valutazione delle caratteristiche del corpo idrico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CB1FF9A-1159-01CD-1545-FB7B0FBD3CA8}"/>
              </a:ext>
            </a:extLst>
          </p:cNvPr>
          <p:cNvSpPr/>
          <p:nvPr/>
        </p:nvSpPr>
        <p:spPr>
          <a:xfrm>
            <a:off x="2777971" y="1846550"/>
            <a:ext cx="2388094" cy="196196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Caratteristiche </a:t>
            </a:r>
            <a:r>
              <a:rPr lang="it-IT" sz="1600" dirty="0" err="1"/>
              <a:t>idromorfologiche</a:t>
            </a:r>
            <a:endParaRPr lang="it-IT" sz="1600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6365672-172C-7A66-E737-240703A09319}"/>
              </a:ext>
            </a:extLst>
          </p:cNvPr>
          <p:cNvSpPr/>
          <p:nvPr/>
        </p:nvSpPr>
        <p:spPr>
          <a:xfrm>
            <a:off x="4901953" y="1846552"/>
            <a:ext cx="2388094" cy="196196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Caratteristiche idrologiche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A13C2BB-707B-8DBF-6E0A-352C8BE59D97}"/>
              </a:ext>
            </a:extLst>
          </p:cNvPr>
          <p:cNvSpPr/>
          <p:nvPr/>
        </p:nvSpPr>
        <p:spPr>
          <a:xfrm>
            <a:off x="7025935" y="1846549"/>
            <a:ext cx="2388094" cy="196196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Presenza di comunità ittiche di riferimento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EF7D72E-1836-819F-5AF9-1E18E6A6FC86}"/>
              </a:ext>
            </a:extLst>
          </p:cNvPr>
          <p:cNvCxnSpPr>
            <a:cxnSpLocks/>
          </p:cNvCxnSpPr>
          <p:nvPr/>
        </p:nvCxnSpPr>
        <p:spPr>
          <a:xfrm>
            <a:off x="3929849" y="3808514"/>
            <a:ext cx="1058804" cy="1296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EE1E1BC-B58C-ABEF-3EBB-5A75CAFE0E5D}"/>
              </a:ext>
            </a:extLst>
          </p:cNvPr>
          <p:cNvCxnSpPr>
            <a:stCxn id="5" idx="4"/>
          </p:cNvCxnSpPr>
          <p:nvPr/>
        </p:nvCxnSpPr>
        <p:spPr>
          <a:xfrm>
            <a:off x="6096000" y="3808516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6AEB979-3984-CDCD-5FAF-FCB6C82AEA9A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7203350" y="3808514"/>
            <a:ext cx="1016633" cy="1296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A738D94D-ADDA-083E-BF37-173733824F7B}"/>
              </a:ext>
            </a:extLst>
          </p:cNvPr>
          <p:cNvSpPr/>
          <p:nvPr/>
        </p:nvSpPr>
        <p:spPr>
          <a:xfrm>
            <a:off x="2328295" y="5224837"/>
            <a:ext cx="7535410" cy="10912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Helvetica"/>
                <a:ea typeface="+mj-ea"/>
              </a:rPr>
              <a:t>N = 1,1 se non ci sono comunità ittiche da tutelare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  <a:latin typeface="Helvetica"/>
                <a:ea typeface="+mj-ea"/>
              </a:rPr>
              <a:t>N &gt; 1,1 e modulato nel tempo se ci sono comunità ittiche da tutelare (N «ittiologico») </a:t>
            </a:r>
            <a:r>
              <a:rPr lang="it-IT" sz="2000" b="1" dirty="0">
                <a:solidFill>
                  <a:schemeClr val="tx1"/>
                </a:solidFill>
                <a:latin typeface="Helvetica"/>
                <a:ea typeface="+mj-ea"/>
                <a:sym typeface="Wingdings" panose="05000000000000000000" pitchFamily="2" charset="2"/>
              </a:rPr>
              <a:t> in questo caso, N ingloba M e T</a:t>
            </a:r>
            <a:endParaRPr lang="it-IT" sz="2000" b="1" dirty="0">
              <a:solidFill>
                <a:schemeClr val="tx1"/>
              </a:solidFill>
              <a:latin typeface="Helvetic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1778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4035B1-1731-5CCB-439E-159822B5E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95" y="295806"/>
            <a:ext cx="7772400" cy="753080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Fattore correttivo N - Naturalità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F7DF5D-01B6-2410-6B56-9FBAB763B1B9}"/>
              </a:ext>
            </a:extLst>
          </p:cNvPr>
          <p:cNvSpPr txBox="1"/>
          <p:nvPr/>
        </p:nvSpPr>
        <p:spPr>
          <a:xfrm>
            <a:off x="3222835" y="1179687"/>
            <a:ext cx="5746325" cy="738664"/>
          </a:xfrm>
          <a:prstGeom prst="rect">
            <a:avLst/>
          </a:prstGeom>
          <a:ln w="952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007239"/>
                </a:solidFill>
              </a:rPr>
              <a:t>N: </a:t>
            </a:r>
            <a:r>
              <a:rPr lang="it-IT" dirty="0">
                <a:solidFill>
                  <a:schemeClr val="tx1"/>
                </a:solidFill>
              </a:rPr>
              <a:t>Esprime le esigenze di maggior tutela per ambienti fluviali con elevato grado di naturalità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F049A7-5A85-AFEB-1852-880EFA06AD43}"/>
              </a:ext>
            </a:extLst>
          </p:cNvPr>
          <p:cNvSpPr txBox="1"/>
          <p:nvPr/>
        </p:nvSpPr>
        <p:spPr>
          <a:xfrm>
            <a:off x="1685926" y="3422996"/>
            <a:ext cx="2774442" cy="132343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 u="sng" kern="0" dirty="0">
                <a:solidFill>
                  <a:prstClr val="black"/>
                </a:solidFill>
              </a:rPr>
              <a:t>Applicazione automatica</a:t>
            </a:r>
            <a:r>
              <a:rPr lang="it-IT" sz="1600" kern="0" dirty="0">
                <a:solidFill>
                  <a:prstClr val="black"/>
                </a:solidFill>
              </a:rPr>
              <a:t> per i CI ricadenti in </a:t>
            </a:r>
            <a:r>
              <a:rPr lang="it-IT" sz="1600" b="1" kern="0" dirty="0">
                <a:solidFill>
                  <a:prstClr val="black"/>
                </a:solidFill>
              </a:rPr>
              <a:t>aree protette</a:t>
            </a:r>
            <a:r>
              <a:rPr lang="it-IT" sz="1600" kern="0" dirty="0">
                <a:solidFill>
                  <a:prstClr val="black"/>
                </a:solidFill>
              </a:rPr>
              <a:t> (Parchi nazionali e regionali, Riserve naturali, Siti Rete Natura 2000)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A7B4BC-600E-BD40-530D-A39E489D3E6D}"/>
              </a:ext>
            </a:extLst>
          </p:cNvPr>
          <p:cNvSpPr txBox="1"/>
          <p:nvPr/>
        </p:nvSpPr>
        <p:spPr>
          <a:xfrm>
            <a:off x="4785336" y="3422995"/>
            <a:ext cx="2575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kern="0" dirty="0">
                <a:solidFill>
                  <a:prstClr val="black"/>
                </a:solidFill>
              </a:rPr>
              <a:t>Potenziale applicazione di «N habitat» per alcuni CI interessati da </a:t>
            </a:r>
            <a:r>
              <a:rPr lang="it-IT" sz="1600" b="1" kern="0" dirty="0">
                <a:solidFill>
                  <a:prstClr val="black"/>
                </a:solidFill>
              </a:rPr>
              <a:t>Siti RN 2000, </a:t>
            </a:r>
            <a:r>
              <a:rPr lang="it-IT" sz="1600" u="sng" kern="0" dirty="0">
                <a:solidFill>
                  <a:prstClr val="black"/>
                </a:solidFill>
              </a:rPr>
              <a:t>se richiesto da Ente Gestore area protetta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1A27ED-6335-78B4-ACBF-52DED0A2E2F5}"/>
              </a:ext>
            </a:extLst>
          </p:cNvPr>
          <p:cNvSpPr txBox="1"/>
          <p:nvPr/>
        </p:nvSpPr>
        <p:spPr>
          <a:xfrm>
            <a:off x="1833899" y="5462147"/>
            <a:ext cx="26885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a typeface="+mj-ea"/>
              </a:rPr>
              <a:t>N = 1,1 </a:t>
            </a:r>
            <a:r>
              <a:rPr lang="it-IT" sz="1600" dirty="0">
                <a:ea typeface="+mj-ea"/>
              </a:rPr>
              <a:t>Con area protetta</a:t>
            </a:r>
          </a:p>
          <a:p>
            <a:r>
              <a:rPr lang="it-IT" sz="1600" b="1" dirty="0">
                <a:ea typeface="+mj-ea"/>
              </a:rPr>
              <a:t>N</a:t>
            </a:r>
            <a:r>
              <a:rPr lang="it-IT" sz="1200" b="1" dirty="0">
                <a:ea typeface="+mj-ea"/>
              </a:rPr>
              <a:t> ittiologico </a:t>
            </a:r>
            <a:r>
              <a:rPr lang="it-IT" sz="1600" b="1" dirty="0">
                <a:ea typeface="+mj-ea"/>
              </a:rPr>
              <a:t>&gt; 1,1 </a:t>
            </a:r>
            <a:r>
              <a:rPr lang="it-IT" sz="1600" dirty="0">
                <a:ea typeface="+mj-ea"/>
              </a:rPr>
              <a:t>Con anche fauna ittica</a:t>
            </a:r>
            <a:r>
              <a:rPr lang="it-IT" sz="1400" dirty="0">
                <a:ea typeface="+mj-ea"/>
              </a:rPr>
              <a:t> (modulazione stagionale)</a:t>
            </a:r>
            <a:endParaRPr lang="it-IT" sz="1600" dirty="0">
              <a:ea typeface="+mj-ea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2AFEBF-6241-29CB-F811-18123B5C9A0F}"/>
              </a:ext>
            </a:extLst>
          </p:cNvPr>
          <p:cNvSpPr txBox="1"/>
          <p:nvPr/>
        </p:nvSpPr>
        <p:spPr>
          <a:xfrm>
            <a:off x="1913733" y="2373674"/>
            <a:ext cx="2405383" cy="338554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239"/>
                </a:solidFill>
              </a:rPr>
              <a:t>Metodo Regionalizzato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A5D47006-87C3-DD4D-CD32-7BAB99A48AC4}"/>
              </a:ext>
            </a:extLst>
          </p:cNvPr>
          <p:cNvSpPr/>
          <p:nvPr/>
        </p:nvSpPr>
        <p:spPr>
          <a:xfrm>
            <a:off x="2865239" y="4931261"/>
            <a:ext cx="501730" cy="379994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4B0E621-F453-2227-DD6A-06BE5FEA65A7}"/>
              </a:ext>
            </a:extLst>
          </p:cNvPr>
          <p:cNvSpPr txBox="1"/>
          <p:nvPr/>
        </p:nvSpPr>
        <p:spPr>
          <a:xfrm>
            <a:off x="4870204" y="2364532"/>
            <a:ext cx="2405383" cy="338554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239"/>
                </a:solidFill>
              </a:rPr>
              <a:t>N habitat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BA70DA-0048-4FF4-D241-94F1E54C078A}"/>
              </a:ext>
            </a:extLst>
          </p:cNvPr>
          <p:cNvSpPr txBox="1"/>
          <p:nvPr/>
        </p:nvSpPr>
        <p:spPr>
          <a:xfrm>
            <a:off x="4893307" y="5543329"/>
            <a:ext cx="2575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a typeface="+mj-ea"/>
              </a:rPr>
              <a:t>N </a:t>
            </a:r>
            <a:r>
              <a:rPr lang="it-IT" sz="1600" b="1" dirty="0">
                <a:ea typeface="+mj-ea"/>
              </a:rPr>
              <a:t>habitat </a:t>
            </a:r>
            <a:r>
              <a:rPr lang="it-IT" b="1" dirty="0">
                <a:ea typeface="+mj-ea"/>
              </a:rPr>
              <a:t> =  2 x T </a:t>
            </a:r>
          </a:p>
          <a:p>
            <a:r>
              <a:rPr lang="it-IT" sz="1400" dirty="0">
                <a:ea typeface="+mj-ea"/>
              </a:rPr>
              <a:t>(T = modulazione stagionale)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B22B7962-D89B-FE25-C85E-DB4DB92035A9}"/>
              </a:ext>
            </a:extLst>
          </p:cNvPr>
          <p:cNvSpPr/>
          <p:nvPr/>
        </p:nvSpPr>
        <p:spPr>
          <a:xfrm>
            <a:off x="5816674" y="4918723"/>
            <a:ext cx="501730" cy="379994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A2576A-C584-A66E-7F9B-ADD931B905C7}"/>
              </a:ext>
            </a:extLst>
          </p:cNvPr>
          <p:cNvSpPr txBox="1"/>
          <p:nvPr/>
        </p:nvSpPr>
        <p:spPr>
          <a:xfrm>
            <a:off x="7674711" y="3460343"/>
            <a:ext cx="27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kern="0" dirty="0">
                <a:solidFill>
                  <a:prstClr val="black"/>
                </a:solidFill>
              </a:rPr>
              <a:t>N &gt; 2 per </a:t>
            </a:r>
            <a:r>
              <a:rPr lang="it-IT" sz="1600" b="1" dirty="0"/>
              <a:t>aree naturali protette nazionali e regionali e Siti RN 2000</a:t>
            </a:r>
            <a:r>
              <a:rPr lang="it-IT" sz="1600" dirty="0"/>
              <a:t>,  </a:t>
            </a:r>
            <a:r>
              <a:rPr lang="it-IT" sz="1600" b="1" u="sng" kern="0" dirty="0">
                <a:solidFill>
                  <a:prstClr val="black"/>
                </a:solidFill>
              </a:rPr>
              <a:t>se </a:t>
            </a:r>
            <a:r>
              <a:rPr lang="it-IT" sz="1600" u="sng" kern="0" dirty="0">
                <a:solidFill>
                  <a:prstClr val="black"/>
                </a:solidFill>
              </a:rPr>
              <a:t>studio effettuato da Ente Gestore area protetta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7AB73-52DC-250A-03C6-F7D02F34DA0E}"/>
              </a:ext>
            </a:extLst>
          </p:cNvPr>
          <p:cNvSpPr txBox="1"/>
          <p:nvPr/>
        </p:nvSpPr>
        <p:spPr>
          <a:xfrm>
            <a:off x="7826675" y="2401212"/>
            <a:ext cx="2405383" cy="338554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239"/>
                </a:solidFill>
              </a:rPr>
              <a:t>N &gt; 2 Studi ad hoc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80D392-75A0-50DA-35C1-CA3002E291DF}"/>
              </a:ext>
            </a:extLst>
          </p:cNvPr>
          <p:cNvSpPr txBox="1"/>
          <p:nvPr/>
        </p:nvSpPr>
        <p:spPr>
          <a:xfrm>
            <a:off x="7969727" y="5580008"/>
            <a:ext cx="211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a typeface="+mj-ea"/>
              </a:rPr>
              <a:t>N </a:t>
            </a:r>
            <a:r>
              <a:rPr lang="it-IT" sz="1600" b="1" dirty="0" err="1">
                <a:ea typeface="+mj-ea"/>
              </a:rPr>
              <a:t>sitospecifico</a:t>
            </a:r>
            <a:r>
              <a:rPr lang="it-IT" b="1" dirty="0">
                <a:ea typeface="+mj-ea"/>
              </a:rPr>
              <a:t> &gt; 2 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BD95785E-6402-84AF-4248-F697B2991597}"/>
              </a:ext>
            </a:extLst>
          </p:cNvPr>
          <p:cNvSpPr/>
          <p:nvPr/>
        </p:nvSpPr>
        <p:spPr>
          <a:xfrm>
            <a:off x="8791645" y="4967941"/>
            <a:ext cx="501730" cy="379994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5394270-1873-A695-FBA9-8F94D300724C}"/>
              </a:ext>
            </a:extLst>
          </p:cNvPr>
          <p:cNvCxnSpPr>
            <a:cxnSpLocks/>
          </p:cNvCxnSpPr>
          <p:nvPr/>
        </p:nvCxnSpPr>
        <p:spPr>
          <a:xfrm flipH="1">
            <a:off x="2982324" y="1972996"/>
            <a:ext cx="195838" cy="265397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5511CB3-70C7-FA91-97D7-082AA61EFFB8}"/>
              </a:ext>
            </a:extLst>
          </p:cNvPr>
          <p:cNvCxnSpPr>
            <a:cxnSpLocks/>
          </p:cNvCxnSpPr>
          <p:nvPr/>
        </p:nvCxnSpPr>
        <p:spPr>
          <a:xfrm>
            <a:off x="6067539" y="2002475"/>
            <a:ext cx="0" cy="260145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FC38FE9-E00F-9102-604C-1CF98033F6D1}"/>
              </a:ext>
            </a:extLst>
          </p:cNvPr>
          <p:cNvSpPr txBox="1"/>
          <p:nvPr/>
        </p:nvSpPr>
        <p:spPr>
          <a:xfrm>
            <a:off x="1913413" y="2856939"/>
            <a:ext cx="2405383" cy="523220"/>
          </a:xfrm>
          <a:prstGeom prst="rect">
            <a:avLst/>
          </a:prstGeom>
          <a:ln w="31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Metodologia DGR 2721/2019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Calcolato con DGR 2950/2024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9C6D085-8A66-DB4C-34BF-0212587D486B}"/>
              </a:ext>
            </a:extLst>
          </p:cNvPr>
          <p:cNvSpPr txBox="1"/>
          <p:nvPr/>
        </p:nvSpPr>
        <p:spPr>
          <a:xfrm>
            <a:off x="4893308" y="2858128"/>
            <a:ext cx="2405383" cy="307777"/>
          </a:xfrm>
          <a:prstGeom prst="rect">
            <a:avLst/>
          </a:prstGeom>
          <a:ln w="31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Introdotto da DGR 2950/2024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B68BAC6-818C-C243-AC5B-0EB3B22F99F5}"/>
              </a:ext>
            </a:extLst>
          </p:cNvPr>
          <p:cNvSpPr txBox="1"/>
          <p:nvPr/>
        </p:nvSpPr>
        <p:spPr>
          <a:xfrm>
            <a:off x="7826674" y="2888922"/>
            <a:ext cx="2405383" cy="307777"/>
          </a:xfrm>
          <a:prstGeom prst="rect">
            <a:avLst/>
          </a:prstGeom>
          <a:ln w="31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Art. 38 NTA PTUA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9733C3E-0B52-F5B4-DFF5-F523B1DA07CC}"/>
              </a:ext>
            </a:extLst>
          </p:cNvPr>
          <p:cNvCxnSpPr>
            <a:cxnSpLocks/>
          </p:cNvCxnSpPr>
          <p:nvPr/>
        </p:nvCxnSpPr>
        <p:spPr>
          <a:xfrm>
            <a:off x="9013838" y="2006493"/>
            <a:ext cx="195838" cy="265397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2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60F6C-686A-E3D6-16B5-73576CF9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19" y="245209"/>
            <a:ext cx="5679986" cy="1325563"/>
          </a:xfrm>
        </p:spPr>
        <p:txBody>
          <a:bodyPr/>
          <a:lstStyle/>
          <a:p>
            <a:r>
              <a:rPr lang="it-IT" dirty="0"/>
              <a:t>Corpi idrici Lombardi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6C47CB-97E4-EE54-3949-ED1BBB1A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1" y="365125"/>
            <a:ext cx="5679986" cy="6256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CE095AF5-BC60-C254-BCA0-45C5482D8950}"/>
              </a:ext>
            </a:extLst>
          </p:cNvPr>
          <p:cNvSpPr/>
          <p:nvPr/>
        </p:nvSpPr>
        <p:spPr>
          <a:xfrm rot="18494811">
            <a:off x="3385019" y="3988659"/>
            <a:ext cx="972151" cy="14267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4651BA-F133-77E9-27BF-6E25BE336374}"/>
              </a:ext>
            </a:extLst>
          </p:cNvPr>
          <p:cNvSpPr txBox="1"/>
          <p:nvPr/>
        </p:nvSpPr>
        <p:spPr>
          <a:xfrm>
            <a:off x="6753223" y="3953117"/>
            <a:ext cx="4681216" cy="646331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IT03N0080985LO – A: 0,8 – N medio: 1,2</a:t>
            </a:r>
          </a:p>
          <a:p>
            <a:r>
              <a:rPr lang="it-IT" b="1" dirty="0"/>
              <a:t>Valore DE in chiusura CI: 31,85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BA5A006-6722-5340-C68C-E187AD5CC06C}"/>
              </a:ext>
            </a:extLst>
          </p:cNvPr>
          <p:cNvCxnSpPr>
            <a:cxnSpLocks/>
            <a:stCxn id="11" idx="6"/>
            <a:endCxn id="12" idx="1"/>
          </p:cNvCxnSpPr>
          <p:nvPr/>
        </p:nvCxnSpPr>
        <p:spPr>
          <a:xfrm flipV="1">
            <a:off x="4172000" y="4276283"/>
            <a:ext cx="2581223" cy="44015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103D2EE-F2CB-AD3F-C12A-45501C8CC5D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28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713082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IT03N0080985LO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030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IT03N0080986LO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960583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F5014A8-3BD2-1D14-4F78-16F4665957C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28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0943433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IT03N0080985LO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938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IT03N0080986LO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697383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FD624A-B02C-D254-904F-7D70FF88CCD5}"/>
              </a:ext>
            </a:extLst>
          </p:cNvPr>
          <p:cNvSpPr txBox="1"/>
          <p:nvPr/>
        </p:nvSpPr>
        <p:spPr>
          <a:xfrm>
            <a:off x="6778073" y="5073875"/>
            <a:ext cx="4681216" cy="646331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IT03N0080986LO – A: 0,9 – N medio: 1,6</a:t>
            </a:r>
          </a:p>
          <a:p>
            <a:r>
              <a:rPr lang="it-IT" b="1" dirty="0"/>
              <a:t>Valore DE in chiusura CI: 36,92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10CB056-C2B5-A38B-0563-91C8BACB7264}"/>
              </a:ext>
            </a:extLst>
          </p:cNvPr>
          <p:cNvCxnSpPr>
            <a:cxnSpLocks/>
          </p:cNvCxnSpPr>
          <p:nvPr/>
        </p:nvCxnSpPr>
        <p:spPr>
          <a:xfrm>
            <a:off x="5151422" y="5342566"/>
            <a:ext cx="1601801" cy="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782B532C-5AD2-1EB9-990C-847F3BE23A04}"/>
              </a:ext>
            </a:extLst>
          </p:cNvPr>
          <p:cNvSpPr/>
          <p:nvPr/>
        </p:nvSpPr>
        <p:spPr>
          <a:xfrm rot="18494811">
            <a:off x="4468747" y="4960422"/>
            <a:ext cx="972151" cy="1669110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8C58028-FDEE-17DA-9A9C-26B12B4C9903}"/>
              </a:ext>
            </a:extLst>
          </p:cNvPr>
          <p:cNvSpPr txBox="1"/>
          <p:nvPr/>
        </p:nvSpPr>
        <p:spPr>
          <a:xfrm>
            <a:off x="6778073" y="5968885"/>
            <a:ext cx="4681216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Potenziale applicazione di N habitat o N </a:t>
            </a:r>
            <a:r>
              <a:rPr lang="it-IT" b="1" dirty="0" err="1"/>
              <a:t>sitospecifico</a:t>
            </a:r>
            <a:r>
              <a:rPr lang="it-IT" b="1" dirty="0"/>
              <a:t>, se richiesto dal Parco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BE5333FE-724E-06F1-5EE5-D92AE19C9DA1}"/>
              </a:ext>
            </a:extLst>
          </p:cNvPr>
          <p:cNvSpPr txBox="1"/>
          <p:nvPr/>
        </p:nvSpPr>
        <p:spPr>
          <a:xfrm>
            <a:off x="6305705" y="1550233"/>
            <a:ext cx="5518209" cy="2031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DE si applica già oggi alle nuove derivazioni e ai rinnovi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derivazioni esistenti dovranno adeguarsi al DE entro il 31/12/2026 </a:t>
            </a:r>
            <a:r>
              <a:rPr lang="it-IT" dirty="0">
                <a:sym typeface="Wingdings" panose="05000000000000000000" pitchFamily="2" charset="2"/>
              </a:rPr>
              <a:t> Prevista emanazione DGR con iter istruttorio aggiornato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Per la richiesta di N habitat o N </a:t>
            </a:r>
            <a:r>
              <a:rPr lang="it-IT" dirty="0" err="1">
                <a:sym typeface="Wingdings" panose="05000000000000000000" pitchFamily="2" charset="2"/>
              </a:rPr>
              <a:t>sitospecifico</a:t>
            </a:r>
            <a:r>
              <a:rPr lang="it-IT" dirty="0">
                <a:sym typeface="Wingdings" panose="05000000000000000000" pitchFamily="2" charset="2"/>
              </a:rPr>
              <a:t>  3 anni di tempo, dall’entrata in vigore del 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0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60F6C-686A-E3D6-16B5-73576CF9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066" y="223083"/>
            <a:ext cx="5282214" cy="1325563"/>
          </a:xfrm>
        </p:spPr>
        <p:txBody>
          <a:bodyPr/>
          <a:lstStyle/>
          <a:p>
            <a:r>
              <a:rPr lang="it-IT" dirty="0"/>
              <a:t>Ticino interregionale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6C47CB-97E4-EE54-3949-ED1BBB1A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7" y="365125"/>
            <a:ext cx="5679986" cy="6256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FE6E6E7-9754-3542-B9B7-465EFC0FB263}"/>
              </a:ext>
            </a:extLst>
          </p:cNvPr>
          <p:cNvSpPr/>
          <p:nvPr/>
        </p:nvSpPr>
        <p:spPr>
          <a:xfrm rot="20180698">
            <a:off x="1833466" y="1347596"/>
            <a:ext cx="972151" cy="157272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0FA62EF-95A8-7F0E-7860-F0CE9254CC34}"/>
              </a:ext>
            </a:extLst>
          </p:cNvPr>
          <p:cNvCxnSpPr>
            <a:cxnSpLocks/>
          </p:cNvCxnSpPr>
          <p:nvPr/>
        </p:nvCxnSpPr>
        <p:spPr>
          <a:xfrm>
            <a:off x="2814221" y="2081796"/>
            <a:ext cx="4018901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800A36-42C7-21A3-9E12-291EA2325C8C}"/>
              </a:ext>
            </a:extLst>
          </p:cNvPr>
          <p:cNvSpPr txBox="1"/>
          <p:nvPr/>
        </p:nvSpPr>
        <p:spPr>
          <a:xfrm>
            <a:off x="6833121" y="1620131"/>
            <a:ext cx="5036323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DEFLUSSO ECOLOGICO GIA’ VIGENTE</a:t>
            </a:r>
          </a:p>
          <a:p>
            <a:r>
              <a:rPr lang="it-IT" dirty="0"/>
              <a:t>(Sperimentazione DMV approvata congiuntamente da Piemonte e Lombardia)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2CE2BA1A-55E1-5BDA-E70C-0B345C32E717}"/>
              </a:ext>
            </a:extLst>
          </p:cNvPr>
          <p:cNvSpPr/>
          <p:nvPr/>
        </p:nvSpPr>
        <p:spPr>
          <a:xfrm rot="20180698">
            <a:off x="1698394" y="684474"/>
            <a:ext cx="1518599" cy="37368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D50D055-94D6-0116-BA18-45ECAF6FD892}"/>
              </a:ext>
            </a:extLst>
          </p:cNvPr>
          <p:cNvSpPr/>
          <p:nvPr/>
        </p:nvSpPr>
        <p:spPr>
          <a:xfrm rot="20180698">
            <a:off x="1522277" y="806388"/>
            <a:ext cx="658467" cy="653782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1E16E79-8993-B468-3651-6DCE1D0CDCD2}"/>
              </a:ext>
            </a:extLst>
          </p:cNvPr>
          <p:cNvSpPr/>
          <p:nvPr/>
        </p:nvSpPr>
        <p:spPr>
          <a:xfrm rot="20180698">
            <a:off x="2511902" y="2792299"/>
            <a:ext cx="831597" cy="1509424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20417F-AAEE-BDAC-4019-BA7E27D015F9}"/>
              </a:ext>
            </a:extLst>
          </p:cNvPr>
          <p:cNvSpPr txBox="1"/>
          <p:nvPr/>
        </p:nvSpPr>
        <p:spPr>
          <a:xfrm>
            <a:off x="6833122" y="5137843"/>
            <a:ext cx="5036323" cy="92333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Ogni valutazione sui restanti tratti interregionali sarà eseguita congiuntamente con Regione Piemonte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416859D-3086-7B2E-E20E-379F4E9F0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76912"/>
              </p:ext>
            </p:extLst>
          </p:nvPr>
        </p:nvGraphicFramePr>
        <p:xfrm>
          <a:off x="6291598" y="2795276"/>
          <a:ext cx="5757805" cy="18818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6731">
                  <a:extLst>
                    <a:ext uri="{9D8B030D-6E8A-4147-A177-3AD203B41FA5}">
                      <a16:colId xmlns:a16="http://schemas.microsoft.com/office/drawing/2014/main" val="1769894045"/>
                    </a:ext>
                  </a:extLst>
                </a:gridCol>
                <a:gridCol w="315684">
                  <a:extLst>
                    <a:ext uri="{9D8B030D-6E8A-4147-A177-3AD203B41FA5}">
                      <a16:colId xmlns:a16="http://schemas.microsoft.com/office/drawing/2014/main" val="201307946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1876515167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4273046579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1193664592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2683353507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331111628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4169731351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411345288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3299432076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1628322287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4208040378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4291318469"/>
                    </a:ext>
                  </a:extLst>
                </a:gridCol>
              </a:tblGrid>
              <a:tr h="1794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Valore mensile (m</a:t>
                      </a:r>
                      <a:r>
                        <a:rPr lang="it-IT" sz="1000" u="none" strike="noStrike" baseline="30000">
                          <a:effectLst/>
                        </a:rPr>
                        <a:t>3</a:t>
                      </a:r>
                      <a:r>
                        <a:rPr lang="it-IT" sz="1000" u="none" strike="noStrike">
                          <a:effectLst/>
                        </a:rPr>
                        <a:t>/s)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685483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Sezioni di derivazione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Gen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Feb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Mar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Apr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Mag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Giu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Lug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Ago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Set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Ott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Nov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Dic</a:t>
                      </a: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766199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Diga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000" u="none" strike="noStrike" dirty="0" err="1">
                          <a:effectLst/>
                        </a:rPr>
                        <a:t>Panperduto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29,3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29,3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29,3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38,3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36,3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36,3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36,3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469818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Filarola Rogge Novaresi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727064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Filarola Naviglio Langosco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31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18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7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4B123-D4B4-BD3E-A77F-C3690E24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DGR 2950 del 5 agosto 2024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E60413-B0ED-0160-8867-2610A0F3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/>
              <a:t>Pubblicata sul BURL SO n. 32 del 8 agosto 2024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Tutti i documenti si trovano sul sito internet di Regione Lombardia</a:t>
            </a:r>
          </a:p>
          <a:p>
            <a:pPr marL="0" indent="0" algn="ctr">
              <a:buNone/>
            </a:pPr>
            <a:r>
              <a:rPr lang="it-IT" sz="1800" i="1" dirty="0">
                <a:latin typeface="Helvetica" panose="020B0604020202030204" pitchFamily="34" charset="0"/>
                <a:hlinkClick r:id="rId2"/>
              </a:rPr>
              <a:t>https://www.regione.lombardia.it/wps/portal/istituzionale/HP/servizi-e-informazioni/enti-e-operatori/territorio/governo-delle-acque/deflusso-ecologico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 dati per il calcolo del DE si trovano anche sul Geoportale regionale</a:t>
            </a:r>
          </a:p>
          <a:p>
            <a:pPr marL="0" indent="0" algn="ctr">
              <a:buNone/>
            </a:pPr>
            <a:r>
              <a:rPr lang="it-IT" sz="1800" i="1" dirty="0">
                <a:latin typeface="Helvetica" panose="020B0604020202030204" pitchFamily="34" charset="0"/>
                <a:hlinkClick r:id="rId3"/>
              </a:rPr>
              <a:t>https://www.geoportale.regione.lombardia.it/home</a:t>
            </a:r>
            <a:endParaRPr lang="it-IT" sz="1800" i="1" dirty="0">
              <a:latin typeface="Helvetica" panose="020B0604020202030204" pitchFamily="34" charset="0"/>
            </a:endParaRP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Per informazioni: </a:t>
            </a:r>
          </a:p>
          <a:p>
            <a:pPr marL="0" indent="0" algn="ctr">
              <a:buNone/>
            </a:pPr>
            <a:r>
              <a:rPr lang="it-IT" dirty="0">
                <a:hlinkClick r:id="rId4"/>
              </a:rPr>
              <a:t>deflusso_ecologico@regione.lombardia.it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66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16459"/>
            <a:ext cx="10515600" cy="7400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4000" dirty="0"/>
              <a:t>Deflusso: minimo vitale o ecologico?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/>
              <a:t>Deflusso Minimo Vitale (DMV): </a:t>
            </a:r>
            <a:r>
              <a:rPr lang="it-IT" dirty="0"/>
              <a:t>la portata istantanea da determinare in ogni tratto omogeneo del corso d'acqua, che deve garantire la salvaguardia delle caratteristiche fisiche del corso d’acqua, chimico-fisiche delle acque nonché il mantenimento delle biocenosi tipiche delle condizioni naturali locali.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Deflusso Ecologico (DE): </a:t>
            </a:r>
            <a:r>
              <a:rPr lang="it-IT" dirty="0"/>
              <a:t>il regime idrologico che, in un tratto idraulicamente omogeneo di un corso d’acqua, appartenente ad un corpo idrico così come definito nel Piano di Gestione del distretto idrografico vigente, è conforme col raggiungimento degli obiettivi ambientali definiti ai sensi dell'art. 4 della DQA</a:t>
            </a:r>
          </a:p>
        </p:txBody>
      </p:sp>
    </p:spTree>
    <p:extLst>
      <p:ext uri="{BB962C8B-B14F-4D97-AF65-F5344CB8AC3E}">
        <p14:creationId xmlns:p14="http://schemas.microsoft.com/office/powerpoint/2010/main" val="38115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96D52-536B-6294-0D7F-43D56242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Ambito</a:t>
            </a:r>
            <a:r>
              <a:rPr lang="en-US" sz="3200" dirty="0"/>
              <a:t> di </a:t>
            </a:r>
            <a:r>
              <a:rPr lang="en-US" sz="3200" dirty="0" err="1"/>
              <a:t>applicazione</a:t>
            </a:r>
            <a:r>
              <a:rPr lang="en-US" sz="3200" dirty="0"/>
              <a:t> del DE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036EB8-6F95-C639-8C38-6A73B09B78C6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Attualmente</a:t>
            </a:r>
            <a:r>
              <a:rPr lang="en-US" sz="2000" dirty="0"/>
              <a:t>, la </a:t>
            </a:r>
            <a:r>
              <a:rPr lang="en-US" sz="2000" dirty="0" err="1"/>
              <a:t>fase</a:t>
            </a:r>
            <a:r>
              <a:rPr lang="en-US" sz="2000" dirty="0"/>
              <a:t> di </a:t>
            </a:r>
            <a:r>
              <a:rPr lang="en-US" sz="2000" dirty="0" err="1"/>
              <a:t>transizione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DMV e DE </a:t>
            </a:r>
            <a:r>
              <a:rPr lang="en-US" sz="2000" dirty="0" err="1"/>
              <a:t>riguarda</a:t>
            </a:r>
            <a:r>
              <a:rPr lang="en-US" sz="2000" dirty="0"/>
              <a:t> le </a:t>
            </a:r>
            <a:r>
              <a:rPr lang="en-US" sz="2000" dirty="0" err="1"/>
              <a:t>derivazioni</a:t>
            </a:r>
            <a:r>
              <a:rPr lang="en-US" sz="2000" dirty="0"/>
              <a:t> ubicate sui </a:t>
            </a:r>
            <a:r>
              <a:rPr lang="en-US" sz="2000" dirty="0" err="1"/>
              <a:t>corpi</a:t>
            </a:r>
            <a:r>
              <a:rPr lang="en-US" sz="2000" dirty="0"/>
              <a:t> </a:t>
            </a:r>
            <a:r>
              <a:rPr lang="en-US" sz="2000" dirty="0" err="1"/>
              <a:t>idrici</a:t>
            </a:r>
            <a:r>
              <a:rPr lang="en-US" sz="2000" dirty="0"/>
              <a:t> </a:t>
            </a:r>
            <a:r>
              <a:rPr lang="en-US" sz="2000" dirty="0" err="1"/>
              <a:t>naturali</a:t>
            </a:r>
            <a:r>
              <a:rPr lang="en-US" sz="2000" dirty="0"/>
              <a:t> </a:t>
            </a:r>
            <a:r>
              <a:rPr lang="en-US" sz="2000" dirty="0" err="1"/>
              <a:t>definiti</a:t>
            </a:r>
            <a:r>
              <a:rPr lang="en-US" sz="2000" dirty="0"/>
              <a:t> dal Piano di Gestione del </a:t>
            </a:r>
            <a:r>
              <a:rPr lang="en-US" sz="2000" dirty="0" err="1"/>
              <a:t>Distretto</a:t>
            </a:r>
            <a:r>
              <a:rPr lang="en-US" sz="2000" dirty="0"/>
              <a:t> del Po </a:t>
            </a:r>
          </a:p>
        </p:txBody>
      </p:sp>
      <p:pic>
        <p:nvPicPr>
          <p:cNvPr id="7" name="Immagine 6" descr="Immagine che contiene disegno, schizzo, mappa, Line art&#10;&#10;Descrizione generata automaticamente">
            <a:extLst>
              <a:ext uri="{FF2B5EF4-FFF2-40B4-BE49-F238E27FC236}">
                <a16:creationId xmlns:a16="http://schemas.microsoft.com/office/drawing/2014/main" id="{265FA3D9-428C-68D3-F277-F50EF937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58" y="548699"/>
            <a:ext cx="6248092" cy="57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4826" y="681037"/>
            <a:ext cx="10515600" cy="66764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4000" dirty="0"/>
              <a:t>Norme di riferimento europee e 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Direttiva Quadro Acque 2000/60/CE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D Lgs 152/2006, art. 95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Decreto Direttoriale 30/STA del 13/2/2017 (atto amministrativo – introduzione del DE in Italia)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/>
              <a:t>Direttiva deflussi ecologici – DDE - (del. Cip. AdBPo 4/2017)</a:t>
            </a:r>
          </a:p>
          <a:p>
            <a:pPr marL="0" indent="0" algn="just">
              <a:buNone/>
            </a:pPr>
            <a:endParaRPr lang="it-IT" b="1" dirty="0"/>
          </a:p>
          <a:p>
            <a:pPr marL="0" indent="0" algn="just">
              <a:buNone/>
            </a:pPr>
            <a:r>
              <a:rPr lang="it-IT" b="1" u="sng" dirty="0">
                <a:solidFill>
                  <a:srgbClr val="FF0000"/>
                </a:solidFill>
              </a:rPr>
              <a:t>DL 21/2022, convertito, con modificazioni, dalla legge 51/2022 e modificato dalla legge 101/2024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0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6429" y="387089"/>
            <a:ext cx="10515600" cy="8577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4000" dirty="0"/>
              <a:t>Norme di riferimento regionali (Lombardia)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PTUA 2016, NTA (art. 38 – 43 e allegato 1)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DGR 2122/2019 e 2583/2019: approvazione del nuovo Bilancio Idrico Regionale (BIR)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DGR 2721/2019: Attuazione del Deflusso Ecologico (DE) in Lombardia: approvazione della metodologia per la determinazione dei fattori correttivi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</a:rPr>
              <a:t>DGR 2950 del 5 agosto 2024, Determinazione del Deflusso Ecologico in Regione Lombardia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526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A77ED0-931B-4EC9-ADFE-5EC48E53C476}"/>
              </a:ext>
            </a:extLst>
          </p:cNvPr>
          <p:cNvSpPr txBox="1"/>
          <p:nvPr/>
        </p:nvSpPr>
        <p:spPr>
          <a:xfrm>
            <a:off x="2512292" y="2070994"/>
            <a:ext cx="716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DE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= k*q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meda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*S </a:t>
            </a:r>
            <a:r>
              <a:rPr lang="it-IT" sz="3200" b="1" dirty="0">
                <a:solidFill>
                  <a:srgbClr val="007239"/>
                </a:solidFill>
              </a:rPr>
              <a:t>*M*A*Z(max N, F, Q)*T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B679D6-3FE2-4506-A6DC-B0450E8D14A9}"/>
              </a:ext>
            </a:extLst>
          </p:cNvPr>
          <p:cNvSpPr txBox="1"/>
          <p:nvPr/>
        </p:nvSpPr>
        <p:spPr>
          <a:xfrm>
            <a:off x="1871870" y="3129787"/>
            <a:ext cx="3801378" cy="276377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u="sng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Componente Idrologica</a:t>
            </a:r>
            <a:endParaRPr lang="it-IT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Lombardia:</a:t>
            </a:r>
          </a:p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 della </a:t>
            </a:r>
            <a:r>
              <a:rPr lang="it-IT" u="sng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portata media naturale annua</a:t>
            </a:r>
            <a:endParaRPr lang="it-IT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"/>
            </a:pPr>
            <a:r>
              <a:rPr lang="it-IT" sz="1600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componente idrologica dovrà essere ricalcolata ai sensi del nuovo Bilancio Idrico Regionale</a:t>
            </a:r>
            <a:endParaRPr lang="it-IT" sz="16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C84DEC2-3AC9-4D84-83EB-55734E633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662064"/>
            <a:ext cx="7772400" cy="7530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3300" dirty="0"/>
              <a:t>Formula del Deflusso Ecologico</a:t>
            </a:r>
            <a:br>
              <a:rPr lang="it-IT" dirty="0"/>
            </a:br>
            <a:r>
              <a:rPr lang="it-IT" sz="2200" dirty="0"/>
              <a:t>(Direttiva Deflussi Ecologici – </a:t>
            </a:r>
            <a:r>
              <a:rPr lang="it-IT" sz="2200" dirty="0" err="1"/>
              <a:t>AdBPo</a:t>
            </a:r>
            <a:r>
              <a:rPr lang="it-IT" sz="2200" dirty="0"/>
              <a:t>, 2017)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A17A26-12E8-4096-A58F-0EDE3820203D}"/>
              </a:ext>
            </a:extLst>
          </p:cNvPr>
          <p:cNvSpPr txBox="1"/>
          <p:nvPr/>
        </p:nvSpPr>
        <p:spPr>
          <a:xfrm>
            <a:off x="6096000" y="3129787"/>
            <a:ext cx="4224130" cy="27883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u="sng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Componente Ecologica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– Fattore morfologico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– Fattore di interazione fiume/falda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– Fattore con valore massimo tra N, Q, F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– Fattore di modulazione nel tempo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4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62058"/>
            <a:ext cx="10515600" cy="6857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4000" dirty="0"/>
              <a:t>PTUA, Norme Tecniche di Attuazione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Il DMV/DE varia dal 5 al 20% della portata media annua, </a:t>
            </a:r>
            <a:r>
              <a:rPr lang="it-IT" b="1" dirty="0">
                <a:sym typeface="Wingdings" panose="05000000000000000000" pitchFamily="2" charset="2"/>
              </a:rPr>
              <a:t>fatte salve esigenze delle aree naturali protette e Siti RN 2000</a:t>
            </a:r>
            <a:r>
              <a:rPr lang="it-IT" dirty="0">
                <a:sym typeface="Wingdings" panose="05000000000000000000" pitchFamily="2" charset="2"/>
              </a:rPr>
              <a:t>;</a:t>
            </a:r>
          </a:p>
          <a:p>
            <a:pPr algn="just"/>
            <a:endParaRPr lang="it-IT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La disciplina dei fattori correttivi è demandata ad una </a:t>
            </a:r>
            <a:r>
              <a:rPr lang="it-IT" b="1" dirty="0">
                <a:sym typeface="Wingdings" panose="05000000000000000000" pitchFamily="2" charset="2"/>
              </a:rPr>
              <a:t>Deliberazione di Giunta Regionale</a:t>
            </a:r>
            <a:r>
              <a:rPr lang="it-IT" dirty="0">
                <a:sym typeface="Wingdings" panose="05000000000000000000" pitchFamily="2" charset="2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ym typeface="Wingdings" panose="05000000000000000000" pitchFamily="2" charset="2"/>
              </a:rPr>
              <a:t>L’applicazione dei fattori correttivi </a:t>
            </a:r>
            <a:r>
              <a:rPr lang="it-IT" dirty="0">
                <a:sym typeface="Wingdings" panose="05000000000000000000" pitchFamily="2" charset="2"/>
              </a:rPr>
              <a:t>è stabilita dall’</a:t>
            </a:r>
            <a:r>
              <a:rPr lang="it-IT" b="1" dirty="0">
                <a:sym typeface="Wingdings" panose="05000000000000000000" pitchFamily="2" charset="2"/>
              </a:rPr>
              <a:t>Autorità concedente</a:t>
            </a:r>
            <a:r>
              <a:rPr lang="it-IT" dirty="0">
                <a:sym typeface="Wingdings" panose="05000000000000000000" pitchFamily="2" charset="2"/>
              </a:rPr>
              <a:t>, sulla base delle indicazioni della Giunta.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>
                <a:sym typeface="Wingdings" panose="05000000000000000000" pitchFamily="2" charset="2"/>
              </a:rPr>
              <a:t>I valori del DE nei tratti di confine con altre regioni sono definiti attraverso accordi con la Regione confinante.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6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0B33F-D73B-0E0F-0190-D0A9E25C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28" y="147842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4000" dirty="0"/>
              <a:t>Termine per l’adeguamento delle opere di presa al DE: definito dallo Stato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73811B-5E16-5B68-1A0C-76A0B5B9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i="1"/>
              <a:t>DL 21 marzo 2022, n. 21, convertito, con modificazioni, dalla legge 20 maggio 2022, n. 51 e integrato dal DL 15 maggio 2024, n. 63, convertito con legge 101 del 12 luglio 2024.</a:t>
            </a:r>
          </a:p>
          <a:p>
            <a:endParaRPr lang="it-IT"/>
          </a:p>
          <a:p>
            <a:r>
              <a:rPr lang="it-IT" b="1" u="sng"/>
              <a:t>Articolo 21 bis, comma 1 bis</a:t>
            </a:r>
          </a:p>
          <a:p>
            <a:pPr algn="just"/>
            <a:r>
              <a:rPr lang="it-IT"/>
              <a:t>Al fine di consentire il raggiungimento degli obiettivi ambientali fissati dal piano di gestione, entro il </a:t>
            </a:r>
            <a:r>
              <a:rPr lang="it-IT" b="1" u="sng"/>
              <a:t>31 dicembre 2026</a:t>
            </a:r>
            <a:r>
              <a:rPr lang="it-IT"/>
              <a:t>, </a:t>
            </a:r>
            <a:r>
              <a:rPr lang="it-IT" b="1"/>
              <a:t>in tutte le derivazioni sono predisposti gli adeguamenti tecnici per garantire a valle delle captazioni il rilascio dei deflussi ecologici </a:t>
            </a:r>
            <a:r>
              <a:rPr lang="it-IT"/>
              <a:t>definiti a seguito delle sperimentazioni o almeno della componente idrologica modulata, fatto salvo il rispetto dei valori di deflusso ecologico già fissati.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640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4B123-D4B4-BD3E-A77F-C3690E2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325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4000" dirty="0"/>
              <a:t>DGR 2950 del 5 agosto 2024</a:t>
            </a:r>
            <a:br>
              <a:rPr lang="it-IT" sz="4000" dirty="0"/>
            </a:br>
            <a:r>
              <a:rPr lang="it-IT" sz="3600" i="1" dirty="0"/>
              <a:t>Determinazione del Deflusso Ecologico in Regione Lombardia</a:t>
            </a:r>
            <a:endParaRPr lang="it-IT" sz="4000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E60413-B0ED-0160-8867-2610A0F3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203868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AutoNum type="arabicPeriod"/>
            </a:pPr>
            <a:r>
              <a:rPr lang="it-IT" dirty="0"/>
              <a:t>Approva i </a:t>
            </a:r>
            <a:r>
              <a:rPr lang="it-IT" b="1" dirty="0"/>
              <a:t>fattori correttivi del DE </a:t>
            </a:r>
            <a:r>
              <a:rPr lang="it-IT" dirty="0"/>
              <a:t>(Allegato 1)</a:t>
            </a:r>
          </a:p>
          <a:p>
            <a:pPr marL="342900" indent="-342900" algn="just">
              <a:buAutoNum type="arabicPeriod"/>
            </a:pPr>
            <a:r>
              <a:rPr lang="it-IT" dirty="0"/>
              <a:t>Approva le </a:t>
            </a:r>
            <a:r>
              <a:rPr lang="it-IT" b="1" dirty="0"/>
              <a:t>regole applicative </a:t>
            </a:r>
            <a:r>
              <a:rPr lang="it-IT" dirty="0"/>
              <a:t>del DE (Allegato 2)</a:t>
            </a:r>
          </a:p>
          <a:p>
            <a:pPr marL="342900" indent="-342900" algn="just">
              <a:buAutoNum type="arabicPeriod"/>
            </a:pPr>
            <a:r>
              <a:rPr lang="it-IT" dirty="0"/>
              <a:t>Approva le </a:t>
            </a:r>
            <a:r>
              <a:rPr lang="it-IT" b="1" dirty="0"/>
              <a:t>modalità di calcolo </a:t>
            </a:r>
            <a:r>
              <a:rPr lang="it-IT" dirty="0"/>
              <a:t>del DE (Allegato 3)</a:t>
            </a:r>
          </a:p>
          <a:p>
            <a:pPr marL="342900" indent="-342900" algn="just">
              <a:buAutoNum type="arabicPeriod"/>
            </a:pPr>
            <a:r>
              <a:rPr lang="it-IT" dirty="0"/>
              <a:t>Si applica dal </a:t>
            </a:r>
            <a:r>
              <a:rPr lang="it-IT" b="1" dirty="0"/>
              <a:t>1 settembre 2024 alle nuove derivazioni e ai rinnovi</a:t>
            </a:r>
          </a:p>
          <a:p>
            <a:pPr marL="342900" indent="-342900" algn="just">
              <a:buAutoNum type="arabicPeriod"/>
            </a:pPr>
            <a:r>
              <a:rPr lang="it-IT" dirty="0"/>
              <a:t>Prevede approfondimenti sito-specifici su alcuni corpi idrici, per determinare i fattori correttivi con maggiore certezza</a:t>
            </a:r>
          </a:p>
          <a:p>
            <a:pPr marL="342900" indent="-342900" algn="just">
              <a:buAutoNum type="arabicPeriod"/>
            </a:pPr>
            <a:r>
              <a:rPr lang="it-IT" u="sng" dirty="0"/>
              <a:t>Demanda ad una DGR attuativa l’approvazione dell’iter istruttorio per l’</a:t>
            </a:r>
            <a:r>
              <a:rPr lang="it-IT" b="1" u="sng" dirty="0"/>
              <a:t>adeguamento delle derivazioni esistenti</a:t>
            </a:r>
            <a:r>
              <a:rPr lang="it-IT" u="sng" dirty="0"/>
              <a:t>, tenendo presente la scadenza statale (31/12/2026)</a:t>
            </a:r>
          </a:p>
          <a:p>
            <a:pPr marL="342900" indent="-342900" algn="just">
              <a:buAutoNum type="arabicPeriod"/>
            </a:pPr>
            <a:r>
              <a:rPr lang="it-IT" b="1" u="sng" dirty="0"/>
              <a:t>Prevede (come da PTUA) che il DE di corpi idrici interregionali di confine sia stabilito congiuntamente con la Regione confinante.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20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1557</Words>
  <Application>Microsoft Office PowerPoint</Application>
  <PresentationFormat>Widescreen</PresentationFormat>
  <Paragraphs>214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Aptos</vt:lpstr>
      <vt:lpstr>Aptos Narrow</vt:lpstr>
      <vt:lpstr>Arial</vt:lpstr>
      <vt:lpstr>Bodoni 72 Book</vt:lpstr>
      <vt:lpstr>Calibri</vt:lpstr>
      <vt:lpstr>Calibri Light</vt:lpstr>
      <vt:lpstr>Circular Std Book</vt:lpstr>
      <vt:lpstr>Helvetica</vt:lpstr>
      <vt:lpstr>Palatino Linotype</vt:lpstr>
      <vt:lpstr>Times New Roman</vt:lpstr>
      <vt:lpstr>Wingdings</vt:lpstr>
      <vt:lpstr>Personalizza struttura</vt:lpstr>
      <vt:lpstr>Presentazione standard di PowerPoint</vt:lpstr>
      <vt:lpstr>Deflusso: minimo vitale o ecologico?</vt:lpstr>
      <vt:lpstr>Ambito di applicazione del DE</vt:lpstr>
      <vt:lpstr>Norme di riferimento europee e nazionali</vt:lpstr>
      <vt:lpstr>Norme di riferimento regionali (Lombardia)</vt:lpstr>
      <vt:lpstr>Formula del Deflusso Ecologico (Direttiva Deflussi Ecologici – AdBPo, 2017)</vt:lpstr>
      <vt:lpstr>PTUA, Norme Tecniche di Attuazione</vt:lpstr>
      <vt:lpstr>Termine per l’adeguamento delle opere di presa al DE: definito dallo Stato</vt:lpstr>
      <vt:lpstr>DGR 2950 del 5 agosto 2024 Determinazione del Deflusso Ecologico in Regione Lombardia</vt:lpstr>
      <vt:lpstr>…E quindi il Ticino?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Fattore N: valutazione delle caratteristiche del corpo idrico</vt:lpstr>
      <vt:lpstr>Fattore correttivo N - Naturalità</vt:lpstr>
      <vt:lpstr>Corpi idrici Lombardi</vt:lpstr>
      <vt:lpstr>Ticino interregionale</vt:lpstr>
      <vt:lpstr>DGR 2950 del 5 agosto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Clara Bravi</cp:lastModifiedBy>
  <cp:revision>25</cp:revision>
  <dcterms:created xsi:type="dcterms:W3CDTF">2024-01-17T17:00:12Z</dcterms:created>
  <dcterms:modified xsi:type="dcterms:W3CDTF">2024-10-09T20:43:22Z</dcterms:modified>
</cp:coreProperties>
</file>