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1" r:id="rId3"/>
    <p:sldId id="257" r:id="rId4"/>
    <p:sldId id="260" r:id="rId5"/>
    <p:sldId id="275" r:id="rId6"/>
    <p:sldId id="261" r:id="rId7"/>
    <p:sldId id="259" r:id="rId8"/>
    <p:sldId id="279" r:id="rId9"/>
    <p:sldId id="277" r:id="rId10"/>
    <p:sldId id="265" r:id="rId11"/>
    <p:sldId id="266" r:id="rId12"/>
    <p:sldId id="262" r:id="rId13"/>
    <p:sldId id="272" r:id="rId14"/>
    <p:sldId id="278" r:id="rId15"/>
    <p:sldId id="273" r:id="rId16"/>
    <p:sldId id="268" r:id="rId17"/>
    <p:sldId id="269" r:id="rId18"/>
    <p:sldId id="270" r:id="rId19"/>
    <p:sldId id="264" r:id="rId20"/>
    <p:sldId id="258" r:id="rId21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485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74"/>
  </p:normalViewPr>
  <p:slideViewPr>
    <p:cSldViewPr snapToGrid="0" snapToObjects="1">
      <p:cViewPr varScale="1">
        <p:scale>
          <a:sx n="89" d="100"/>
          <a:sy n="89" d="100"/>
        </p:scale>
        <p:origin x="40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filesrv\uo3\Settore%20Agricoltura\GENERALE%20AGRICOLTURA\Danni\ELABORAZIONI%20DATI%20DANNI_18-21\Integrazione%20tabelle%20PPC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filesrv\uo3\Settore%20Agricoltura\GENERALE%20AGRICOLTURA\Danni\ELABORAZIONI%20DATI%20DANNI_18-21\Integrazione%20tabelle%20PPC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filesrv\uo3\Settore%20Agricoltura\GENERALE%20AGRICOLTURA\Danni\ELABORAZIONI%20DATI%20DANNI_18-21\Integrazione%20tabelle%20PPC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baseline="0" dirty="0" err="1" smtClean="0"/>
              <a:t>Denunce</a:t>
            </a:r>
            <a:r>
              <a:rPr lang="en-US" sz="2400" baseline="0" dirty="0" smtClean="0"/>
              <a:t> di </a:t>
            </a:r>
            <a:r>
              <a:rPr lang="en-US" sz="2400" baseline="0" dirty="0" err="1" smtClean="0"/>
              <a:t>danno</a:t>
            </a:r>
            <a:endParaRPr lang="en-US" sz="2400" dirty="0"/>
          </a:p>
        </c:rich>
      </c:tx>
      <c:layout>
        <c:manualLayout>
          <c:xMode val="edge"/>
          <c:yMode val="edge"/>
          <c:x val="0.22289635793857857"/>
          <c:y val="4.8358802271368323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'Tab. 10 PPCC'!$C$4</c:f>
              <c:strCache>
                <c:ptCount val="1"/>
                <c:pt idx="0">
                  <c:v>N. DENUNCE</c:v>
                </c:pt>
              </c:strCache>
            </c:strRef>
          </c:tx>
          <c:invertIfNegative val="0"/>
          <c:dPt>
            <c:idx val="25"/>
            <c:invertIfNegative val="0"/>
            <c:bubble3D val="0"/>
            <c:spPr>
              <a:solidFill>
                <a:srgbClr val="00B050"/>
              </a:solidFill>
            </c:spPr>
          </c:dPt>
          <c:cat>
            <c:numRef>
              <c:f>'Tab. 10 PPCC'!$B$5:$B$30</c:f>
              <c:numCache>
                <c:formatCode>General</c:formatCode>
                <c:ptCount val="2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</c:numCache>
            </c:numRef>
          </c:cat>
          <c:val>
            <c:numRef>
              <c:f>'Tab. 10 PPCC'!$C$5:$C$30</c:f>
              <c:numCache>
                <c:formatCode>General</c:formatCode>
                <c:ptCount val="26"/>
                <c:pt idx="0">
                  <c:v>18</c:v>
                </c:pt>
                <c:pt idx="1">
                  <c:v>18</c:v>
                </c:pt>
                <c:pt idx="2">
                  <c:v>26</c:v>
                </c:pt>
                <c:pt idx="3">
                  <c:v>14</c:v>
                </c:pt>
                <c:pt idx="4">
                  <c:v>28</c:v>
                </c:pt>
                <c:pt idx="5">
                  <c:v>51</c:v>
                </c:pt>
                <c:pt idx="6">
                  <c:v>50</c:v>
                </c:pt>
                <c:pt idx="7">
                  <c:v>75</c:v>
                </c:pt>
                <c:pt idx="8">
                  <c:v>60</c:v>
                </c:pt>
                <c:pt idx="9">
                  <c:v>55</c:v>
                </c:pt>
                <c:pt idx="10">
                  <c:v>83</c:v>
                </c:pt>
                <c:pt idx="11">
                  <c:v>78</c:v>
                </c:pt>
                <c:pt idx="12">
                  <c:v>85</c:v>
                </c:pt>
                <c:pt idx="13">
                  <c:v>87</c:v>
                </c:pt>
                <c:pt idx="14">
                  <c:v>109</c:v>
                </c:pt>
                <c:pt idx="15">
                  <c:v>112</c:v>
                </c:pt>
                <c:pt idx="16">
                  <c:v>69</c:v>
                </c:pt>
                <c:pt idx="17">
                  <c:v>91</c:v>
                </c:pt>
                <c:pt idx="18">
                  <c:v>93</c:v>
                </c:pt>
                <c:pt idx="19">
                  <c:v>85</c:v>
                </c:pt>
                <c:pt idx="20">
                  <c:v>122</c:v>
                </c:pt>
                <c:pt idx="21">
                  <c:v>60</c:v>
                </c:pt>
                <c:pt idx="22">
                  <c:v>87</c:v>
                </c:pt>
                <c:pt idx="23">
                  <c:v>140</c:v>
                </c:pt>
                <c:pt idx="24">
                  <c:v>66</c:v>
                </c:pt>
                <c:pt idx="25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2978688"/>
        <c:axId val="1172979232"/>
      </c:barChart>
      <c:catAx>
        <c:axId val="1172978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72979232"/>
        <c:crosses val="autoZero"/>
        <c:auto val="1"/>
        <c:lblAlgn val="ctr"/>
        <c:lblOffset val="100"/>
        <c:noMultiLvlLbl val="0"/>
      </c:catAx>
      <c:valAx>
        <c:axId val="1172979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2978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 err="1"/>
              <a:t>Liquidazione</a:t>
            </a:r>
            <a:r>
              <a:rPr lang="en-US" sz="2400" baseline="0" dirty="0"/>
              <a:t> </a:t>
            </a:r>
            <a:r>
              <a:rPr lang="en-US" sz="2400" baseline="0" dirty="0" err="1" smtClean="0"/>
              <a:t>danni</a:t>
            </a:r>
            <a:r>
              <a:rPr lang="en-US" sz="2400" baseline="0" dirty="0" smtClean="0"/>
              <a:t>  (€)</a:t>
            </a:r>
            <a:endParaRPr lang="en-US" sz="2400" dirty="0"/>
          </a:p>
        </c:rich>
      </c:tx>
      <c:layout>
        <c:manualLayout>
          <c:xMode val="edge"/>
          <c:yMode val="edge"/>
          <c:x val="0.27672283815152882"/>
          <c:y val="2.8126145392977985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'Tab. 10 PPCC'!$E$4</c:f>
              <c:strCache>
                <c:ptCount val="1"/>
                <c:pt idx="0">
                  <c:v>LIQUIDAZIONE in €</c:v>
                </c:pt>
              </c:strCache>
            </c:strRef>
          </c:tx>
          <c:invertIfNegative val="0"/>
          <c:dPt>
            <c:idx val="25"/>
            <c:invertIfNegative val="0"/>
            <c:bubble3D val="0"/>
            <c:spPr>
              <a:solidFill>
                <a:srgbClr val="00B050"/>
              </a:solidFill>
            </c:spPr>
          </c:dPt>
          <c:cat>
            <c:numRef>
              <c:f>'Tab. 10 PPCC'!$B$5:$B$30</c:f>
              <c:numCache>
                <c:formatCode>General</c:formatCode>
                <c:ptCount val="2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</c:numCache>
            </c:numRef>
          </c:cat>
          <c:val>
            <c:numRef>
              <c:f>'Tab. 10 PPCC'!$E$5:$E$30</c:f>
              <c:numCache>
                <c:formatCode>#,##0.00</c:formatCode>
                <c:ptCount val="26"/>
                <c:pt idx="0">
                  <c:v>4649.33</c:v>
                </c:pt>
                <c:pt idx="1">
                  <c:v>14732.07</c:v>
                </c:pt>
                <c:pt idx="2">
                  <c:v>8266.7999999999975</c:v>
                </c:pt>
                <c:pt idx="3">
                  <c:v>5579.28</c:v>
                </c:pt>
                <c:pt idx="4">
                  <c:v>11989.54</c:v>
                </c:pt>
                <c:pt idx="5">
                  <c:v>35866.99</c:v>
                </c:pt>
                <c:pt idx="6">
                  <c:v>41660.199999999997</c:v>
                </c:pt>
                <c:pt idx="7">
                  <c:v>40675.119999999995</c:v>
                </c:pt>
                <c:pt idx="8">
                  <c:v>43172.4</c:v>
                </c:pt>
                <c:pt idx="9">
                  <c:v>52765.78</c:v>
                </c:pt>
                <c:pt idx="10">
                  <c:v>137117.62</c:v>
                </c:pt>
                <c:pt idx="11">
                  <c:v>111528.19</c:v>
                </c:pt>
                <c:pt idx="12">
                  <c:v>165536.70000000001</c:v>
                </c:pt>
                <c:pt idx="13">
                  <c:v>194206.07</c:v>
                </c:pt>
                <c:pt idx="14">
                  <c:v>271971.21000000002</c:v>
                </c:pt>
                <c:pt idx="15">
                  <c:v>332476.14999999997</c:v>
                </c:pt>
                <c:pt idx="16">
                  <c:v>137076.62</c:v>
                </c:pt>
                <c:pt idx="17">
                  <c:v>159843.94</c:v>
                </c:pt>
                <c:pt idx="18">
                  <c:v>286718.83</c:v>
                </c:pt>
                <c:pt idx="19">
                  <c:v>217526.74000000002</c:v>
                </c:pt>
                <c:pt idx="20">
                  <c:v>118800.96000000001</c:v>
                </c:pt>
                <c:pt idx="21">
                  <c:v>130461.15000000001</c:v>
                </c:pt>
                <c:pt idx="22">
                  <c:v>171616.3009</c:v>
                </c:pt>
                <c:pt idx="23">
                  <c:v>577566.19409999985</c:v>
                </c:pt>
                <c:pt idx="24">
                  <c:v>390130.36</c:v>
                </c:pt>
                <c:pt idx="25">
                  <c:v>160562.64000000001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2982496"/>
        <c:axId val="1447906464"/>
      </c:barChart>
      <c:catAx>
        <c:axId val="117298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47906464"/>
        <c:crosses val="autoZero"/>
        <c:auto val="1"/>
        <c:lblAlgn val="ctr"/>
        <c:lblOffset val="100"/>
        <c:noMultiLvlLbl val="0"/>
      </c:catAx>
      <c:valAx>
        <c:axId val="144790646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172982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err="1">
                <a:solidFill>
                  <a:schemeClr val="tx1"/>
                </a:solidFill>
              </a:rPr>
              <a:t>Abbattimenti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cinghiali</a:t>
            </a:r>
            <a:endParaRPr lang="en-US" sz="2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925797295268775"/>
          <c:y val="1.48809523809523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967316693732174"/>
          <c:y val="0.137983630952381"/>
          <c:w val="0.81999754363460209"/>
          <c:h val="0.73970079911886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'Tab. 10 PPCC'!$G$4</c:f>
              <c:strCache>
                <c:ptCount val="1"/>
                <c:pt idx="0">
                  <c:v>ABBATTIMENTI SELECONTROLLORI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cat>
            <c:numRef>
              <c:f>'Tab. 10 PPCC'!$B$5:$B$30</c:f>
              <c:numCache>
                <c:formatCode>General</c:formatCode>
                <c:ptCount val="2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</c:numCache>
            </c:numRef>
          </c:cat>
          <c:val>
            <c:numRef>
              <c:f>'Tab. 10 PPCC'!$G$5:$G$30</c:f>
              <c:numCache>
                <c:formatCode>General</c:formatCode>
                <c:ptCount val="26"/>
                <c:pt idx="0">
                  <c:v>18</c:v>
                </c:pt>
                <c:pt idx="1">
                  <c:v>20</c:v>
                </c:pt>
                <c:pt idx="2">
                  <c:v>9</c:v>
                </c:pt>
                <c:pt idx="3">
                  <c:v>24</c:v>
                </c:pt>
                <c:pt idx="4">
                  <c:v>23</c:v>
                </c:pt>
                <c:pt idx="5">
                  <c:v>0</c:v>
                </c:pt>
                <c:pt idx="6">
                  <c:v>63</c:v>
                </c:pt>
                <c:pt idx="7">
                  <c:v>97</c:v>
                </c:pt>
                <c:pt idx="8">
                  <c:v>165</c:v>
                </c:pt>
                <c:pt idx="9">
                  <c:v>235</c:v>
                </c:pt>
                <c:pt idx="10">
                  <c:v>437</c:v>
                </c:pt>
                <c:pt idx="11">
                  <c:v>409</c:v>
                </c:pt>
                <c:pt idx="12">
                  <c:v>480</c:v>
                </c:pt>
                <c:pt idx="13">
                  <c:v>354</c:v>
                </c:pt>
                <c:pt idx="14">
                  <c:v>338</c:v>
                </c:pt>
                <c:pt idx="15">
                  <c:v>690</c:v>
                </c:pt>
                <c:pt idx="16">
                  <c:v>405</c:v>
                </c:pt>
                <c:pt idx="17">
                  <c:v>480</c:v>
                </c:pt>
                <c:pt idx="18">
                  <c:v>823</c:v>
                </c:pt>
                <c:pt idx="19">
                  <c:v>886</c:v>
                </c:pt>
                <c:pt idx="20">
                  <c:v>574</c:v>
                </c:pt>
                <c:pt idx="21">
                  <c:v>516</c:v>
                </c:pt>
                <c:pt idx="22">
                  <c:v>459</c:v>
                </c:pt>
                <c:pt idx="23">
                  <c:v>598</c:v>
                </c:pt>
                <c:pt idx="24">
                  <c:v>557</c:v>
                </c:pt>
                <c:pt idx="25">
                  <c:v>481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7907008"/>
        <c:axId val="1447911904"/>
      </c:barChart>
      <c:catAx>
        <c:axId val="144790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47911904"/>
        <c:crosses val="autoZero"/>
        <c:auto val="1"/>
        <c:lblAlgn val="ctr"/>
        <c:lblOffset val="100"/>
        <c:noMultiLvlLbl val="0"/>
      </c:catAx>
      <c:valAx>
        <c:axId val="144791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4790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B61A6-CED8-48EC-A8BE-40AA07D48694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48339-291C-4373-B724-FA2E18EA3D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591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1318C-AC0D-4316-BDE4-EAD03C122B73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9BC69-C145-40E7-AAFB-0B14FCAFD15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28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85738" y="1389063"/>
            <a:ext cx="6664325" cy="37496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E31D-BC6E-41B0-972C-7CE37ABED24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42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99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82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1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36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9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2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76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95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0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4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86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F204F-859B-4498-968B-441AB748D2AF}" type="datetimeFigureOut">
              <a:rPr lang="it-IT" smtClean="0"/>
              <a:pPr/>
              <a:t>03/07/2024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71437-C8BF-4795-AF46-437FE5C34A9E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5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6.jpeg"/><Relationship Id="rId7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9194763C-C475-324D-9A93-5A78A653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65"/>
            <a:ext cx="12236674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xmlns="" id="{013DD5C9-5F3A-E141-BD8A-6CCA9BB8A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837" y="5289785"/>
            <a:ext cx="4705831" cy="298738"/>
          </a:xfrm>
        </p:spPr>
        <p:txBody>
          <a:bodyPr>
            <a:noAutofit/>
          </a:bodyPr>
          <a:lstStyle/>
          <a:p>
            <a:r>
              <a:rPr lang="it-IT" sz="1400" b="1" i="1" dirty="0">
                <a:solidFill>
                  <a:srgbClr val="00B050"/>
                </a:solidFill>
                <a:latin typeface="Circular Std Black"/>
              </a:rPr>
              <a:t>Michele </a:t>
            </a:r>
            <a:r>
              <a:rPr lang="it-IT" sz="1400" b="1" i="1" dirty="0" smtClean="0">
                <a:solidFill>
                  <a:srgbClr val="00B050"/>
                </a:solidFill>
                <a:latin typeface="Circular Std Black"/>
              </a:rPr>
              <a:t>Bove - Settore </a:t>
            </a:r>
            <a:r>
              <a:rPr lang="it-IT" sz="1400" b="1" i="1" dirty="0">
                <a:solidFill>
                  <a:srgbClr val="00B050"/>
                </a:solidFill>
                <a:latin typeface="Circular Std Black"/>
              </a:rPr>
              <a:t>Agricoltura</a:t>
            </a:r>
          </a:p>
        </p:txBody>
      </p:sp>
      <p:sp>
        <p:nvSpPr>
          <p:cNvPr id="2" name="Rettangolo 1"/>
          <p:cNvSpPr/>
          <p:nvPr/>
        </p:nvSpPr>
        <p:spPr>
          <a:xfrm>
            <a:off x="-79843" y="1533793"/>
            <a:ext cx="8776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smtClean="0">
                <a:latin typeface="Circular Std Black"/>
              </a:rPr>
              <a:t> </a:t>
            </a:r>
            <a:r>
              <a:rPr lang="it-IT" sz="3600" b="1" dirty="0">
                <a:latin typeface="Circular Std Black"/>
              </a:rPr>
              <a:t>Parco e attività agricola: </a:t>
            </a:r>
            <a:endParaRPr lang="it-IT" sz="3600" b="1" dirty="0" smtClean="0">
              <a:latin typeface="Circular Std Black"/>
            </a:endParaRPr>
          </a:p>
          <a:p>
            <a:pPr algn="ctr"/>
            <a:r>
              <a:rPr lang="it-IT" sz="3600" b="1" dirty="0" smtClean="0">
                <a:latin typeface="Circular Std Black"/>
              </a:rPr>
              <a:t>esperienze</a:t>
            </a:r>
            <a:r>
              <a:rPr lang="it-IT" sz="3600" b="1" dirty="0">
                <a:latin typeface="Circular Std Black"/>
              </a:rPr>
              <a:t>, collaborazioni, prospettive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617655" y="2600171"/>
            <a:ext cx="6566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/>
              <a:t> </a:t>
            </a:r>
            <a:r>
              <a:rPr lang="it-IT" sz="2400" dirty="0"/>
              <a:t>3 </a:t>
            </a:r>
            <a:r>
              <a:rPr lang="it-IT" sz="2400" dirty="0" smtClean="0"/>
              <a:t>Luglio 2024 </a:t>
            </a:r>
          </a:p>
          <a:p>
            <a:pPr algn="ctr"/>
            <a:r>
              <a:rPr lang="it-IT" sz="2400" dirty="0" smtClean="0"/>
              <a:t>Sala Capitolare, Abbazia </a:t>
            </a:r>
            <a:r>
              <a:rPr lang="it-IT" sz="2400" dirty="0"/>
              <a:t>di </a:t>
            </a:r>
            <a:r>
              <a:rPr lang="it-IT" sz="2400" dirty="0" smtClean="0"/>
              <a:t>Morimondo (</a:t>
            </a:r>
            <a:r>
              <a:rPr lang="it-IT" sz="2400" dirty="0"/>
              <a:t>MI) </a:t>
            </a:r>
          </a:p>
        </p:txBody>
      </p:sp>
      <p:sp>
        <p:nvSpPr>
          <p:cNvPr id="4" name="Rettangolo 3"/>
          <p:cNvSpPr/>
          <p:nvPr/>
        </p:nvSpPr>
        <p:spPr>
          <a:xfrm>
            <a:off x="-1" y="4089456"/>
            <a:ext cx="7517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B050"/>
                </a:solidFill>
              </a:rPr>
              <a:t>Il Parco tutela l’agricoltura (art. 1 PTC): </a:t>
            </a:r>
            <a:endParaRPr lang="it-IT" sz="3600" b="1" dirty="0" smtClean="0">
              <a:solidFill>
                <a:srgbClr val="00B050"/>
              </a:solidFill>
            </a:endParaRPr>
          </a:p>
          <a:p>
            <a:pPr algn="ctr"/>
            <a:r>
              <a:rPr lang="it-IT" sz="3600" b="1" dirty="0" smtClean="0">
                <a:solidFill>
                  <a:srgbClr val="00B050"/>
                </a:solidFill>
              </a:rPr>
              <a:t>riflessioni </a:t>
            </a:r>
            <a:r>
              <a:rPr lang="it-IT" sz="3600" b="1" dirty="0">
                <a:solidFill>
                  <a:srgbClr val="00B050"/>
                </a:solidFill>
              </a:rPr>
              <a:t>e spunti</a:t>
            </a:r>
          </a:p>
        </p:txBody>
      </p:sp>
    </p:spTree>
    <p:extLst>
      <p:ext uri="{BB962C8B-B14F-4D97-AF65-F5344CB8AC3E}">
        <p14:creationId xmlns:p14="http://schemas.microsoft.com/office/powerpoint/2010/main" val="5171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9"/>
          <a:stretch/>
        </p:blipFill>
        <p:spPr>
          <a:xfrm>
            <a:off x="288501" y="3392860"/>
            <a:ext cx="4452526" cy="246517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49593" y="48176"/>
            <a:ext cx="5351646" cy="707886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BUONA GESTIONE </a:t>
            </a:r>
          </a:p>
        </p:txBody>
      </p:sp>
      <p:pic>
        <p:nvPicPr>
          <p:cNvPr id="12" name="Picture 2" descr="\\Filesrv\uo3\Settore Agricoltura\GENERALE AGRICOLTURA\Immagini\argini naturali_BO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497" y="1000660"/>
            <a:ext cx="2903192" cy="222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8" b="186"/>
          <a:stretch/>
        </p:blipFill>
        <p:spPr>
          <a:xfrm>
            <a:off x="752789" y="818252"/>
            <a:ext cx="4085231" cy="2550874"/>
          </a:xfrm>
          <a:prstGeom prst="rect">
            <a:avLst/>
          </a:prstGeom>
        </p:spPr>
      </p:pic>
      <p:pic>
        <p:nvPicPr>
          <p:cNvPr id="11" name="Picture 2" descr="\\Filesrv\uo3\Settore Agricoltura\GENERALE AGRICOLTURA\Progetti\Cariplo 2013\foto\Radice Fossati_prim 2014 (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47" y="803121"/>
            <a:ext cx="3394225" cy="254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egnaposto contenut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70" y="3388101"/>
            <a:ext cx="5188013" cy="2457213"/>
          </a:xfrm>
          <a:prstGeom prst="rect">
            <a:avLst/>
          </a:prstGeom>
        </p:spPr>
      </p:pic>
      <p:sp>
        <p:nvSpPr>
          <p:cNvPr id="8" name="Sottotitolo 2"/>
          <p:cNvSpPr txBox="1">
            <a:spLocks/>
          </p:cNvSpPr>
          <p:nvPr/>
        </p:nvSpPr>
        <p:spPr>
          <a:xfrm>
            <a:off x="529391" y="5160011"/>
            <a:ext cx="9182501" cy="917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it-IT" sz="4000" b="1" dirty="0" smtClean="0">
                <a:solidFill>
                  <a:srgbClr val="FFFF00"/>
                </a:solidFill>
              </a:rPr>
              <a:t>MINOR SELEZIONE DI SPECIE INVASIVE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4000" b="1" dirty="0" smtClean="0">
                <a:solidFill>
                  <a:srgbClr val="00B050"/>
                </a:solidFill>
              </a:rPr>
              <a:t>QUINDI MINOR USO </a:t>
            </a:r>
            <a:r>
              <a:rPr lang="it-IT" sz="4000" b="1" dirty="0" err="1" smtClean="0">
                <a:solidFill>
                  <a:srgbClr val="00B050"/>
                </a:solidFill>
              </a:rPr>
              <a:t>DI</a:t>
            </a:r>
            <a:r>
              <a:rPr lang="it-IT" sz="4000" b="1" dirty="0" smtClean="0">
                <a:solidFill>
                  <a:srgbClr val="00B050"/>
                </a:solidFill>
              </a:rPr>
              <a:t> CHIMICA</a:t>
            </a:r>
            <a:endParaRPr lang="it-IT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29" y="3882002"/>
            <a:ext cx="3851231" cy="288842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6"/>
          <a:stretch/>
        </p:blipFill>
        <p:spPr>
          <a:xfrm>
            <a:off x="178678" y="3711676"/>
            <a:ext cx="2708901" cy="304912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425566" y="40353"/>
            <a:ext cx="5763864" cy="70788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CATTIVA </a:t>
            </a:r>
            <a:r>
              <a:rPr lang="it-IT" sz="4000" dirty="0" smtClean="0"/>
              <a:t>GESTIONE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21" y="99907"/>
            <a:ext cx="2782475" cy="340257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b="16449"/>
          <a:stretch/>
        </p:blipFill>
        <p:spPr>
          <a:xfrm>
            <a:off x="7370337" y="3152319"/>
            <a:ext cx="3168555" cy="239519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019626" y="3512670"/>
            <a:ext cx="1791406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CONSENTITA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370337" y="2504830"/>
            <a:ext cx="3206727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VIETATA </a:t>
            </a:r>
          </a:p>
          <a:p>
            <a:pPr algn="ctr"/>
            <a:r>
              <a:rPr lang="it-IT" b="1" dirty="0" smtClean="0"/>
              <a:t>L.R</a:t>
            </a:r>
            <a:r>
              <a:rPr lang="it-IT" b="1" dirty="0"/>
              <a:t>. 10/2008 ART. 5.4 E 5.6</a:t>
            </a:r>
          </a:p>
        </p:txBody>
      </p:sp>
      <p:pic>
        <p:nvPicPr>
          <p:cNvPr id="19" name="Picture 3" descr="\\Filesrv\uo3\Settore Agricoltura\GENERALE AGRICOLTURA\Immagini\argini diserbati_BOV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54" y="858020"/>
            <a:ext cx="3527944" cy="26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1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orrelazione paesaggio agrario-fau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64" t="6593" r="8472" b="5495"/>
          <a:stretch>
            <a:fillRect/>
          </a:stretch>
        </p:blipFill>
        <p:spPr>
          <a:xfrm>
            <a:off x="6570315" y="476672"/>
            <a:ext cx="3673109" cy="5614665"/>
          </a:xfrm>
          <a:ln w="28575">
            <a:solidFill>
              <a:srgbClr val="00B050"/>
            </a:solidFill>
          </a:ln>
        </p:spPr>
      </p:pic>
      <p:pic>
        <p:nvPicPr>
          <p:cNvPr id="5" name="Picture 7" descr="Risultati immagini per trattori amer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66" y="5001653"/>
            <a:ext cx="3523752" cy="1672993"/>
          </a:xfrm>
          <a:prstGeom prst="rect">
            <a:avLst/>
          </a:prstGeom>
          <a:noFill/>
        </p:spPr>
      </p:pic>
      <p:pic>
        <p:nvPicPr>
          <p:cNvPr id="8" name="Picture 10" descr="\\store\_S\UO 3\Settore Agricoltura\GENERALE AGRICOLTURA\Immagini\foto miche\Foto digitali\Parco\Marcite\fasciatura foraggio di marcita\109-0940_IMG.JPG"/>
          <p:cNvPicPr>
            <a:picLocks noChangeAspect="1" noChangeArrowheads="1"/>
          </p:cNvPicPr>
          <p:nvPr/>
        </p:nvPicPr>
        <p:blipFill>
          <a:blip r:embed="rId4" cstate="print"/>
          <a:srcRect l="22016" t="14066" b="10918"/>
          <a:stretch>
            <a:fillRect/>
          </a:stretch>
        </p:blipFill>
        <p:spPr bwMode="auto">
          <a:xfrm>
            <a:off x="3754565" y="1848520"/>
            <a:ext cx="2184841" cy="1741261"/>
          </a:xfrm>
          <a:prstGeom prst="rect">
            <a:avLst/>
          </a:prstGeom>
          <a:noFill/>
        </p:spPr>
      </p:pic>
      <p:pic>
        <p:nvPicPr>
          <p:cNvPr id="9" name="Picture 11" descr="\\store\_S\UO 3\Settore Agricoltura\GENERALE AGRICOLTURA\Immagini\foto miche\Foto digitali\Parco\Marcite\fasciatura foraggio di marcita\109-0967_IMG.JPG"/>
          <p:cNvPicPr>
            <a:picLocks noChangeAspect="1" noChangeArrowheads="1"/>
          </p:cNvPicPr>
          <p:nvPr/>
        </p:nvPicPr>
        <p:blipFill>
          <a:blip r:embed="rId5" cstate="print"/>
          <a:srcRect l="7062" t="19082" r="38548" b="18902"/>
          <a:stretch>
            <a:fillRect/>
          </a:stretch>
        </p:blipFill>
        <p:spPr bwMode="auto">
          <a:xfrm>
            <a:off x="1718367" y="1848520"/>
            <a:ext cx="2036198" cy="1741261"/>
          </a:xfrm>
          <a:prstGeom prst="rect">
            <a:avLst/>
          </a:prstGeom>
          <a:noFill/>
        </p:spPr>
      </p:pic>
      <p:pic>
        <p:nvPicPr>
          <p:cNvPr id="3074" name="Picture 2" descr="\\Filesrv\uo3\Settore Agricoltura\GENERALE AGRICOLTURA\Immagini\foto miche\Foto digitali\Parco\Agricoltori\calcaterra badili (14).JPG"/>
          <p:cNvPicPr>
            <a:picLocks noChangeAspect="1" noChangeArrowheads="1"/>
          </p:cNvPicPr>
          <p:nvPr/>
        </p:nvPicPr>
        <p:blipFill>
          <a:blip r:embed="rId6" cstate="print"/>
          <a:srcRect t="18879"/>
          <a:stretch>
            <a:fillRect/>
          </a:stretch>
        </p:blipFill>
        <p:spPr bwMode="auto">
          <a:xfrm>
            <a:off x="4206319" y="480430"/>
            <a:ext cx="2271906" cy="1257357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1571544" y="0"/>
            <a:ext cx="891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    QUALE AGRICOLTURA VOGLIAMO ?                              QUALE PAESAGGIO E BIODIVERSITÀ</a:t>
            </a:r>
          </a:p>
        </p:txBody>
      </p:sp>
      <p:cxnSp>
        <p:nvCxnSpPr>
          <p:cNvPr id="11" name="Connettore 2 10"/>
          <p:cNvCxnSpPr/>
          <p:nvPr/>
        </p:nvCxnSpPr>
        <p:spPr>
          <a:xfrm>
            <a:off x="5375920" y="188640"/>
            <a:ext cx="115212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0420946" y="1412838"/>
            <a:ext cx="15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collina, </a:t>
            </a:r>
            <a:r>
              <a:rPr lang="it-IT" b="1" dirty="0" smtClean="0">
                <a:solidFill>
                  <a:srgbClr val="FF0000"/>
                </a:solidFill>
              </a:rPr>
              <a:t>montagna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488488" y="3010342"/>
            <a:ext cx="1200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parchi </a:t>
            </a:r>
            <a:endParaRPr lang="it-IT" b="1" dirty="0" smtClean="0">
              <a:solidFill>
                <a:srgbClr val="FF0000"/>
              </a:solidFill>
            </a:endParaRP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di </a:t>
            </a:r>
            <a:r>
              <a:rPr lang="it-IT" b="1" dirty="0">
                <a:solidFill>
                  <a:srgbClr val="FF0000"/>
                </a:solidFill>
              </a:rPr>
              <a:t>pianura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0354408" y="4611602"/>
            <a:ext cx="183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v</a:t>
            </a:r>
            <a:r>
              <a:rPr lang="it-IT" b="1" dirty="0" smtClean="0">
                <a:solidFill>
                  <a:srgbClr val="FF0000"/>
                </a:solidFill>
              </a:rPr>
              <a:t>ogliamo questo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in </a:t>
            </a:r>
            <a:r>
              <a:rPr lang="it-IT" b="1" dirty="0">
                <a:solidFill>
                  <a:srgbClr val="FF0000"/>
                </a:solidFill>
              </a:rPr>
              <a:t>Italia…? </a:t>
            </a:r>
          </a:p>
        </p:txBody>
      </p:sp>
      <p:pic>
        <p:nvPicPr>
          <p:cNvPr id="15" name="Picture 4" descr="\\Filesrv\uo3\Settore Agricoltura\GENERALE AGRICOLTURA\Progetti\Banca del Monte - Fase 2\schede tecniche\latte\per stampa\PAG3_06.JPG"/>
          <p:cNvPicPr>
            <a:picLocks noChangeAspect="1" noChangeArrowheads="1"/>
          </p:cNvPicPr>
          <p:nvPr/>
        </p:nvPicPr>
        <p:blipFill>
          <a:blip r:embed="rId7" cstate="print"/>
          <a:srcRect l="5455" t="8468" b="10726"/>
          <a:stretch>
            <a:fillRect/>
          </a:stretch>
        </p:blipFill>
        <p:spPr bwMode="auto">
          <a:xfrm>
            <a:off x="1735676" y="456831"/>
            <a:ext cx="2345189" cy="1235071"/>
          </a:xfrm>
          <a:prstGeom prst="rect">
            <a:avLst/>
          </a:prstGeom>
          <a:noFill/>
        </p:spPr>
      </p:pic>
      <p:pic>
        <p:nvPicPr>
          <p:cNvPr id="18" name="Picture 3" descr="\\Filesrv\uo3\Settore Agricoltura\GENERALE AGRICOLTURA\Progetti\Banca del Monte - Fase 2\schede tecniche\carne\per stampa\PAG3_03.jpg"/>
          <p:cNvPicPr>
            <a:picLocks noChangeAspect="1" noChangeArrowheads="1"/>
          </p:cNvPicPr>
          <p:nvPr/>
        </p:nvPicPr>
        <p:blipFill>
          <a:blip r:embed="rId8" cstate="print"/>
          <a:srcRect r="34914"/>
          <a:stretch>
            <a:fillRect/>
          </a:stretch>
        </p:blipFill>
        <p:spPr bwMode="auto">
          <a:xfrm>
            <a:off x="4596865" y="3615419"/>
            <a:ext cx="1128741" cy="1231041"/>
          </a:xfrm>
          <a:prstGeom prst="rect">
            <a:avLst/>
          </a:prstGeom>
          <a:noFill/>
        </p:spPr>
      </p:pic>
      <p:pic>
        <p:nvPicPr>
          <p:cNvPr id="19" name="Picture 4" descr="Immagine correlat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6676" y="4999850"/>
            <a:ext cx="2854896" cy="1674796"/>
          </a:xfrm>
          <a:prstGeom prst="rect">
            <a:avLst/>
          </a:prstGeom>
          <a:noFill/>
        </p:spPr>
      </p:pic>
      <p:pic>
        <p:nvPicPr>
          <p:cNvPr id="20" name="Picture 5" descr="\\Filesrv\uo3\Settore Agricoltura\GENERALE AGRICOLTURA\Progetti\Banca del Monte - Fase 2\schede tecniche\latte\per stampa\PAG3_05.jpg"/>
          <p:cNvPicPr>
            <a:picLocks noChangeAspect="1" noChangeArrowheads="1"/>
          </p:cNvPicPr>
          <p:nvPr/>
        </p:nvPicPr>
        <p:blipFill>
          <a:blip r:embed="rId10" cstate="print"/>
          <a:srcRect l="13099" r="18134"/>
          <a:stretch>
            <a:fillRect/>
          </a:stretch>
        </p:blipFill>
        <p:spPr bwMode="auto">
          <a:xfrm>
            <a:off x="2208448" y="3615419"/>
            <a:ext cx="1128741" cy="1231041"/>
          </a:xfrm>
          <a:prstGeom prst="rect">
            <a:avLst/>
          </a:prstGeom>
          <a:noFill/>
        </p:spPr>
      </p:pic>
      <p:pic>
        <p:nvPicPr>
          <p:cNvPr id="21" name="Picture 2" descr="\\Filesrv\uo3\Settore Agricoltura\GENERALE AGRICOLTURA\Progetti\Banca del Monte - Fase 2\schede tecniche\latte\per stampa\PAG3_04.JPG"/>
          <p:cNvPicPr>
            <a:picLocks noChangeAspect="1" noChangeArrowheads="1"/>
          </p:cNvPicPr>
          <p:nvPr/>
        </p:nvPicPr>
        <p:blipFill>
          <a:blip r:embed="rId11" cstate="print"/>
          <a:srcRect r="22911"/>
          <a:stretch>
            <a:fillRect/>
          </a:stretch>
        </p:blipFill>
        <p:spPr bwMode="auto">
          <a:xfrm>
            <a:off x="3353871" y="3615419"/>
            <a:ext cx="1253125" cy="1231041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 rot="19202576">
            <a:off x="-14423" y="299544"/>
            <a:ext cx="1928548" cy="1226939"/>
          </a:xfrm>
          <a:prstGeom prst="horizontalScroll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DOVE VOGLIAMO ANDARE?</a:t>
            </a:r>
          </a:p>
        </p:txBody>
      </p:sp>
    </p:spTree>
    <p:extLst>
      <p:ext uri="{BB962C8B-B14F-4D97-AF65-F5344CB8AC3E}">
        <p14:creationId xmlns:p14="http://schemas.microsoft.com/office/powerpoint/2010/main" val="18697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ottotitolo 2"/>
          <p:cNvSpPr txBox="1">
            <a:spLocks/>
          </p:cNvSpPr>
          <p:nvPr/>
        </p:nvSpPr>
        <p:spPr>
          <a:xfrm>
            <a:off x="435837" y="787892"/>
            <a:ext cx="10750608" cy="3869566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2400" i="1" dirty="0">
                <a:solidFill>
                  <a:srgbClr val="2A2F33"/>
                </a:solidFill>
                <a:latin typeface="myriad-pro"/>
              </a:rPr>
              <a:t>“</a:t>
            </a:r>
            <a:r>
              <a:rPr lang="it-IT" sz="2800" dirty="0">
                <a:solidFill>
                  <a:schemeClr val="tx1"/>
                </a:solidFill>
              </a:rPr>
              <a:t>La </a:t>
            </a:r>
            <a:r>
              <a:rPr lang="it-IT" sz="2800" dirty="0" smtClean="0">
                <a:solidFill>
                  <a:schemeClr val="tx1"/>
                </a:solidFill>
              </a:rPr>
              <a:t>terra </a:t>
            </a:r>
            <a:r>
              <a:rPr lang="it-IT" sz="2800" dirty="0">
                <a:solidFill>
                  <a:schemeClr val="tx1"/>
                </a:solidFill>
              </a:rPr>
              <a:t>non è un'eredità ricevuta dai nostri Padri,</a:t>
            </a:r>
          </a:p>
          <a:p>
            <a:pPr>
              <a:spcBef>
                <a:spcPts val="0"/>
              </a:spcBef>
            </a:pPr>
            <a:r>
              <a:rPr lang="it-IT" sz="2800" dirty="0">
                <a:solidFill>
                  <a:schemeClr val="tx1"/>
                </a:solidFill>
              </a:rPr>
              <a:t>ma un prestito da restituire ai nostri figli”</a:t>
            </a:r>
          </a:p>
          <a:p>
            <a:pPr algn="r">
              <a:spcBef>
                <a:spcPts val="0"/>
              </a:spcBef>
            </a:pPr>
            <a:r>
              <a:rPr lang="it-IT" sz="2800" dirty="0">
                <a:solidFill>
                  <a:schemeClr val="tx1"/>
                </a:solidFill>
              </a:rPr>
              <a:t> </a:t>
            </a:r>
            <a:r>
              <a:rPr lang="it-IT" sz="1400" i="1" dirty="0">
                <a:solidFill>
                  <a:schemeClr val="tx1"/>
                </a:solidFill>
              </a:rPr>
              <a:t>Antico proverbio amerindio, </a:t>
            </a:r>
          </a:p>
          <a:p>
            <a:pPr algn="r">
              <a:spcBef>
                <a:spcPts val="0"/>
              </a:spcBef>
            </a:pPr>
            <a:r>
              <a:rPr lang="it-IT" sz="1400" i="1" dirty="0">
                <a:solidFill>
                  <a:schemeClr val="tx1"/>
                </a:solidFill>
              </a:rPr>
              <a:t>ripreso da tanti autori, fra cui </a:t>
            </a:r>
            <a:r>
              <a:rPr lang="it-IT" sz="1400" i="1" dirty="0" smtClean="0">
                <a:solidFill>
                  <a:schemeClr val="tx1"/>
                </a:solidFill>
              </a:rPr>
              <a:t>PAPA FRANCESCO in </a:t>
            </a:r>
            <a:r>
              <a:rPr lang="it-IT" sz="1400" i="1" dirty="0">
                <a:solidFill>
                  <a:schemeClr val="tx1"/>
                </a:solidFill>
              </a:rPr>
              <a:t>«</a:t>
            </a:r>
            <a:r>
              <a:rPr lang="it-IT" sz="1400" i="1" dirty="0" err="1">
                <a:solidFill>
                  <a:schemeClr val="tx1"/>
                </a:solidFill>
              </a:rPr>
              <a:t>Laudato</a:t>
            </a:r>
            <a:r>
              <a:rPr lang="it-IT" sz="1400" i="1" dirty="0">
                <a:solidFill>
                  <a:schemeClr val="tx1"/>
                </a:solidFill>
              </a:rPr>
              <a:t> sì</a:t>
            </a:r>
            <a:r>
              <a:rPr lang="it-IT" sz="1400" i="1" dirty="0" smtClean="0">
                <a:solidFill>
                  <a:schemeClr val="tx1"/>
                </a:solidFill>
              </a:rPr>
              <a:t>», </a:t>
            </a:r>
            <a:r>
              <a:rPr lang="it-IT" sz="1400" i="1" dirty="0">
                <a:solidFill>
                  <a:schemeClr val="tx1"/>
                </a:solidFill>
              </a:rPr>
              <a:t>2015</a:t>
            </a:r>
          </a:p>
          <a:p>
            <a:pPr>
              <a:spcBef>
                <a:spcPts val="0"/>
              </a:spcBef>
            </a:pPr>
            <a:endParaRPr lang="it-IT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it-IT" sz="2800" i="1" dirty="0">
                <a:solidFill>
                  <a:srgbClr val="2A2F33"/>
                </a:solidFill>
                <a:latin typeface="myriad-pro"/>
              </a:rPr>
              <a:t>“ </a:t>
            </a:r>
            <a:r>
              <a:rPr lang="it-IT" sz="2800" dirty="0" smtClean="0">
                <a:solidFill>
                  <a:schemeClr val="tx1"/>
                </a:solidFill>
              </a:rPr>
              <a:t>…</a:t>
            </a:r>
            <a:r>
              <a:rPr lang="it-IT" sz="2800" dirty="0">
                <a:solidFill>
                  <a:schemeClr val="tx1"/>
                </a:solidFill>
              </a:rPr>
              <a:t>la </a:t>
            </a:r>
            <a:r>
              <a:rPr lang="it-IT" sz="2800" dirty="0" smtClean="0">
                <a:solidFill>
                  <a:schemeClr val="tx1"/>
                </a:solidFill>
              </a:rPr>
              <a:t>DESTINAZIONE COMUNE dei </a:t>
            </a:r>
            <a:r>
              <a:rPr lang="it-IT" sz="2800" dirty="0">
                <a:solidFill>
                  <a:schemeClr val="tx1"/>
                </a:solidFill>
              </a:rPr>
              <a:t>beni della terra è diritto prioritario</a:t>
            </a:r>
            <a:r>
              <a:rPr lang="it-IT" sz="2800" dirty="0" smtClean="0">
                <a:solidFill>
                  <a:schemeClr val="tx1"/>
                </a:solidFill>
              </a:rPr>
              <a:t>…</a:t>
            </a:r>
          </a:p>
          <a:p>
            <a:pPr>
              <a:spcBef>
                <a:spcPts val="0"/>
              </a:spcBef>
            </a:pPr>
            <a:endParaRPr lang="it-IT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it-IT" sz="2800" dirty="0">
                <a:solidFill>
                  <a:schemeClr val="tx1"/>
                </a:solidFill>
              </a:rPr>
              <a:t>…il diritto di proprietà privata </a:t>
            </a:r>
            <a:r>
              <a:rPr lang="it-IT" sz="2800" dirty="0" smtClean="0">
                <a:solidFill>
                  <a:schemeClr val="tx1"/>
                </a:solidFill>
              </a:rPr>
              <a:t>NON È ESCLUSO, </a:t>
            </a:r>
            <a:endParaRPr lang="it-IT" sz="2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it-IT" sz="2800" dirty="0">
                <a:solidFill>
                  <a:schemeClr val="tx1"/>
                </a:solidFill>
              </a:rPr>
              <a:t>ma viene dopo il diritto dei popoli e il rispetto </a:t>
            </a:r>
            <a:r>
              <a:rPr lang="it-IT" sz="2800" dirty="0" smtClean="0">
                <a:solidFill>
                  <a:schemeClr val="tx1"/>
                </a:solidFill>
              </a:rPr>
              <a:t>dell’ambiente</a:t>
            </a:r>
            <a:r>
              <a:rPr lang="it-IT" sz="2800" i="1" dirty="0" smtClean="0">
                <a:solidFill>
                  <a:srgbClr val="2A2F33"/>
                </a:solidFill>
                <a:latin typeface="myriad-pro"/>
              </a:rPr>
              <a:t>“</a:t>
            </a:r>
            <a:endParaRPr lang="it-IT" sz="2800" dirty="0">
              <a:solidFill>
                <a:schemeClr val="tx1"/>
              </a:solidFill>
            </a:endParaRPr>
          </a:p>
          <a:p>
            <a:pPr algn="r">
              <a:spcBef>
                <a:spcPts val="0"/>
              </a:spcBef>
            </a:pPr>
            <a:endParaRPr lang="it-IT" sz="1200" i="1" dirty="0" smtClean="0">
              <a:solidFill>
                <a:schemeClr val="tx1"/>
              </a:solidFill>
            </a:endParaRPr>
          </a:p>
          <a:p>
            <a:pPr algn="r">
              <a:spcBef>
                <a:spcPts val="0"/>
              </a:spcBef>
            </a:pPr>
            <a:r>
              <a:rPr lang="it-IT" sz="1400" i="1" dirty="0">
                <a:solidFill>
                  <a:schemeClr val="tx1"/>
                </a:solidFill>
              </a:rPr>
              <a:t>dall’Enciclica «Fratelli tutti», Cap. 3 - La funzione sociale della proprietà</a:t>
            </a:r>
          </a:p>
          <a:p>
            <a:pPr algn="r">
              <a:spcBef>
                <a:spcPts val="0"/>
              </a:spcBef>
            </a:pPr>
            <a:r>
              <a:rPr lang="it-IT" sz="1400" i="1" dirty="0">
                <a:solidFill>
                  <a:schemeClr val="tx1"/>
                </a:solidFill>
              </a:rPr>
              <a:t>PAPA FRANCESCO, 2020</a:t>
            </a:r>
          </a:p>
          <a:p>
            <a:pPr algn="r"/>
            <a:endParaRPr lang="it-IT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9462" y="4739574"/>
            <a:ext cx="10230152" cy="1200329"/>
          </a:xfrm>
          <a:prstGeom prst="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Le </a:t>
            </a:r>
            <a:r>
              <a:rPr lang="it-IT" sz="2400" b="1" dirty="0">
                <a:solidFill>
                  <a:srgbClr val="00B050"/>
                </a:solidFill>
              </a:rPr>
              <a:t>aziende agricole stanno usando la loro terra </a:t>
            </a:r>
            <a:r>
              <a:rPr lang="it-IT" sz="2400" b="1" dirty="0" smtClean="0">
                <a:solidFill>
                  <a:srgbClr val="00B050"/>
                </a:solidFill>
              </a:rPr>
              <a:t>per </a:t>
            </a:r>
            <a:r>
              <a:rPr lang="it-IT" sz="2400" b="1" dirty="0">
                <a:solidFill>
                  <a:srgbClr val="00B050"/>
                </a:solidFill>
              </a:rPr>
              <a:t>il proprio giusto </a:t>
            </a:r>
            <a:r>
              <a:rPr lang="it-IT" sz="2400" b="1" dirty="0" smtClean="0">
                <a:solidFill>
                  <a:srgbClr val="00B050"/>
                </a:solidFill>
              </a:rPr>
              <a:t>REDDITO… </a:t>
            </a:r>
            <a:endParaRPr lang="it-IT" sz="2400" b="1" dirty="0">
              <a:solidFill>
                <a:srgbClr val="00B05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…</a:t>
            </a:r>
            <a:r>
              <a:rPr lang="it-IT" sz="2400" b="1" dirty="0">
                <a:solidFill>
                  <a:srgbClr val="00B050"/>
                </a:solidFill>
              </a:rPr>
              <a:t>ma stanno anche </a:t>
            </a:r>
            <a:r>
              <a:rPr lang="it-IT" sz="2400" b="1" dirty="0" smtClean="0">
                <a:solidFill>
                  <a:srgbClr val="00B050"/>
                </a:solidFill>
              </a:rPr>
              <a:t>amministrandola e CUSTODENDOLA </a:t>
            </a:r>
            <a:r>
              <a:rPr lang="it-IT" sz="2400" b="1" dirty="0">
                <a:solidFill>
                  <a:srgbClr val="00B050"/>
                </a:solidFill>
              </a:rPr>
              <a:t>per tutti </a:t>
            </a:r>
            <a:r>
              <a:rPr lang="it-IT" sz="2400" b="1" dirty="0" smtClean="0">
                <a:solidFill>
                  <a:srgbClr val="00B050"/>
                </a:solidFill>
              </a:rPr>
              <a:t>noi</a:t>
            </a:r>
          </a:p>
          <a:p>
            <a:pPr algn="ctr"/>
            <a:r>
              <a:rPr lang="it-IT" sz="2400" b="1" smtClean="0">
                <a:solidFill>
                  <a:srgbClr val="00B050"/>
                </a:solidFill>
              </a:rPr>
              <a:t>DOBBIAMO MANTENERE la </a:t>
            </a:r>
            <a:r>
              <a:rPr lang="it-IT" sz="2400" b="1" dirty="0">
                <a:solidFill>
                  <a:srgbClr val="00B050"/>
                </a:solidFill>
              </a:rPr>
              <a:t>capacità del bene terra </a:t>
            </a:r>
            <a:r>
              <a:rPr lang="it-IT" sz="2400" b="1">
                <a:solidFill>
                  <a:srgbClr val="00B050"/>
                </a:solidFill>
              </a:rPr>
              <a:t>di </a:t>
            </a:r>
            <a:r>
              <a:rPr lang="it-IT" sz="2400" b="1" smtClean="0">
                <a:solidFill>
                  <a:srgbClr val="00B050"/>
                </a:solidFill>
              </a:rPr>
              <a:t>produrre! </a:t>
            </a:r>
            <a:endParaRPr lang="it-IT" sz="2400" b="1" dirty="0">
              <a:solidFill>
                <a:srgbClr val="00B050"/>
              </a:solidFill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ctrTitle"/>
          </p:nvPr>
        </p:nvSpPr>
        <p:spPr>
          <a:xfrm>
            <a:off x="3715406" y="101827"/>
            <a:ext cx="5428593" cy="686065"/>
          </a:xfrm>
          <a:solidFill>
            <a:srgbClr val="FFFF99"/>
          </a:solidFill>
          <a:ln w="381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it-IT" sz="4000" b="1" dirty="0" smtClean="0">
                <a:latin typeface="+mn-lt"/>
              </a:rPr>
              <a:t>PROPRIETARI «CUSTODI»</a:t>
            </a:r>
            <a:endParaRPr lang="it-IT" sz="4000" b="1" dirty="0">
              <a:latin typeface="+mn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19806" y="6104849"/>
            <a:ext cx="6026801" cy="461665"/>
          </a:xfrm>
          <a:prstGeom prst="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ORGOGLIOSI </a:t>
            </a:r>
            <a:r>
              <a:rPr lang="it-IT" sz="2400" b="1" dirty="0" err="1" smtClean="0">
                <a:solidFill>
                  <a:srgbClr val="00B050"/>
                </a:solidFill>
              </a:rPr>
              <a:t>DI</a:t>
            </a:r>
            <a:r>
              <a:rPr lang="it-IT" sz="2400" b="1" dirty="0" smtClean="0">
                <a:solidFill>
                  <a:srgbClr val="00B050"/>
                </a:solidFill>
              </a:rPr>
              <a:t> ESSERE CUSTODI, </a:t>
            </a:r>
            <a:r>
              <a:rPr lang="it-IT" sz="2400" b="1" dirty="0" smtClean="0">
                <a:solidFill>
                  <a:srgbClr val="FF0000"/>
                </a:solidFill>
              </a:rPr>
              <a:t>grazie!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 rot="19202576">
            <a:off x="-14423" y="299544"/>
            <a:ext cx="1928548" cy="1226939"/>
          </a:xfrm>
          <a:prstGeom prst="horizontalScroll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DOVE VOGLIAMO ANDARE?</a:t>
            </a:r>
          </a:p>
        </p:txBody>
      </p:sp>
    </p:spTree>
    <p:extLst>
      <p:ext uri="{BB962C8B-B14F-4D97-AF65-F5344CB8AC3E}">
        <p14:creationId xmlns:p14="http://schemas.microsoft.com/office/powerpoint/2010/main" val="129660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0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33269" y="30395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COSA POSSIAMO FARE?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815113"/>
            <a:ext cx="8712968" cy="1728192"/>
          </a:xfrm>
        </p:spPr>
        <p:txBody>
          <a:bodyPr>
            <a:noAutofit/>
          </a:bodyPr>
          <a:lstStyle/>
          <a:p>
            <a:r>
              <a:rPr lang="it-IT" sz="4400" dirty="0">
                <a:solidFill>
                  <a:srgbClr val="0D1DB3"/>
                </a:solidFill>
                <a:latin typeface="+mj-lt"/>
                <a:ea typeface="+mj-ea"/>
                <a:cs typeface="+mj-cs"/>
              </a:rPr>
              <a:t>immagazzinare </a:t>
            </a:r>
            <a:r>
              <a:rPr lang="it-IT" sz="4400" dirty="0" err="1">
                <a:solidFill>
                  <a:srgbClr val="0D1DB3"/>
                </a:solidFill>
                <a:latin typeface="+mj-lt"/>
                <a:ea typeface="+mj-ea"/>
                <a:cs typeface="+mj-cs"/>
              </a:rPr>
              <a:t>acqua…</a:t>
            </a:r>
            <a:endParaRPr lang="it-IT" sz="4400" dirty="0">
              <a:solidFill>
                <a:srgbClr val="0D1DB3"/>
              </a:solidFill>
              <a:latin typeface="+mj-lt"/>
              <a:ea typeface="+mj-ea"/>
              <a:cs typeface="+mj-cs"/>
            </a:endParaRPr>
          </a:p>
          <a:p>
            <a:r>
              <a:rPr lang="it-IT" sz="4400" dirty="0" err="1">
                <a:solidFill>
                  <a:srgbClr val="0D1DB3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it-IT" sz="4400" u="sng" dirty="0" err="1">
                <a:solidFill>
                  <a:srgbClr val="0D1DB3"/>
                </a:solidFill>
                <a:latin typeface="+mj-lt"/>
                <a:ea typeface="+mj-ea"/>
                <a:cs typeface="+mj-cs"/>
              </a:rPr>
              <a:t>non</a:t>
            </a:r>
            <a:r>
              <a:rPr lang="it-IT" sz="4400" u="sng" dirty="0">
                <a:solidFill>
                  <a:srgbClr val="0D1DB3"/>
                </a:solidFill>
                <a:latin typeface="+mj-lt"/>
                <a:ea typeface="+mj-ea"/>
                <a:cs typeface="+mj-cs"/>
              </a:rPr>
              <a:t> guardarla scorrere sotto i ponti</a:t>
            </a:r>
            <a:endParaRPr lang="it-IT" sz="2800" b="1" u="sng" dirty="0">
              <a:solidFill>
                <a:srgbClr val="0D1DB3"/>
              </a:solidFill>
            </a:endParaRPr>
          </a:p>
          <a:p>
            <a:endParaRPr lang="it-IT" sz="2800" dirty="0"/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1350141" y="2543305"/>
            <a:ext cx="9183973" cy="2016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17600" b="1" dirty="0">
                <a:latin typeface="+mj-lt"/>
                <a:ea typeface="+mj-ea"/>
                <a:cs typeface="+mj-cs"/>
              </a:rPr>
              <a:t>DOVE?</a:t>
            </a:r>
          </a:p>
          <a:p>
            <a:pPr algn="ctr">
              <a:spcBef>
                <a:spcPct val="20000"/>
              </a:spcBef>
              <a:defRPr/>
            </a:pPr>
            <a:r>
              <a:rPr lang="it-IT" sz="16000" dirty="0">
                <a:solidFill>
                  <a:srgbClr val="0D1DB3"/>
                </a:solidFill>
                <a:latin typeface="+mj-lt"/>
                <a:ea typeface="+mj-ea"/>
                <a:cs typeface="+mj-cs"/>
              </a:rPr>
              <a:t>nel Lago Maggiore, nei bacini montani…. </a:t>
            </a:r>
          </a:p>
          <a:p>
            <a:pPr algn="ctr">
              <a:spcBef>
                <a:spcPct val="20000"/>
              </a:spcBef>
              <a:defRPr/>
            </a:pPr>
            <a:r>
              <a:rPr lang="it-IT" sz="17600" dirty="0">
                <a:latin typeface="+mj-lt"/>
                <a:ea typeface="+mj-ea"/>
                <a:cs typeface="+mj-cs"/>
              </a:rPr>
              <a:t>…</a:t>
            </a:r>
            <a:r>
              <a:rPr lang="it-IT" sz="17600" dirty="0">
                <a:solidFill>
                  <a:srgbClr val="0D1DB3"/>
                </a:solidFill>
                <a:latin typeface="+mj-lt"/>
                <a:ea typeface="+mj-ea"/>
                <a:cs typeface="+mj-cs"/>
              </a:rPr>
              <a:t>NELLE FALDE SOTTERRANEE</a:t>
            </a:r>
          </a:p>
        </p:txBody>
      </p:sp>
      <p:pic>
        <p:nvPicPr>
          <p:cNvPr id="5" name="Immagine 4" descr="Logo PLVT-MAB.gif"/>
          <p:cNvPicPr>
            <a:picLocks noChangeAspect="1"/>
          </p:cNvPicPr>
          <p:nvPr/>
        </p:nvPicPr>
        <p:blipFill>
          <a:blip r:embed="rId2" cstate="print"/>
          <a:srcRect b="28014"/>
          <a:stretch>
            <a:fillRect/>
          </a:stretch>
        </p:blipFill>
        <p:spPr bwMode="auto">
          <a:xfrm>
            <a:off x="9192344" y="6237313"/>
            <a:ext cx="1368152" cy="59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ottotitolo 2"/>
          <p:cNvSpPr txBox="1">
            <a:spLocks/>
          </p:cNvSpPr>
          <p:nvPr/>
        </p:nvSpPr>
        <p:spPr>
          <a:xfrm>
            <a:off x="1506516" y="4797152"/>
            <a:ext cx="9183973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63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L’AGRICOLTURA NON CONSUMA L’ ACQUA </a:t>
            </a:r>
          </a:p>
          <a:p>
            <a:pPr algn="ctr">
              <a:spcBef>
                <a:spcPct val="20000"/>
              </a:spcBef>
              <a:defRPr/>
            </a:pPr>
            <a:r>
              <a:rPr lang="it-IT" sz="63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 PIANURA: USARE ACQUA PER RISPARMIARLA</a:t>
            </a:r>
          </a:p>
          <a:p>
            <a:pPr algn="ctr">
              <a:spcBef>
                <a:spcPct val="20000"/>
              </a:spcBef>
              <a:defRPr/>
            </a:pPr>
            <a:r>
              <a:rPr lang="it-IT" sz="4400" b="1" dirty="0"/>
              <a:t>IN CHE MODO?...</a:t>
            </a:r>
          </a:p>
        </p:txBody>
      </p:sp>
    </p:spTree>
    <p:extLst>
      <p:ext uri="{BB962C8B-B14F-4D97-AF65-F5344CB8AC3E}">
        <p14:creationId xmlns:p14="http://schemas.microsoft.com/office/powerpoint/2010/main" val="12406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148ACF90-D50A-4007-8159-CD0221226395}"/>
              </a:ext>
            </a:extLst>
          </p:cNvPr>
          <p:cNvGrpSpPr/>
          <p:nvPr/>
        </p:nvGrpSpPr>
        <p:grpSpPr>
          <a:xfrm>
            <a:off x="0" y="1314"/>
            <a:ext cx="12192000" cy="830537"/>
            <a:chOff x="0" y="1304"/>
            <a:chExt cx="12192000" cy="996680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xmlns="" id="{17B22BD4-B350-4C3B-8A93-244E842FBF2B}"/>
                </a:ext>
              </a:extLst>
            </p:cNvPr>
            <p:cNvSpPr/>
            <p:nvPr/>
          </p:nvSpPr>
          <p:spPr>
            <a:xfrm>
              <a:off x="0" y="49405"/>
              <a:ext cx="12192000" cy="948579"/>
            </a:xfrm>
            <a:prstGeom prst="rect">
              <a:avLst/>
            </a:prstGeom>
            <a:solidFill>
              <a:srgbClr val="368C8E"/>
            </a:solidFill>
            <a:ln>
              <a:solidFill>
                <a:srgbClr val="3589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1">
                <a:solidFill>
                  <a:schemeClr val="bg1"/>
                </a:solidFill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xmlns="" id="{E64889C6-583F-4E34-8C07-7E3E79954A09}"/>
                </a:ext>
              </a:extLst>
            </p:cNvPr>
            <p:cNvSpPr/>
            <p:nvPr/>
          </p:nvSpPr>
          <p:spPr>
            <a:xfrm>
              <a:off x="0" y="1304"/>
              <a:ext cx="12192000" cy="72291"/>
            </a:xfrm>
            <a:prstGeom prst="rect">
              <a:avLst/>
            </a:prstGeom>
            <a:solidFill>
              <a:srgbClr val="003F3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1">
                <a:solidFill>
                  <a:schemeClr val="bg1"/>
                </a:solidFill>
              </a:endParaRPr>
            </a:p>
          </p:txBody>
        </p:sp>
      </p:grpSp>
      <p:sp>
        <p:nvSpPr>
          <p:cNvPr id="14" name="Titolo 1"/>
          <p:cNvSpPr txBox="1">
            <a:spLocks/>
          </p:cNvSpPr>
          <p:nvPr/>
        </p:nvSpPr>
        <p:spPr>
          <a:xfrm>
            <a:off x="13068" y="44630"/>
            <a:ext cx="10816052" cy="10081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/>
                </a:solidFill>
                <a:latin typeface="+mn-lt"/>
              </a:rPr>
              <a:t>NON CONFONDIAMOCI !</a:t>
            </a:r>
          </a:p>
        </p:txBody>
      </p:sp>
      <p:sp>
        <p:nvSpPr>
          <p:cNvPr id="15" name="Sottotitolo 2"/>
          <p:cNvSpPr txBox="1">
            <a:spLocks/>
          </p:cNvSpPr>
          <p:nvPr/>
        </p:nvSpPr>
        <p:spPr>
          <a:xfrm>
            <a:off x="-111967" y="3641502"/>
            <a:ext cx="12178932" cy="26732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200" b="1" dirty="0">
                <a:solidFill>
                  <a:srgbClr val="FF0000"/>
                </a:solidFill>
              </a:rPr>
              <a:t>LA RETE IRRIGUA </a:t>
            </a:r>
            <a:endParaRPr lang="it-IT" sz="32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3200" b="1" dirty="0" smtClean="0"/>
              <a:t>trasporta </a:t>
            </a:r>
            <a:r>
              <a:rPr lang="it-IT" sz="3200" b="1" dirty="0"/>
              <a:t>acqua di superficie da ghiacci e piogge </a:t>
            </a:r>
          </a:p>
          <a:p>
            <a:pPr marL="0" indent="0" algn="ctr">
              <a:buNone/>
            </a:pPr>
            <a:r>
              <a:rPr lang="it-IT" sz="3200" b="1" dirty="0">
                <a:solidFill>
                  <a:srgbClr val="0D1DB3"/>
                </a:solidFill>
              </a:rPr>
              <a:t>I BUCHI DELLA RETE </a:t>
            </a:r>
            <a:r>
              <a:rPr lang="it-IT" sz="3200" b="1" dirty="0" smtClean="0">
                <a:solidFill>
                  <a:srgbClr val="0D1DB3"/>
                </a:solidFill>
              </a:rPr>
              <a:t>NON SONO </a:t>
            </a:r>
            <a:r>
              <a:rPr lang="it-IT" sz="3200" b="1" dirty="0">
                <a:solidFill>
                  <a:srgbClr val="0D1DB3"/>
                </a:solidFill>
              </a:rPr>
              <a:t>UNA PERDITA</a:t>
            </a:r>
            <a:r>
              <a:rPr lang="it-IT" sz="3200" b="1" dirty="0" smtClean="0">
                <a:solidFill>
                  <a:srgbClr val="0D1DB3"/>
                </a:solidFill>
              </a:rPr>
              <a:t>…</a:t>
            </a:r>
          </a:p>
          <a:p>
            <a:pPr marL="0" indent="0" algn="ctr">
              <a:buNone/>
            </a:pPr>
            <a:r>
              <a:rPr lang="it-IT" sz="3200" b="1" dirty="0" smtClean="0">
                <a:solidFill>
                  <a:srgbClr val="0D1DB3"/>
                </a:solidFill>
                <a:ea typeface="+mj-ea"/>
                <a:cs typeface="+mj-cs"/>
              </a:rPr>
              <a:t>…IL </a:t>
            </a:r>
            <a:r>
              <a:rPr lang="it-IT" sz="3200" b="1" dirty="0">
                <a:solidFill>
                  <a:srgbClr val="0D1DB3"/>
                </a:solidFill>
                <a:ea typeface="+mj-ea"/>
                <a:cs typeface="+mj-cs"/>
              </a:rPr>
              <a:t>RUBINETTO DEI CANALI VA TENUTO </a:t>
            </a:r>
            <a:r>
              <a:rPr lang="it-IT" sz="3200" b="1" dirty="0" smtClean="0">
                <a:solidFill>
                  <a:srgbClr val="0D1DB3"/>
                </a:solidFill>
                <a:ea typeface="+mj-ea"/>
                <a:cs typeface="+mj-cs"/>
              </a:rPr>
              <a:t>APERTO </a:t>
            </a:r>
            <a:endParaRPr lang="it-IT" sz="3200" b="1" dirty="0">
              <a:solidFill>
                <a:srgbClr val="00B05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111967" y="1205625"/>
            <a:ext cx="115403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LA RETE </a:t>
            </a:r>
            <a:r>
              <a:rPr lang="it-IT" sz="3200" b="1" dirty="0" smtClean="0">
                <a:solidFill>
                  <a:srgbClr val="FF0000"/>
                </a:solidFill>
              </a:rPr>
              <a:t>IDRICA (ACQUEDOTTI) </a:t>
            </a:r>
          </a:p>
          <a:p>
            <a:pPr algn="ctr"/>
            <a:r>
              <a:rPr lang="it-IT" sz="3200" b="1" dirty="0" smtClean="0"/>
              <a:t>trasporta </a:t>
            </a:r>
            <a:r>
              <a:rPr lang="it-IT" sz="3200" b="1" dirty="0"/>
              <a:t>acqua sotterranea, è pompata dai pozzi</a:t>
            </a:r>
          </a:p>
          <a:p>
            <a:pPr algn="ctr"/>
            <a:r>
              <a:rPr lang="it-IT" sz="3200" b="1" dirty="0" smtClean="0">
                <a:solidFill>
                  <a:srgbClr val="0D1DB3"/>
                </a:solidFill>
              </a:rPr>
              <a:t>I </a:t>
            </a:r>
            <a:r>
              <a:rPr lang="it-IT" sz="3200" b="1" dirty="0">
                <a:solidFill>
                  <a:srgbClr val="0D1DB3"/>
                </a:solidFill>
              </a:rPr>
              <a:t>BUCHI DELLA </a:t>
            </a:r>
            <a:r>
              <a:rPr lang="it-IT" sz="3200" b="1" dirty="0" smtClean="0">
                <a:solidFill>
                  <a:srgbClr val="0D1DB3"/>
                </a:solidFill>
              </a:rPr>
              <a:t>RETE SONO UNA PERDITA…</a:t>
            </a:r>
          </a:p>
          <a:p>
            <a:pPr algn="ctr"/>
            <a:r>
              <a:rPr lang="it-IT" sz="3200" b="1" dirty="0" smtClean="0">
                <a:solidFill>
                  <a:srgbClr val="0D1DB3"/>
                </a:solidFill>
                <a:ea typeface="+mj-ea"/>
                <a:cs typeface="+mj-cs"/>
              </a:rPr>
              <a:t>…IL </a:t>
            </a:r>
            <a:r>
              <a:rPr lang="it-IT" sz="3200" b="1" dirty="0">
                <a:solidFill>
                  <a:srgbClr val="0D1DB3"/>
                </a:solidFill>
                <a:ea typeface="+mj-ea"/>
                <a:cs typeface="+mj-cs"/>
              </a:rPr>
              <a:t>RUBINETTO DI CASA VA CHIUSO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123" y="6314703"/>
            <a:ext cx="945878" cy="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1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64" y="3237529"/>
            <a:ext cx="6401742" cy="3544271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148ACF90-D50A-4007-8159-CD0221226395}"/>
              </a:ext>
            </a:extLst>
          </p:cNvPr>
          <p:cNvGrpSpPr/>
          <p:nvPr/>
        </p:nvGrpSpPr>
        <p:grpSpPr>
          <a:xfrm>
            <a:off x="0" y="1314"/>
            <a:ext cx="12192000" cy="830537"/>
            <a:chOff x="0" y="1304"/>
            <a:chExt cx="12192000" cy="996680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xmlns="" id="{17B22BD4-B350-4C3B-8A93-244E842FBF2B}"/>
                </a:ext>
              </a:extLst>
            </p:cNvPr>
            <p:cNvSpPr/>
            <p:nvPr/>
          </p:nvSpPr>
          <p:spPr>
            <a:xfrm>
              <a:off x="0" y="49405"/>
              <a:ext cx="12192000" cy="948579"/>
            </a:xfrm>
            <a:prstGeom prst="rect">
              <a:avLst/>
            </a:prstGeom>
            <a:solidFill>
              <a:srgbClr val="368C8E"/>
            </a:solidFill>
            <a:ln>
              <a:solidFill>
                <a:srgbClr val="3589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1">
                <a:solidFill>
                  <a:schemeClr val="bg1"/>
                </a:solidFill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xmlns="" id="{E64889C6-583F-4E34-8C07-7E3E79954A09}"/>
                </a:ext>
              </a:extLst>
            </p:cNvPr>
            <p:cNvSpPr/>
            <p:nvPr/>
          </p:nvSpPr>
          <p:spPr>
            <a:xfrm>
              <a:off x="0" y="1304"/>
              <a:ext cx="12192000" cy="72291"/>
            </a:xfrm>
            <a:prstGeom prst="rect">
              <a:avLst/>
            </a:prstGeom>
            <a:solidFill>
              <a:srgbClr val="003F3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1">
                <a:solidFill>
                  <a:schemeClr val="bg1"/>
                </a:solidFill>
              </a:endParaRPr>
            </a:p>
          </p:txBody>
        </p:sp>
      </p:grpSp>
      <p:sp>
        <p:nvSpPr>
          <p:cNvPr id="15" name="Titolo 1"/>
          <p:cNvSpPr txBox="1">
            <a:spLocks/>
          </p:cNvSpPr>
          <p:nvPr/>
        </p:nvSpPr>
        <p:spPr>
          <a:xfrm>
            <a:off x="63293" y="141853"/>
            <a:ext cx="11823913" cy="6818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/>
                </a:solidFill>
                <a:latin typeface="+mn-lt"/>
              </a:rPr>
              <a:t>Circolazione acqua primaverile…SOLO NEI CANALI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6168635" y="3515577"/>
            <a:ext cx="5077488" cy="368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799" b="1" dirty="0">
                <a:solidFill>
                  <a:srgbClr val="0E1EBA"/>
                </a:solidFill>
                <a:latin typeface="+mn-lt"/>
              </a:rPr>
              <a:t>NAVIGLIO DI BEREGUARDO (BESATE - 15 APRILE 2022)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123" y="6314703"/>
            <a:ext cx="945878" cy="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6" descr="\\Filesrv\uo3\Settore Agricoltura\GENERALE AGRICOLTURA\Immagini\foto miche\Foto digitali\Parco\Agricoltura\gestione fossi e rive\argini erbosi e diserbo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692697"/>
            <a:ext cx="235267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ttangolo 9"/>
          <p:cNvSpPr>
            <a:spLocks noChangeArrowheads="1"/>
          </p:cNvSpPr>
          <p:nvPr/>
        </p:nvSpPr>
        <p:spPr bwMode="auto">
          <a:xfrm>
            <a:off x="3575720" y="0"/>
            <a:ext cx="445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it-IT" altLang="it-IT" sz="2800" b="1" dirty="0">
                <a:latin typeface="+mj-lt"/>
                <a:ea typeface="+mj-ea"/>
                <a:cs typeface="+mj-cs"/>
              </a:rPr>
              <a:t>2 </a:t>
            </a:r>
            <a:r>
              <a:rPr lang="it-IT" altLang="it-IT" sz="2800" b="1" dirty="0">
                <a:latin typeface="Constantia" panose="02030602050306030303" pitchFamily="18" charset="0"/>
              </a:rPr>
              <a:t>– ELEMENTI NATURALI</a:t>
            </a:r>
          </a:p>
        </p:txBody>
      </p:sp>
      <p:pic>
        <p:nvPicPr>
          <p:cNvPr id="9223" name="Picture 2" descr="\\Filesrv\uo3\Settore Agricoltura\GENERALE AGRICOLTURA\Immagini\argini naturali_BO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92" y="2564904"/>
            <a:ext cx="2665412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3" descr="\\Filesrv\uo3\Settore Agricoltura\GENERALE AGRICOLTURA\Immagini\argini diserbati_BO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43" y="2555380"/>
            <a:ext cx="280828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" descr="\\Filesrv\uo3\Settore Agricoltura\GENERALE AGRICOLTURA\Immagini\foto miche\Foto digitali\Parco\Progetti\bugo\diserbo\14 giugno 2006 (1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4" t="23868" b="31807"/>
          <a:stretch>
            <a:fillRect/>
          </a:stretch>
        </p:blipFill>
        <p:spPr bwMode="auto">
          <a:xfrm>
            <a:off x="5951985" y="4653137"/>
            <a:ext cx="4033837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2" descr="\\Filesrv\uo3\Settore Agricoltura\GENERALE AGRICOLTURA\Immagini\foto miche\Foto digitali\Parco\Agricoltura\gestione fossi e rive\diserbo magenta prim 2015 (1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3"/>
          <a:stretch>
            <a:fillRect/>
          </a:stretch>
        </p:blipFill>
        <p:spPr bwMode="auto">
          <a:xfrm>
            <a:off x="8555038" y="765176"/>
            <a:ext cx="201136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iù 1"/>
          <p:cNvSpPr/>
          <p:nvPr/>
        </p:nvSpPr>
        <p:spPr>
          <a:xfrm>
            <a:off x="6096001" y="1772816"/>
            <a:ext cx="536203" cy="504924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Meno 2"/>
          <p:cNvSpPr/>
          <p:nvPr/>
        </p:nvSpPr>
        <p:spPr>
          <a:xfrm>
            <a:off x="7674620" y="1767105"/>
            <a:ext cx="523413" cy="60390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Più 23"/>
          <p:cNvSpPr/>
          <p:nvPr/>
        </p:nvSpPr>
        <p:spPr>
          <a:xfrm>
            <a:off x="9537290" y="4016093"/>
            <a:ext cx="536203" cy="504924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Meno 24"/>
          <p:cNvSpPr/>
          <p:nvPr/>
        </p:nvSpPr>
        <p:spPr>
          <a:xfrm>
            <a:off x="6688886" y="3399852"/>
            <a:ext cx="523413" cy="60390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Più 25"/>
          <p:cNvSpPr/>
          <p:nvPr/>
        </p:nvSpPr>
        <p:spPr>
          <a:xfrm>
            <a:off x="9490262" y="1882929"/>
            <a:ext cx="536203" cy="504924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Meno 26"/>
          <p:cNvSpPr/>
          <p:nvPr/>
        </p:nvSpPr>
        <p:spPr>
          <a:xfrm>
            <a:off x="6096001" y="6093296"/>
            <a:ext cx="523413" cy="60390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 descr="Logo PLVT-MAB.gif"/>
          <p:cNvPicPr>
            <a:picLocks noChangeAspect="1"/>
          </p:cNvPicPr>
          <p:nvPr/>
        </p:nvPicPr>
        <p:blipFill>
          <a:blip r:embed="rId7" cstate="print"/>
          <a:srcRect b="28014"/>
          <a:stretch>
            <a:fillRect/>
          </a:stretch>
        </p:blipFill>
        <p:spPr bwMode="auto">
          <a:xfrm>
            <a:off x="9336360" y="6285220"/>
            <a:ext cx="1224136" cy="52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magine 7" descr="siepe albairat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98" y="908720"/>
            <a:ext cx="375652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\\Filesrv\uo3\Settore Agricoltura\GENERALE AGRICOLTURA\Immagini\foto miche\Foto\marcite, fossi, lavori agricoli bonfiglio\DSCF006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0063"/>
          <a:stretch>
            <a:fillRect/>
          </a:stretch>
        </p:blipFill>
        <p:spPr bwMode="auto">
          <a:xfrm>
            <a:off x="1596008" y="3429001"/>
            <a:ext cx="3779912" cy="27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Più 23"/>
          <p:cNvSpPr/>
          <p:nvPr/>
        </p:nvSpPr>
        <p:spPr>
          <a:xfrm>
            <a:off x="1991545" y="2780928"/>
            <a:ext cx="536203" cy="504924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Più 23"/>
          <p:cNvSpPr/>
          <p:nvPr/>
        </p:nvSpPr>
        <p:spPr>
          <a:xfrm>
            <a:off x="1991545" y="5589240"/>
            <a:ext cx="536203" cy="504924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2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ottotitolo 2"/>
          <p:cNvSpPr>
            <a:spLocks noGrp="1"/>
          </p:cNvSpPr>
          <p:nvPr>
            <p:ph type="subTitle" idx="1"/>
          </p:nvPr>
        </p:nvSpPr>
        <p:spPr>
          <a:xfrm>
            <a:off x="162370" y="3426204"/>
            <a:ext cx="11605189" cy="538609"/>
          </a:xfrm>
        </p:spPr>
        <p:txBody>
          <a:bodyPr>
            <a:noAutofit/>
          </a:bodyPr>
          <a:lstStyle/>
          <a:p>
            <a:pPr algn="l"/>
            <a:endParaRPr lang="it-IT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endParaRPr lang="it-IT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buFontTx/>
              <a:buChar char="-"/>
            </a:pPr>
            <a:endParaRPr lang="it-IT" sz="2800" dirty="0"/>
          </a:p>
          <a:p>
            <a:pPr algn="l"/>
            <a:endParaRPr lang="it-IT" sz="2800" dirty="0"/>
          </a:p>
          <a:p>
            <a:pPr algn="l"/>
            <a:r>
              <a:rPr lang="it-IT" sz="2800" dirty="0"/>
              <a:t> </a:t>
            </a:r>
          </a:p>
        </p:txBody>
      </p:sp>
      <p:pic>
        <p:nvPicPr>
          <p:cNvPr id="4100" name="Picture 4" descr="\\FILESHARING\Agricoltura\GENERALE AGRICOLTURA\Immagini\foto miche\Foto digitali\Parco\Agricoltori\beretta.JPG"/>
          <p:cNvPicPr>
            <a:picLocks noChangeAspect="1" noChangeArrowheads="1"/>
          </p:cNvPicPr>
          <p:nvPr/>
        </p:nvPicPr>
        <p:blipFill>
          <a:blip r:embed="rId2" cstate="print"/>
          <a:srcRect l="10527" t="10999" r="7893"/>
          <a:stretch>
            <a:fillRect/>
          </a:stretch>
        </p:blipFill>
        <p:spPr bwMode="auto">
          <a:xfrm>
            <a:off x="1051133" y="972847"/>
            <a:ext cx="3204955" cy="241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\\FILESHARING\Agricoltura\GENERALE AGRICOLTURA\Immagini\foto miche\Foto\agricoltori\sig. francesco_azienda Amerio.jpg"/>
          <p:cNvPicPr>
            <a:picLocks noChangeAspect="1" noChangeArrowheads="1"/>
          </p:cNvPicPr>
          <p:nvPr/>
        </p:nvPicPr>
        <p:blipFill>
          <a:blip r:embed="rId3" cstate="print"/>
          <a:srcRect l="1480" t="11208" r="7986"/>
          <a:stretch>
            <a:fillRect/>
          </a:stretch>
        </p:blipFill>
        <p:spPr bwMode="auto">
          <a:xfrm>
            <a:off x="8044532" y="986233"/>
            <a:ext cx="3270792" cy="240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\\FILESHARING\Agricoltura\GENERALE AGRICOLTURA\Immagini\foto miche\Foto\agricoltori\Michele con Rodri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3196" y="969671"/>
            <a:ext cx="3674228" cy="241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4466" y="5870270"/>
            <a:ext cx="6340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i="1" dirty="0"/>
              <a:t>Jean </a:t>
            </a:r>
            <a:r>
              <a:rPr lang="it-IT" sz="1400" i="1" dirty="0" err="1" smtClean="0"/>
              <a:t>Giono</a:t>
            </a:r>
            <a:r>
              <a:rPr lang="it-IT" sz="1400" i="1" dirty="0" smtClean="0"/>
              <a:t> «L’uomo che piantava alberi»</a:t>
            </a:r>
          </a:p>
          <a:p>
            <a:pPr algn="ctr"/>
            <a:r>
              <a:rPr lang="it-IT" sz="1400" i="1" dirty="0" smtClean="0"/>
              <a:t>…dal deserto alla  riserva naturale…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i="1" dirty="0" smtClean="0"/>
              <a:t>Articolo Libertà Abbiategrasso</a:t>
            </a:r>
            <a:endParaRPr lang="it-IT" sz="1400" i="1" dirty="0"/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132459" y="3605344"/>
            <a:ext cx="11665009" cy="1975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presenza sul territorio, entrare in cascina, non aspettare davanti al computer</a:t>
            </a:r>
          </a:p>
          <a:p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conoscere l’agricoltura … tecnici agrari </a:t>
            </a:r>
          </a:p>
          <a:p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capire 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le esigenze reciproche, imparare a 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</a:rPr>
              <a:t>collaborare, … </a:t>
            </a:r>
            <a:endParaRPr lang="it-IT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2800" b="1" dirty="0" smtClean="0">
                <a:solidFill>
                  <a:srgbClr val="00B050"/>
                </a:solidFill>
              </a:rPr>
              <a:t>PROGETTARE INSIEME</a:t>
            </a:r>
            <a:endParaRPr lang="it-IT" sz="2800" b="1" dirty="0" smtClean="0">
              <a:solidFill>
                <a:srgbClr val="00B050"/>
              </a:solidFill>
            </a:endParaRPr>
          </a:p>
          <a:p>
            <a:endParaRPr lang="it-IT" sz="2800" dirty="0">
              <a:solidFill>
                <a:schemeClr val="tx1"/>
              </a:solidFill>
            </a:endParaRPr>
          </a:p>
          <a:p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2879933" y="101364"/>
            <a:ext cx="7672453" cy="694163"/>
          </a:xfrm>
          <a:prstGeom prst="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smtClean="0">
                <a:latin typeface="+mn-lt"/>
              </a:rPr>
              <a:t>… GIÙ IL BERRETTO … DIALOGO …</a:t>
            </a:r>
            <a:endParaRPr lang="it-IT" sz="4000" b="1" dirty="0">
              <a:latin typeface="+mn-lt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9202576">
            <a:off x="4114" y="321810"/>
            <a:ext cx="2129009" cy="1226939"/>
          </a:xfrm>
          <a:prstGeom prst="horizontalScroll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RI…CONOSCERE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IL LAVORO AGRICOLO</a:t>
            </a:r>
          </a:p>
        </p:txBody>
      </p:sp>
    </p:spTree>
    <p:extLst>
      <p:ext uri="{BB962C8B-B14F-4D97-AF65-F5344CB8AC3E}">
        <p14:creationId xmlns:p14="http://schemas.microsoft.com/office/powerpoint/2010/main" val="23460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6" y="906979"/>
            <a:ext cx="5758070" cy="4318553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2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A3701C4-B538-A742-BCFE-EC2EA5EB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627868"/>
            <a:ext cx="11110472" cy="4870904"/>
          </a:xfrm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Lorem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ipsum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dolor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amet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consectetur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adipiscing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elit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 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sed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do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eiusmod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tempor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incididunt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ut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labore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et dolore magna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aliqua</a:t>
            </a:r>
            <a:endParaRPr lang="it-IT" sz="3600" dirty="0">
              <a:solidFill>
                <a:srgbClr val="485D61"/>
              </a:solidFill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xmlns="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4814" y="-85458"/>
            <a:ext cx="12192000" cy="6858000"/>
          </a:xfrm>
        </p:spPr>
      </p:pic>
      <p:sp>
        <p:nvSpPr>
          <p:cNvPr id="6" name="Sottotitolo 2">
            <a:extLst>
              <a:ext uri="{FF2B5EF4-FFF2-40B4-BE49-F238E27FC236}">
                <a16:creationId xmlns:a16="http://schemas.microsoft.com/office/drawing/2014/main" xmlns="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8595360" y="1537895"/>
            <a:ext cx="3283969" cy="3442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b="1" dirty="0"/>
              <a:t>DENUNCE DANNI </a:t>
            </a:r>
            <a:endParaRPr lang="it-IT" b="1" dirty="0" smtClean="0"/>
          </a:p>
          <a:p>
            <a:pPr>
              <a:spcBef>
                <a:spcPts val="0"/>
              </a:spcBef>
            </a:pPr>
            <a:r>
              <a:rPr lang="it-IT" b="1" dirty="0" smtClean="0"/>
              <a:t>DA </a:t>
            </a:r>
            <a:r>
              <a:rPr lang="it-IT" b="1" dirty="0"/>
              <a:t>CINGHIALE </a:t>
            </a:r>
            <a:r>
              <a:rPr lang="it-IT" b="1" dirty="0" smtClean="0"/>
              <a:t>PRIMAVERILI</a:t>
            </a:r>
          </a:p>
          <a:p>
            <a:r>
              <a:rPr lang="it-IT" dirty="0" smtClean="0"/>
              <a:t>         18 NEL 2020 </a:t>
            </a:r>
            <a:r>
              <a:rPr lang="it-IT" sz="1600" dirty="0"/>
              <a:t>(</a:t>
            </a:r>
            <a:r>
              <a:rPr lang="it-IT" sz="1600" dirty="0" err="1" smtClean="0"/>
              <a:t>covid</a:t>
            </a:r>
            <a:r>
              <a:rPr lang="it-IT" sz="1600" dirty="0" smtClean="0"/>
              <a:t>)</a:t>
            </a:r>
          </a:p>
          <a:p>
            <a:r>
              <a:rPr lang="it-IT" dirty="0" smtClean="0"/>
              <a:t>69 NEL 2021</a:t>
            </a:r>
          </a:p>
          <a:p>
            <a:r>
              <a:rPr lang="it-IT" dirty="0" smtClean="0"/>
              <a:t>36 NEL 2022</a:t>
            </a:r>
          </a:p>
          <a:p>
            <a:r>
              <a:rPr lang="it-IT" dirty="0" smtClean="0"/>
              <a:t>30 NEL 2023</a:t>
            </a:r>
          </a:p>
          <a:p>
            <a:r>
              <a:rPr lang="it-IT" b="1" dirty="0" smtClean="0">
                <a:solidFill>
                  <a:srgbClr val="00B050"/>
                </a:solidFill>
              </a:rPr>
              <a:t>15 NEL 2024</a:t>
            </a: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8743812"/>
              </p:ext>
            </p:extLst>
          </p:nvPr>
        </p:nvGraphicFramePr>
        <p:xfrm>
          <a:off x="651815" y="1311101"/>
          <a:ext cx="3528963" cy="278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8366598"/>
              </p:ext>
            </p:extLst>
          </p:nvPr>
        </p:nvGraphicFramePr>
        <p:xfrm>
          <a:off x="375564" y="4092332"/>
          <a:ext cx="3785788" cy="270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582559"/>
              </p:ext>
            </p:extLst>
          </p:nvPr>
        </p:nvGraphicFramePr>
        <p:xfrm>
          <a:off x="4071664" y="1454028"/>
          <a:ext cx="4797609" cy="3464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itolo 1"/>
          <p:cNvSpPr txBox="1">
            <a:spLocks/>
          </p:cNvSpPr>
          <p:nvPr/>
        </p:nvSpPr>
        <p:spPr>
          <a:xfrm>
            <a:off x="1038672" y="610613"/>
            <a:ext cx="7776673" cy="1486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/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3773102" y="-12307"/>
            <a:ext cx="8214083" cy="1221243"/>
          </a:xfrm>
          <a:prstGeom prst="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latin typeface="+mn-lt"/>
              </a:rPr>
              <a:t>DANNI DA </a:t>
            </a:r>
            <a:r>
              <a:rPr lang="it-IT" sz="4000" b="1" dirty="0" smtClean="0">
                <a:latin typeface="+mn-lt"/>
              </a:rPr>
              <a:t>FAUNA/CINGHIALE</a:t>
            </a:r>
            <a:endParaRPr lang="it-IT" sz="4000" b="1" dirty="0">
              <a:latin typeface="+mn-lt"/>
            </a:endParaRPr>
          </a:p>
          <a:p>
            <a:pPr algn="ctr"/>
            <a:r>
              <a:rPr lang="it-IT" sz="3200" b="1" dirty="0">
                <a:latin typeface="+mn-lt"/>
              </a:rPr>
              <a:t>100% INDENNIZZI - PERIZIE - PREVENZIONE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708941" y="5606423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00B050"/>
                </a:solidFill>
              </a:rPr>
              <a:t>2023</a:t>
            </a:r>
            <a:endParaRPr lang="it-IT" sz="4000" b="1" dirty="0">
              <a:solidFill>
                <a:srgbClr val="00B05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 rot="19202576">
            <a:off x="-154161" y="433552"/>
            <a:ext cx="1928548" cy="858857"/>
          </a:xfrm>
          <a:prstGeom prst="horizontalScroll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GARANZIA DEL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REDDITO</a:t>
            </a:r>
          </a:p>
        </p:txBody>
      </p:sp>
    </p:spTree>
    <p:extLst>
      <p:ext uri="{BB962C8B-B14F-4D97-AF65-F5344CB8AC3E}">
        <p14:creationId xmlns:p14="http://schemas.microsoft.com/office/powerpoint/2010/main" val="374303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18947" y="231685"/>
            <a:ext cx="9653954" cy="864224"/>
          </a:xfrm>
          <a:solidFill>
            <a:srgbClr val="FFFF99"/>
          </a:solidFill>
          <a:ln w="3810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latin typeface="+mn-lt"/>
              </a:rPr>
              <a:t>L’AGRICOLTURA E’ UN PILASTRO DEL PTC </a:t>
            </a:r>
            <a:endParaRPr lang="it-IT" b="1" dirty="0">
              <a:latin typeface="+mn-lt"/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075764" y="1361068"/>
            <a:ext cx="11116235" cy="871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600" b="1" dirty="0" smtClean="0"/>
              <a:t>1978</a:t>
            </a:r>
            <a:r>
              <a:rPr lang="it-IT" sz="3600" dirty="0" smtClean="0"/>
              <a:t>, Misure </a:t>
            </a:r>
            <a:r>
              <a:rPr lang="it-IT" sz="3600" dirty="0"/>
              <a:t>di </a:t>
            </a:r>
            <a:r>
              <a:rPr lang="it-IT" sz="3600" dirty="0" smtClean="0"/>
              <a:t>Salvaguardia: </a:t>
            </a:r>
            <a:r>
              <a:rPr lang="it-IT" sz="3600" b="1" dirty="0" smtClean="0"/>
              <a:t>divieto </a:t>
            </a:r>
            <a:r>
              <a:rPr lang="it-IT" sz="3600" b="1" dirty="0"/>
              <a:t>di edificazione fuori dai centri abitati </a:t>
            </a:r>
            <a:endParaRPr lang="it-IT" sz="3600" dirty="0" smtClean="0"/>
          </a:p>
          <a:p>
            <a:pPr marL="0" indent="0" algn="ctr">
              <a:buNone/>
            </a:pPr>
            <a:r>
              <a:rPr lang="it-IT" sz="3600" b="1" dirty="0" smtClean="0"/>
              <a:t>1980</a:t>
            </a:r>
            <a:r>
              <a:rPr lang="it-IT" sz="3600" dirty="0" smtClean="0"/>
              <a:t>, </a:t>
            </a:r>
            <a:r>
              <a:rPr lang="it-IT" sz="3600" dirty="0" err="1" smtClean="0"/>
              <a:t>L.R.</a:t>
            </a:r>
            <a:r>
              <a:rPr lang="it-IT" sz="3600" dirty="0" smtClean="0"/>
              <a:t> 33 (primo PTC): art. 11 e art. 13 </a:t>
            </a:r>
            <a:r>
              <a:rPr lang="it-IT" sz="3600" b="1" dirty="0" smtClean="0"/>
              <a:t>aree agricole</a:t>
            </a:r>
          </a:p>
          <a:p>
            <a:pPr algn="ctr"/>
            <a:endParaRPr lang="it-IT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10" y="2118539"/>
            <a:ext cx="3179189" cy="437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3726824" y="5314745"/>
            <a:ext cx="3219100" cy="1200329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723900">
              <a:defRPr/>
            </a:pPr>
            <a:r>
              <a:rPr lang="it-IT" b="1" dirty="0"/>
              <a:t>Sup. tot                92.000 ha</a:t>
            </a:r>
          </a:p>
          <a:p>
            <a:pPr defTabSz="723900">
              <a:defRPr/>
            </a:pPr>
            <a:r>
              <a:rPr lang="it-IT" b="1" dirty="0">
                <a:solidFill>
                  <a:srgbClr val="008000"/>
                </a:solidFill>
              </a:rPr>
              <a:t>Aree naturali            25 % </a:t>
            </a:r>
          </a:p>
          <a:p>
            <a:pPr defTabSz="723900">
              <a:defRPr/>
            </a:pPr>
            <a:r>
              <a:rPr lang="it-IT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Aree urbane	    </a:t>
            </a:r>
            <a:r>
              <a:rPr lang="it-IT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20 </a:t>
            </a:r>
            <a:r>
              <a:rPr lang="it-IT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% </a:t>
            </a:r>
          </a:p>
          <a:p>
            <a:pPr defTabSz="723900">
              <a:defRPr/>
            </a:pPr>
            <a:r>
              <a:rPr lang="it-IT" b="1" dirty="0">
                <a:solidFill>
                  <a:srgbClr val="FFFF00"/>
                </a:solidFill>
              </a:rPr>
              <a:t>Aree agricole            55 %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31136" y="2321942"/>
            <a:ext cx="9606927" cy="27986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b="1" dirty="0" smtClean="0"/>
              <a:t>2001, art. 1 del PTC</a:t>
            </a:r>
            <a:r>
              <a:rPr lang="it-IT" dirty="0" smtClean="0"/>
              <a:t>: «…il Piano </a:t>
            </a:r>
            <a:r>
              <a:rPr lang="it-IT" b="1" dirty="0" smtClean="0"/>
              <a:t>TUTELA L’AGRICOLTURA</a:t>
            </a:r>
            <a:r>
              <a:rPr lang="it-IT" dirty="0" smtClean="0"/>
              <a:t>…»</a:t>
            </a:r>
            <a:r>
              <a:rPr lang="it-IT" b="1" dirty="0" smtClean="0"/>
              <a:t> </a:t>
            </a:r>
          </a:p>
          <a:p>
            <a:r>
              <a:rPr lang="it-IT" dirty="0" smtClean="0"/>
              <a:t>per il suo ruolo</a:t>
            </a:r>
            <a:r>
              <a:rPr lang="it-IT" b="1" dirty="0" smtClean="0"/>
              <a:t> MULTIFUNZIONALE</a:t>
            </a:r>
            <a:r>
              <a:rPr lang="it-IT" dirty="0" smtClean="0"/>
              <a:t> </a:t>
            </a:r>
            <a:endParaRPr lang="it-IT" dirty="0"/>
          </a:p>
          <a:p>
            <a:r>
              <a:rPr lang="it-IT" dirty="0" smtClean="0"/>
              <a:t>per </a:t>
            </a:r>
            <a:r>
              <a:rPr lang="it-IT" b="1" dirty="0" smtClean="0"/>
              <a:t>L’ATTIVITÀ IMPRENDITORIALE </a:t>
            </a:r>
            <a:r>
              <a:rPr lang="it-IT" dirty="0" smtClean="0"/>
              <a:t>tesa al raggiungimento dei propri risultati economici, </a:t>
            </a:r>
            <a:endParaRPr lang="it-IT" dirty="0"/>
          </a:p>
          <a:p>
            <a:r>
              <a:rPr lang="it-IT" dirty="0" smtClean="0"/>
              <a:t>per la sua </a:t>
            </a:r>
            <a:r>
              <a:rPr lang="it-IT" b="1" dirty="0" smtClean="0"/>
              <a:t>FUNZIONE INSOSTITUIBILE </a:t>
            </a:r>
            <a:r>
              <a:rPr lang="it-IT" dirty="0" smtClean="0"/>
              <a:t>per la salvaguardia, la gestione e la conservazione del territorio del Parco del Ticino</a:t>
            </a:r>
          </a:p>
        </p:txBody>
      </p:sp>
      <p:sp>
        <p:nvSpPr>
          <p:cNvPr id="5" name="CasellaDiTesto 4"/>
          <p:cNvSpPr txBox="1"/>
          <p:nvPr/>
        </p:nvSpPr>
        <p:spPr>
          <a:xfrm rot="19202576">
            <a:off x="91764" y="200201"/>
            <a:ext cx="1538919" cy="1226939"/>
          </a:xfrm>
          <a:prstGeom prst="horizontalScroll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DIFESA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DEL SUOLO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AGRICOLO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1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45013" y="884110"/>
            <a:ext cx="4274611" cy="1292390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latin typeface="+mn-lt"/>
              </a:rPr>
              <a:t>NON SI PUÒ </a:t>
            </a:r>
            <a:br>
              <a:rPr lang="it-IT" sz="2800" b="1" dirty="0" smtClean="0">
                <a:latin typeface="+mn-lt"/>
              </a:rPr>
            </a:br>
            <a:r>
              <a:rPr lang="it-IT" sz="2800" dirty="0" smtClean="0">
                <a:latin typeface="+mn-lt"/>
              </a:rPr>
              <a:t>dire di no all’energia </a:t>
            </a:r>
            <a:br>
              <a:rPr lang="it-IT" sz="2800" dirty="0" smtClean="0">
                <a:latin typeface="+mn-lt"/>
              </a:rPr>
            </a:br>
            <a:r>
              <a:rPr lang="it-IT" sz="2800" dirty="0" smtClean="0">
                <a:latin typeface="+mn-lt"/>
              </a:rPr>
              <a:t>ottenuta da fonti rinnovabili </a:t>
            </a:r>
            <a:endParaRPr lang="it-IT" sz="2800" dirty="0">
              <a:latin typeface="+mn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47567" y="148377"/>
            <a:ext cx="8512651" cy="707886"/>
          </a:xfrm>
          <a:prstGeom prst="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it-IT" sz="4000" b="1" dirty="0" smtClean="0"/>
              <a:t>LA TERRA PRODUCE CIBO…O ENERGIA?</a:t>
            </a:r>
            <a:endParaRPr lang="it-IT" sz="4000" b="1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38500" y="5116471"/>
            <a:ext cx="8628993" cy="16291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b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priorità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al biogas</a:t>
            </a:r>
            <a:r>
              <a:rPr kumimoji="0" lang="it-IT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che impiega prevalentemente </a:t>
            </a:r>
            <a:r>
              <a:rPr kumimoji="0" lang="it-IT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scarti</a:t>
            </a:r>
            <a:r>
              <a:rPr kumimoji="0" lang="it-IT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BIOGAS AZIENDE ZOOTECNICHE,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BIOGAS DA FANGHI,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BIOMETANO DA SOTTOPRODOTTI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1758" y="3783880"/>
            <a:ext cx="6637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prstClr val="black"/>
                </a:solidFill>
              </a:rPr>
              <a:t>priorità</a:t>
            </a:r>
            <a:r>
              <a:rPr lang="it-IT" sz="2800" dirty="0" smtClean="0">
                <a:solidFill>
                  <a:prstClr val="black"/>
                </a:solidFill>
              </a:rPr>
              <a:t> al fotovoltaico sui </a:t>
            </a:r>
            <a:r>
              <a:rPr lang="it-IT" sz="2800" b="1" dirty="0" smtClean="0">
                <a:solidFill>
                  <a:srgbClr val="00B050"/>
                </a:solidFill>
              </a:rPr>
              <a:t>TETTI</a:t>
            </a:r>
            <a:r>
              <a:rPr lang="it-IT" sz="2800" dirty="0" smtClean="0">
                <a:solidFill>
                  <a:prstClr val="black"/>
                </a:solidFill>
              </a:rPr>
              <a:t>, su </a:t>
            </a:r>
            <a:r>
              <a:rPr lang="it-IT" sz="2800" b="1" dirty="0" smtClean="0">
                <a:solidFill>
                  <a:srgbClr val="00B050"/>
                </a:solidFill>
              </a:rPr>
              <a:t>AREE</a:t>
            </a:r>
            <a:r>
              <a:rPr lang="it-IT" sz="2800" dirty="0" smtClean="0">
                <a:solidFill>
                  <a:srgbClr val="00B050"/>
                </a:solidFill>
              </a:rPr>
              <a:t> </a:t>
            </a:r>
            <a:r>
              <a:rPr lang="it-IT" sz="2800" b="1" dirty="0" smtClean="0">
                <a:solidFill>
                  <a:srgbClr val="00B050"/>
                </a:solidFill>
              </a:rPr>
              <a:t>DEGRADATE</a:t>
            </a:r>
            <a:r>
              <a:rPr lang="it-IT" sz="2800" dirty="0" smtClean="0">
                <a:solidFill>
                  <a:srgbClr val="00B050"/>
                </a:solidFill>
              </a:rPr>
              <a:t>, </a:t>
            </a:r>
            <a:r>
              <a:rPr lang="it-IT" sz="2800" b="1" dirty="0" smtClean="0">
                <a:solidFill>
                  <a:srgbClr val="00B050"/>
                </a:solidFill>
              </a:rPr>
              <a:t>DISMESSE</a:t>
            </a:r>
            <a:r>
              <a:rPr lang="it-IT" sz="2800" dirty="0" smtClean="0">
                <a:solidFill>
                  <a:prstClr val="black"/>
                </a:solidFill>
              </a:rPr>
              <a:t>, lungo le strade, …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rot="19202576">
            <a:off x="91764" y="200201"/>
            <a:ext cx="1538919" cy="1226939"/>
          </a:xfrm>
          <a:prstGeom prst="horizontalScroll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DIFESA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DEL SUOLO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AGRICOLO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042528" y="2410689"/>
            <a:ext cx="3703127" cy="7882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>
                <a:latin typeface="+mn-lt"/>
              </a:rPr>
              <a:t>SI PUÒ E SI DEVE </a:t>
            </a:r>
          </a:p>
          <a:p>
            <a:r>
              <a:rPr lang="it-IT" sz="2800" dirty="0" smtClean="0">
                <a:latin typeface="+mn-lt"/>
              </a:rPr>
              <a:t>orientarla e governarla!</a:t>
            </a:r>
            <a:endParaRPr lang="it-IT" sz="2800" dirty="0">
              <a:latin typeface="+mn-lt"/>
            </a:endParaRPr>
          </a:p>
        </p:txBody>
      </p:sp>
      <p:pic>
        <p:nvPicPr>
          <p:cNvPr id="1026" name="Picture 2" descr="11 Vertical Farming Advantages: Complete Breakdown | Eden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831" y="2099215"/>
            <a:ext cx="3464661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ne sintetica: come si produce, che sapore ha e quanto costa.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66" y="2099215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6959368" y="3783879"/>
            <a:ext cx="932688" cy="34217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smtClean="0">
                <a:solidFill>
                  <a:schemeClr val="bg1"/>
                </a:solidFill>
                <a:latin typeface="+mn-lt"/>
              </a:rPr>
              <a:t>Vertical</a:t>
            </a:r>
            <a:endParaRPr lang="it-IT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6976669" y="4120387"/>
            <a:ext cx="582118" cy="2413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smtClean="0">
                <a:latin typeface="+mn-lt"/>
              </a:rPr>
              <a:t>farm</a:t>
            </a:r>
            <a:endParaRPr lang="it-IT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086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99330" y="178969"/>
            <a:ext cx="5727677" cy="634701"/>
          </a:xfrm>
          <a:solidFill>
            <a:srgbClr val="FFFF99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it-IT" sz="4000" b="1" dirty="0" smtClean="0">
                <a:latin typeface="+mn-lt"/>
              </a:rPr>
              <a:t>FERTILITA’ DELLA TERRA</a:t>
            </a:r>
            <a:endParaRPr lang="it-IT" sz="4000" b="1" dirty="0">
              <a:latin typeface="+mn-lt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390248" y="4270794"/>
            <a:ext cx="5349668" cy="11209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00B050"/>
                </a:solidFill>
                <a:latin typeface="+mn-lt"/>
              </a:rPr>
              <a:t>ATTENZIONE!</a:t>
            </a:r>
          </a:p>
          <a:p>
            <a:r>
              <a:rPr lang="it-IT" sz="4000" b="1" dirty="0" smtClean="0">
                <a:solidFill>
                  <a:srgbClr val="00B050"/>
                </a:solidFill>
                <a:latin typeface="+mn-lt"/>
              </a:rPr>
              <a:t>principio di precauzione</a:t>
            </a:r>
            <a:endParaRPr lang="it-IT" sz="40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863169" y="908728"/>
            <a:ext cx="6775891" cy="1517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b="1" dirty="0" smtClean="0">
                <a:latin typeface="+mn-lt"/>
              </a:rPr>
              <a:t>AUMENTARE LA S.O. DEI SUOLI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800" b="1" dirty="0" smtClean="0">
                <a:latin typeface="+mn-lt"/>
              </a:rPr>
              <a:t>ROTAZIONE, REFLUI, DIGESTATI, SOVESCIO, AGRICOLTURA CONSERVATIVA, … 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-136777" y="2168037"/>
            <a:ext cx="4571279" cy="8578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latin typeface="+mn-lt"/>
              </a:rPr>
              <a:t>Carta dell'attitudine dei suoli allo spandimento agronomico dei fanghi di depurazione urbana </a:t>
            </a:r>
          </a:p>
        </p:txBody>
      </p:sp>
      <p:sp>
        <p:nvSpPr>
          <p:cNvPr id="10" name="Freccia angolare in su 9"/>
          <p:cNvSpPr/>
          <p:nvPr/>
        </p:nvSpPr>
        <p:spPr>
          <a:xfrm rot="5400000" flipV="1">
            <a:off x="5740029" y="3826101"/>
            <a:ext cx="850392" cy="417178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 rot="19202576">
            <a:off x="91764" y="200201"/>
            <a:ext cx="1538919" cy="1226939"/>
          </a:xfrm>
          <a:prstGeom prst="horizontalScroll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DIFESA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DEL SUOLO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AGRICOLO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3" r="14880"/>
          <a:stretch/>
        </p:blipFill>
        <p:spPr>
          <a:xfrm>
            <a:off x="540320" y="2994069"/>
            <a:ext cx="3039221" cy="374727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77136" y="2627156"/>
            <a:ext cx="68325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800" b="1" dirty="0" smtClean="0"/>
              <a:t>FANGHI: risorsa </a:t>
            </a:r>
            <a:r>
              <a:rPr lang="it-IT" sz="2800" b="1" dirty="0"/>
              <a:t>o problema?</a:t>
            </a:r>
          </a:p>
          <a:p>
            <a:pPr algn="ctr">
              <a:lnSpc>
                <a:spcPct val="100000"/>
              </a:lnSpc>
            </a:pPr>
            <a:r>
              <a:rPr lang="it-IT" sz="2800" b="1" dirty="0" err="1"/>
              <a:t>perchè</a:t>
            </a:r>
            <a:r>
              <a:rPr lang="it-IT" sz="2800" b="1" dirty="0"/>
              <a:t> tutti in Pianura Padana … PAVIA?</a:t>
            </a:r>
          </a:p>
          <a:p>
            <a:pPr algn="ctr">
              <a:lnSpc>
                <a:spcPct val="100000"/>
              </a:lnSpc>
            </a:pPr>
            <a:r>
              <a:rPr lang="it-IT" sz="2800" b="1" dirty="0"/>
              <a:t>perché nei terreni PIÙ PERMEABILI D’ITALIA?</a:t>
            </a:r>
          </a:p>
        </p:txBody>
      </p:sp>
    </p:spTree>
    <p:extLst>
      <p:ext uri="{BB962C8B-B14F-4D97-AF65-F5344CB8AC3E}">
        <p14:creationId xmlns:p14="http://schemas.microsoft.com/office/powerpoint/2010/main" val="395469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99848" y="201495"/>
            <a:ext cx="5515276" cy="674403"/>
          </a:xfrm>
          <a:solidFill>
            <a:srgbClr val="FFFF99"/>
          </a:solidFill>
          <a:ln w="381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latin typeface="+mn-lt"/>
              </a:rPr>
              <a:t>ACQUA E IRRIGAZIONE</a:t>
            </a:r>
            <a:endParaRPr lang="it-IT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71015" y="914447"/>
            <a:ext cx="10722337" cy="10136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dirty="0" smtClean="0"/>
              <a:t>è dal 2017 che ne </a:t>
            </a:r>
            <a:r>
              <a:rPr lang="it-IT" dirty="0" err="1" smtClean="0"/>
              <a:t>parliamo…scheda</a:t>
            </a:r>
            <a:r>
              <a:rPr lang="it-IT" dirty="0" smtClean="0"/>
              <a:t> acqua, convegni Vigevano, Milano,…</a:t>
            </a:r>
          </a:p>
          <a:p>
            <a:pPr algn="ctr">
              <a:buNone/>
            </a:pPr>
            <a:r>
              <a:rPr lang="it-IT" dirty="0" smtClean="0"/>
              <a:t>nel 2022 e 2023: tavoli regionali, provinciali, GAL, incontri pubblici</a:t>
            </a:r>
          </a:p>
          <a:p>
            <a:pPr algn="ctr">
              <a:buNone/>
            </a:pP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920785" y="2615312"/>
            <a:ext cx="5955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PIANURA ASCIUTTA COLLINA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 (terreni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pesanti)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</a:rPr>
              <a:t>irrigaz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 goccia/pioggia (pozzi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invasi </a:t>
            </a:r>
            <a:endParaRPr lang="it-I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15309" y="2545282"/>
            <a:ext cx="5837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PIANURA IRRIGUA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(terreni sciolti)  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</a:rPr>
              <a:t>irrigaz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scorrimento per ricarica della falda</a:t>
            </a:r>
          </a:p>
          <a:p>
            <a:pPr>
              <a:buNone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circolazione </a:t>
            </a:r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</a:rPr>
              <a:t>inv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 (risaie, marcite, incolti) </a:t>
            </a:r>
          </a:p>
          <a:p>
            <a:pPr>
              <a:buNone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circolazione </a:t>
            </a:r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</a:rPr>
              <a:t>prim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 (semina riso sommersione) </a:t>
            </a:r>
          </a:p>
          <a:p>
            <a:pPr>
              <a:buNone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deroga DMV in annate come il 2022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205013" y="5612623"/>
            <a:ext cx="11431543" cy="584775"/>
            <a:chOff x="40421" y="5612762"/>
            <a:chExt cx="11431543" cy="584775"/>
          </a:xfrm>
        </p:grpSpPr>
        <p:sp>
          <p:nvSpPr>
            <p:cNvPr id="6" name="CasellaDiTesto 5"/>
            <p:cNvSpPr txBox="1"/>
            <p:nvPr/>
          </p:nvSpPr>
          <p:spPr>
            <a:xfrm>
              <a:off x="40421" y="5612762"/>
              <a:ext cx="11431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00B050"/>
                  </a:solidFill>
                </a:rPr>
                <a:t>irrigazione a goccia/pioggia in pianura irrigua               </a:t>
              </a:r>
              <a:r>
                <a:rPr lang="it-IT" b="1" dirty="0" smtClean="0">
                  <a:solidFill>
                    <a:srgbClr val="00B050"/>
                  </a:solidFill>
                </a:rPr>
                <a:t>IRRIGAZ DI SOCCORSO, IN ASSENZA DI ACQUA </a:t>
              </a:r>
              <a:r>
                <a:rPr lang="it-IT" b="1" dirty="0">
                  <a:solidFill>
                    <a:srgbClr val="00B050"/>
                  </a:solidFill>
                </a:rPr>
                <a:t>SUPERFICIALE </a:t>
              </a:r>
              <a:r>
                <a:rPr lang="it-IT" b="1" dirty="0" smtClean="0">
                  <a:solidFill>
                    <a:srgbClr val="00B050"/>
                  </a:solidFill>
                </a:rPr>
                <a:t>                                     </a:t>
              </a:r>
              <a:r>
                <a:rPr lang="it-IT" sz="1400" b="1" dirty="0" smtClean="0">
                  <a:solidFill>
                    <a:srgbClr val="00B050"/>
                  </a:solidFill>
                </a:rPr>
                <a:t>(</a:t>
              </a:r>
              <a:r>
                <a:rPr lang="it-IT" sz="1400" b="1" dirty="0">
                  <a:solidFill>
                    <a:srgbClr val="00B050"/>
                  </a:solidFill>
                </a:rPr>
                <a:t>OK PER AZ. ORTICOLE</a:t>
              </a:r>
              <a:r>
                <a:rPr lang="it-IT" sz="1400" b="1" dirty="0" smtClean="0">
                  <a:solidFill>
                    <a:srgbClr val="00B050"/>
                  </a:solidFill>
                </a:rPr>
                <a:t>!!!)</a:t>
              </a:r>
            </a:p>
          </p:txBody>
        </p:sp>
        <p:cxnSp>
          <p:nvCxnSpPr>
            <p:cNvPr id="10" name="Connettore 2 9"/>
            <p:cNvCxnSpPr/>
            <p:nvPr/>
          </p:nvCxnSpPr>
          <p:spPr>
            <a:xfrm>
              <a:off x="4410355" y="5806682"/>
              <a:ext cx="5150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18"/>
          <p:cNvGrpSpPr/>
          <p:nvPr/>
        </p:nvGrpSpPr>
        <p:grpSpPr>
          <a:xfrm>
            <a:off x="309249" y="4453183"/>
            <a:ext cx="11361683" cy="369332"/>
            <a:chOff x="137160" y="4523976"/>
            <a:chExt cx="11361683" cy="369332"/>
          </a:xfrm>
        </p:grpSpPr>
        <p:sp>
          <p:nvSpPr>
            <p:cNvPr id="7" name="CasellaDiTesto 6"/>
            <p:cNvSpPr txBox="1"/>
            <p:nvPr/>
          </p:nvSpPr>
          <p:spPr>
            <a:xfrm>
              <a:off x="137160" y="4523976"/>
              <a:ext cx="11361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00B050"/>
                  </a:solidFill>
                </a:rPr>
                <a:t>le falde sono una riserva preziosa x tutti                </a:t>
              </a:r>
              <a:r>
                <a:rPr lang="it-IT" b="1" dirty="0" smtClean="0">
                  <a:solidFill>
                    <a:srgbClr val="00B050"/>
                  </a:solidFill>
                </a:rPr>
                <a:t>LA PROPRIETÀ DEL SUOLO NON SIGNIFICA PROPRIETÀ SULLA FALDA</a:t>
              </a:r>
            </a:p>
          </p:txBody>
        </p:sp>
        <p:cxnSp>
          <p:nvCxnSpPr>
            <p:cNvPr id="14" name="Connettore 2 13"/>
            <p:cNvCxnSpPr/>
            <p:nvPr/>
          </p:nvCxnSpPr>
          <p:spPr>
            <a:xfrm>
              <a:off x="4088463" y="4730483"/>
              <a:ext cx="5150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>
            <a:off x="276885" y="4888147"/>
            <a:ext cx="10915087" cy="646331"/>
            <a:chOff x="174656" y="4837639"/>
            <a:chExt cx="10915087" cy="646331"/>
          </a:xfrm>
        </p:grpSpPr>
        <p:sp>
          <p:nvSpPr>
            <p:cNvPr id="8" name="CasellaDiTesto 7"/>
            <p:cNvSpPr txBox="1"/>
            <p:nvPr/>
          </p:nvSpPr>
          <p:spPr>
            <a:xfrm>
              <a:off x="174656" y="4837639"/>
              <a:ext cx="109150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00B050"/>
                  </a:solidFill>
                </a:rPr>
                <a:t>irrigare a goccia/pioggia su terreni sabbiosi                  </a:t>
              </a:r>
              <a:r>
                <a:rPr lang="it-IT" b="1" dirty="0" smtClean="0">
                  <a:solidFill>
                    <a:srgbClr val="00B050"/>
                  </a:solidFill>
                </a:rPr>
                <a:t>COSTRUIAMO DESERTO, MORTE DEGLI AMBIENTI NATURALI, </a:t>
              </a:r>
            </a:p>
            <a:p>
              <a:r>
                <a:rPr lang="it-IT" b="1" dirty="0" smtClean="0">
                  <a:solidFill>
                    <a:srgbClr val="00B050"/>
                  </a:solidFill>
                </a:rPr>
                <a:t>                                                                                              SELEZIONE INFESTANTI RESISTENTI SECCO … + CHIMICA</a:t>
              </a:r>
              <a:endParaRPr lang="it-IT" b="1" dirty="0">
                <a:solidFill>
                  <a:srgbClr val="00B050"/>
                </a:solidFill>
              </a:endParaRPr>
            </a:p>
          </p:txBody>
        </p:sp>
        <p:cxnSp>
          <p:nvCxnSpPr>
            <p:cNvPr id="15" name="Connettore 2 14"/>
            <p:cNvCxnSpPr/>
            <p:nvPr/>
          </p:nvCxnSpPr>
          <p:spPr>
            <a:xfrm>
              <a:off x="4302402" y="5062992"/>
              <a:ext cx="5150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sellaDiTesto 15"/>
          <p:cNvSpPr txBox="1"/>
          <p:nvPr/>
        </p:nvSpPr>
        <p:spPr>
          <a:xfrm rot="19202576">
            <a:off x="-38657" y="375987"/>
            <a:ext cx="1928548" cy="858857"/>
          </a:xfrm>
          <a:prstGeom prst="horizontalScroll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CAMBIAMENTO CLIMATICO</a:t>
            </a:r>
          </a:p>
        </p:txBody>
      </p:sp>
      <p:sp>
        <p:nvSpPr>
          <p:cNvPr id="21" name="Segnaposto contenuto 2"/>
          <p:cNvSpPr txBox="1">
            <a:spLocks/>
          </p:cNvSpPr>
          <p:nvPr/>
        </p:nvSpPr>
        <p:spPr>
          <a:xfrm>
            <a:off x="0" y="1928010"/>
            <a:ext cx="12216384" cy="482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LE SOLUZIONI SONO DIVERSE DA ZONA A ZONA, la Lombardia non è tutta uguale!</a:t>
            </a:r>
          </a:p>
          <a:p>
            <a:pPr algn="ctr">
              <a:buFont typeface="Arial" panose="020B0604020202020204" pitchFamily="34" charset="0"/>
              <a:buNone/>
            </a:pP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66821" y="6270395"/>
            <a:ext cx="7304411" cy="369332"/>
          </a:xfrm>
          <a:prstGeom prst="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LA VALUTAZIONE DELL’EFFICIENZA IRRIGUA DIPENDE DAL COMPRENSORIO</a:t>
            </a:r>
            <a:endParaRPr lang="it-IT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4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Filesrv\uo3\Settore Agricoltura\GENERALE AGRICOLTURA\Immagini\Norino\Agricoltura Parco Ticino 03-06\DSCF0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026" y="1121126"/>
            <a:ext cx="3700147" cy="23038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2051" name="Picture 3" descr="\\Filesrv\uo3\Settore Agricoltura\GENERALE AGRICOLTURA\Immagini\Norino\Foto Norino AGRICOLTURA\006 - Paesagg. Agric. Morimon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354" y="1121127"/>
            <a:ext cx="3777672" cy="23038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985427"/>
              </p:ext>
            </p:extLst>
          </p:nvPr>
        </p:nvGraphicFramePr>
        <p:xfrm>
          <a:off x="1" y="3441981"/>
          <a:ext cx="899769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777"/>
                <a:gridCol w="1197987"/>
                <a:gridCol w="1291184"/>
                <a:gridCol w="1247698"/>
                <a:gridCol w="1497238"/>
                <a:gridCol w="1136355"/>
                <a:gridCol w="1362456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ALLEV BOVINO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1929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1970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1982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VARIAZ %</a:t>
                      </a:r>
                    </a:p>
                    <a:p>
                      <a:pPr algn="ctr"/>
                      <a:r>
                        <a:rPr lang="it-IT" dirty="0" smtClean="0"/>
                        <a:t>1929-2010</a:t>
                      </a:r>
                      <a:endParaRPr lang="it-IT" dirty="0"/>
                    </a:p>
                  </a:txBody>
                  <a:tcPr/>
                </a:tc>
              </a:tr>
              <a:tr h="5993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tx1"/>
                          </a:solidFill>
                        </a:rPr>
                        <a:t>allevamenti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tx1"/>
                          </a:solidFill>
                        </a:rPr>
                        <a:t>bovini</a:t>
                      </a:r>
                    </a:p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24.479</a:t>
                      </a:r>
                    </a:p>
                    <a:p>
                      <a:pPr algn="ctr"/>
                      <a:r>
                        <a:rPr lang="it-IT" dirty="0" smtClean="0"/>
                        <a:t>(60.069</a:t>
                      </a:r>
                      <a:r>
                        <a:rPr lang="it-IT" baseline="0" dirty="0" smtClean="0"/>
                        <a:t> capi)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2.345 </a:t>
                      </a:r>
                    </a:p>
                    <a:p>
                      <a:pPr algn="ctr"/>
                      <a:r>
                        <a:rPr lang="it-IT" dirty="0" smtClean="0"/>
                        <a:t>(60.080 capi)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1.103 </a:t>
                      </a:r>
                    </a:p>
                    <a:p>
                      <a:pPr algn="ctr"/>
                      <a:r>
                        <a:rPr lang="it-IT" dirty="0" smtClean="0"/>
                        <a:t>(52.416 capi)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298 </a:t>
                      </a:r>
                    </a:p>
                    <a:p>
                      <a:pPr algn="ctr"/>
                      <a:r>
                        <a:rPr lang="it-IT" dirty="0" smtClean="0"/>
                        <a:t>(24.561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capi)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212</a:t>
                      </a:r>
                    </a:p>
                    <a:p>
                      <a:pPr algn="ctr"/>
                      <a:r>
                        <a:rPr lang="it-IT" b="1" dirty="0" smtClean="0"/>
                        <a:t>(22018)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/>
                        <a:t>allev</a:t>
                      </a:r>
                      <a:r>
                        <a:rPr lang="it-IT" b="1" dirty="0" smtClean="0"/>
                        <a:t> 0,9 %</a:t>
                      </a:r>
                    </a:p>
                    <a:p>
                      <a:pPr algn="ctr"/>
                      <a:r>
                        <a:rPr lang="it-IT" b="1" dirty="0" smtClean="0"/>
                        <a:t>capi 36</a:t>
                      </a:r>
                      <a:r>
                        <a:rPr lang="it-IT" b="1" baseline="0" dirty="0" smtClean="0"/>
                        <a:t> </a:t>
                      </a:r>
                      <a:r>
                        <a:rPr lang="it-IT" b="1" dirty="0" smtClean="0"/>
                        <a:t>% </a:t>
                      </a:r>
                      <a:endParaRPr lang="it-IT" b="1" dirty="0"/>
                    </a:p>
                  </a:txBody>
                  <a:tcPr/>
                </a:tc>
              </a:tr>
              <a:tr h="599387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prati stabili </a:t>
                      </a:r>
                    </a:p>
                    <a:p>
                      <a:pPr algn="ctr"/>
                      <a:r>
                        <a:rPr lang="it-IT" dirty="0" smtClean="0"/>
                        <a:t>(ha)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8.399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10.357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6.328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>
                          <a:solidFill>
                            <a:srgbClr val="00B050"/>
                          </a:solidFill>
                        </a:rPr>
                        <a:t>(4.361 nel 2019) </a:t>
                      </a:r>
                    </a:p>
                    <a:p>
                      <a:pPr algn="ctr"/>
                      <a:endParaRPr lang="it-IT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prati 52 %</a:t>
                      </a:r>
                    </a:p>
                  </a:txBody>
                  <a:tcPr/>
                </a:tc>
              </a:tr>
              <a:tr h="599387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marcite </a:t>
                      </a:r>
                    </a:p>
                    <a:p>
                      <a:pPr algn="ctr"/>
                      <a:r>
                        <a:rPr lang="it-IT" dirty="0" smtClean="0"/>
                        <a:t>(ha)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11.810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(</a:t>
                      </a:r>
                      <a:r>
                        <a:rPr lang="it-IT" dirty="0" err="1" smtClean="0"/>
                        <a:t>prov</a:t>
                      </a:r>
                      <a:r>
                        <a:rPr lang="it-IT" baseline="0" dirty="0" smtClean="0"/>
                        <a:t> MI)</a:t>
                      </a:r>
                      <a:endParaRPr lang="it-I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3.000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marcite 3 %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 rot="19202576">
            <a:off x="-31643" y="493311"/>
            <a:ext cx="1928548" cy="858857"/>
          </a:xfrm>
          <a:prstGeom prst="horizontalScroll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CAMBIAMENTO CLIMATICO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927354" y="10877"/>
            <a:ext cx="7477819" cy="1161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4000" b="1" dirty="0">
                <a:latin typeface="+mn-lt"/>
              </a:rPr>
              <a:t>IL SISTEMA DEI PRATI STABILI </a:t>
            </a:r>
            <a:br>
              <a:rPr lang="it-IT" sz="4000" b="1" dirty="0">
                <a:latin typeface="+mn-lt"/>
              </a:rPr>
            </a:br>
            <a:r>
              <a:rPr lang="it-IT" sz="4000" b="1" dirty="0">
                <a:latin typeface="+mn-lt"/>
              </a:rPr>
              <a:t>dal 1929 al </a:t>
            </a:r>
            <a:r>
              <a:rPr lang="it-IT" sz="4000" b="1" dirty="0" smtClean="0">
                <a:latin typeface="+mn-lt"/>
              </a:rPr>
              <a:t>2020</a:t>
            </a:r>
            <a:endParaRPr lang="it-IT" sz="4000" b="1" dirty="0"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766347" y="953972"/>
            <a:ext cx="2194190" cy="2031325"/>
          </a:xfrm>
          <a:prstGeom prst="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PRATI STABILI</a:t>
            </a:r>
          </a:p>
          <a:p>
            <a:pPr algn="ctr"/>
            <a:r>
              <a:rPr lang="it-IT" b="1" dirty="0">
                <a:solidFill>
                  <a:srgbClr val="00B050"/>
                </a:solidFill>
              </a:rPr>
              <a:t>c</a:t>
            </a:r>
            <a:r>
              <a:rPr lang="it-IT" b="1" dirty="0" smtClean="0">
                <a:solidFill>
                  <a:srgbClr val="00B050"/>
                </a:solidFill>
              </a:rPr>
              <a:t>opertura perenne</a:t>
            </a:r>
          </a:p>
          <a:p>
            <a:pPr algn="ctr"/>
            <a:r>
              <a:rPr lang="it-IT" b="1" dirty="0">
                <a:solidFill>
                  <a:srgbClr val="00B050"/>
                </a:solidFill>
              </a:rPr>
              <a:t>n</a:t>
            </a:r>
            <a:r>
              <a:rPr lang="it-IT" b="1" dirty="0" smtClean="0">
                <a:solidFill>
                  <a:srgbClr val="00B050"/>
                </a:solidFill>
              </a:rPr>
              <a:t>o erosione</a:t>
            </a:r>
            <a:endParaRPr lang="it-IT" b="1" dirty="0">
              <a:solidFill>
                <a:srgbClr val="00B050"/>
              </a:solidFill>
            </a:endParaRPr>
          </a:p>
          <a:p>
            <a:pPr algn="ctr"/>
            <a:r>
              <a:rPr lang="it-IT" b="1" dirty="0" smtClean="0">
                <a:solidFill>
                  <a:srgbClr val="00B050"/>
                </a:solidFill>
              </a:rPr>
              <a:t>no perdite di C</a:t>
            </a:r>
          </a:p>
          <a:p>
            <a:pPr algn="ctr"/>
            <a:r>
              <a:rPr lang="it-IT" b="1" dirty="0">
                <a:solidFill>
                  <a:srgbClr val="00B050"/>
                </a:solidFill>
              </a:rPr>
              <a:t>t</a:t>
            </a:r>
            <a:r>
              <a:rPr lang="it-IT" b="1" dirty="0" smtClean="0">
                <a:solidFill>
                  <a:srgbClr val="00B050"/>
                </a:solidFill>
              </a:rPr>
              <a:t>rattenimento acqua</a:t>
            </a:r>
          </a:p>
          <a:p>
            <a:pPr algn="ctr"/>
            <a:r>
              <a:rPr lang="it-IT" b="1" dirty="0">
                <a:solidFill>
                  <a:srgbClr val="00B050"/>
                </a:solidFill>
              </a:rPr>
              <a:t>n</a:t>
            </a:r>
            <a:r>
              <a:rPr lang="it-IT" b="1" dirty="0" smtClean="0">
                <a:solidFill>
                  <a:srgbClr val="00B050"/>
                </a:solidFill>
              </a:rPr>
              <a:t>o </a:t>
            </a:r>
            <a:r>
              <a:rPr lang="it-IT" b="1" dirty="0" smtClean="0">
                <a:solidFill>
                  <a:srgbClr val="00B050"/>
                </a:solidFill>
              </a:rPr>
              <a:t>chimica</a:t>
            </a:r>
          </a:p>
          <a:p>
            <a:pPr algn="ctr"/>
            <a:r>
              <a:rPr lang="it-IT" b="1" dirty="0" smtClean="0">
                <a:solidFill>
                  <a:srgbClr val="00B050"/>
                </a:solidFill>
              </a:rPr>
              <a:t>S.O. elevata</a:t>
            </a:r>
            <a:endParaRPr lang="it-IT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8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935704" y="0"/>
            <a:ext cx="5826493" cy="686065"/>
          </a:xfrm>
          <a:solidFill>
            <a:srgbClr val="FFFF99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it-IT" sz="4000" b="1" dirty="0" smtClean="0">
                <a:latin typeface="+mn-lt"/>
              </a:rPr>
              <a:t>SIEPI FILARI ARGINI RIVE</a:t>
            </a:r>
            <a:endParaRPr lang="it-IT" sz="4000" b="1" dirty="0">
              <a:latin typeface="+mn-lt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72151" y="1563503"/>
            <a:ext cx="4100363" cy="1164657"/>
          </a:xfrm>
        </p:spPr>
        <p:txBody>
          <a:bodyPr>
            <a:noAutofit/>
          </a:bodyPr>
          <a:lstStyle/>
          <a:p>
            <a:r>
              <a:rPr lang="it-IT" sz="4000" b="1" dirty="0" smtClean="0"/>
              <a:t>DISTURBANO OMBREGGIANO</a:t>
            </a:r>
          </a:p>
          <a:p>
            <a:r>
              <a:rPr lang="it-IT" sz="4000" b="1" dirty="0" smtClean="0"/>
              <a:t> </a:t>
            </a:r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" y="4199008"/>
            <a:ext cx="4649002" cy="2615064"/>
          </a:xfrm>
          <a:prstGeom prst="rect">
            <a:avLst/>
          </a:prstGeom>
        </p:spPr>
      </p:pic>
      <p:pic>
        <p:nvPicPr>
          <p:cNvPr id="5" name="Immagine 7" descr="siepe albairate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82" y="4199008"/>
            <a:ext cx="4215864" cy="261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6179419" y="1409625"/>
            <a:ext cx="5804033" cy="2065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4000" b="1" dirty="0" smtClean="0">
                <a:solidFill>
                  <a:srgbClr val="00B050"/>
                </a:solidFill>
              </a:rPr>
              <a:t>MINORE ALLETTAMENTO </a:t>
            </a:r>
          </a:p>
          <a:p>
            <a:pPr algn="r"/>
            <a:r>
              <a:rPr lang="it-IT" sz="4000" b="1" dirty="0" smtClean="0">
                <a:solidFill>
                  <a:srgbClr val="00B050"/>
                </a:solidFill>
              </a:rPr>
              <a:t>MINOR EROSIONE SUOLO </a:t>
            </a:r>
          </a:p>
          <a:p>
            <a:pPr algn="r"/>
            <a:r>
              <a:rPr lang="it-IT" sz="4000" b="1" dirty="0" smtClean="0">
                <a:solidFill>
                  <a:srgbClr val="00B050"/>
                </a:solidFill>
              </a:rPr>
              <a:t>MICROCLIMA E UMIDITÀ</a:t>
            </a:r>
          </a:p>
        </p:txBody>
      </p:sp>
      <p:sp>
        <p:nvSpPr>
          <p:cNvPr id="8" name="CasellaDiTesto 7"/>
          <p:cNvSpPr txBox="1"/>
          <p:nvPr/>
        </p:nvSpPr>
        <p:spPr>
          <a:xfrm rot="19202576">
            <a:off x="-16254" y="441413"/>
            <a:ext cx="1928548" cy="858857"/>
          </a:xfrm>
          <a:prstGeom prst="horizontalScroll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CAMBIAMENTO CLIMATICO</a:t>
            </a:r>
          </a:p>
        </p:txBody>
      </p:sp>
    </p:spTree>
    <p:extLst>
      <p:ext uri="{BB962C8B-B14F-4D97-AF65-F5344CB8AC3E}">
        <p14:creationId xmlns:p14="http://schemas.microsoft.com/office/powerpoint/2010/main" val="23989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</TotalTime>
  <Words>850</Words>
  <Application>Microsoft Office PowerPoint</Application>
  <PresentationFormat>Widescreen</PresentationFormat>
  <Paragraphs>205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Circular Std Black</vt:lpstr>
      <vt:lpstr>Circular Std Book</vt:lpstr>
      <vt:lpstr>Constantia</vt:lpstr>
      <vt:lpstr>myriad-pro</vt:lpstr>
      <vt:lpstr>Personalizza struttura</vt:lpstr>
      <vt:lpstr>Presentazione standard di PowerPoint</vt:lpstr>
      <vt:lpstr>Presentazione standard di PowerPoint</vt:lpstr>
      <vt:lpstr>Lorem ipsum dolor sit amet, consectetur adipiscing elit, sed do eiusmod tempor incididunt ut labore et dolore magna aliqua</vt:lpstr>
      <vt:lpstr>L’AGRICOLTURA E’ UN PILASTRO DEL PTC </vt:lpstr>
      <vt:lpstr>NON SI PUÒ  dire di no all’energia  ottenuta da fonti rinnovabili </vt:lpstr>
      <vt:lpstr>FERTILITA’ DELLA TERRA</vt:lpstr>
      <vt:lpstr>ACQUA E IRRIGAZIONE</vt:lpstr>
      <vt:lpstr>Presentazione standard di PowerPoint</vt:lpstr>
      <vt:lpstr>SIEPI FILARI ARGINI RIVE</vt:lpstr>
      <vt:lpstr>Presentazione standard di PowerPoint</vt:lpstr>
      <vt:lpstr>Presentazione standard di PowerPoint</vt:lpstr>
      <vt:lpstr>Presentazione standard di PowerPoint</vt:lpstr>
      <vt:lpstr>PROPRIETARI «CUSTODI»</vt:lpstr>
      <vt:lpstr>Presentazione standard di PowerPoint</vt:lpstr>
      <vt:lpstr>COSA POSSIAMO FARE?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Michele Bove</cp:lastModifiedBy>
  <cp:revision>79</cp:revision>
  <cp:lastPrinted>2024-07-02T09:45:15Z</cp:lastPrinted>
  <dcterms:created xsi:type="dcterms:W3CDTF">2024-01-17T17:00:12Z</dcterms:created>
  <dcterms:modified xsi:type="dcterms:W3CDTF">2024-07-03T05:46:59Z</dcterms:modified>
</cp:coreProperties>
</file>