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4" r:id="rId2"/>
    <p:sldId id="262" r:id="rId3"/>
    <p:sldId id="266" r:id="rId4"/>
    <p:sldId id="286" r:id="rId5"/>
    <p:sldId id="271" r:id="rId6"/>
    <p:sldId id="272" r:id="rId7"/>
    <p:sldId id="273" r:id="rId8"/>
    <p:sldId id="274" r:id="rId9"/>
    <p:sldId id="287" r:id="rId10"/>
    <p:sldId id="275" r:id="rId11"/>
    <p:sldId id="265" r:id="rId12"/>
    <p:sldId id="279" r:id="rId1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35"/>
    <a:srgbClr val="9B18DC"/>
    <a:srgbClr val="DF602D"/>
    <a:srgbClr val="526603"/>
    <a:srgbClr val="0D488B"/>
    <a:srgbClr val="97AD02"/>
    <a:srgbClr val="6E503D"/>
    <a:srgbClr val="828506"/>
    <a:srgbClr val="A3B625"/>
    <a:srgbClr val="B6C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2" autoAdjust="0"/>
    <p:restoredTop sz="90547" autoAdjust="0"/>
  </p:normalViewPr>
  <p:slideViewPr>
    <p:cSldViewPr snapToGrid="0" showGuides="1">
      <p:cViewPr varScale="1">
        <p:scale>
          <a:sx n="75" d="100"/>
          <a:sy n="75" d="100"/>
        </p:scale>
        <p:origin x="300" y="54"/>
      </p:cViewPr>
      <p:guideLst>
        <p:guide orient="horz" pos="2115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2184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RSERV02\AGRONOMIA$\Marco\2021\Prova%20RISWAGEST%202021\Riunioni\2022%2001%2028\Grafici%20dati%20agr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RSERV02\AGRONOMIA$\Marco\2024\TRC\Materiale%20per%20presentazione%20sovescio\DAti%20riste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RSERV02\AGRONOMIA$\Marco\2021\Prova%20INNOVAWEEDRICE%202021\RELAZIONE%20INTERMEDIA%20INNOVA\Rilievi%20ed%20elaborazione%20Infestanti%20X%20STAMP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2.0174095423244894E-2"/>
          <c:w val="1"/>
          <c:h val="0.97982590457675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FLD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999" b="0" i="0" dirty="0"/>
                      <a:t>10.5 </a:t>
                    </a:r>
                    <a:r>
                      <a:rPr lang="en-US" sz="999" b="0" i="1" dirty="0"/>
                      <a:t>a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D2-42A0-A14B-6C8EF055283A}"/>
                </c:ext>
              </c:extLst>
            </c:dLbl>
            <c:dLbl>
              <c:idx val="1"/>
              <c:layout>
                <c:manualLayout>
                  <c:x val="-1.8221255947740531E-3"/>
                  <c:y val="1.213161946162221E-3"/>
                </c:manualLayout>
              </c:layout>
              <c:tx>
                <c:rich>
                  <a:bodyPr/>
                  <a:lstStyle/>
                  <a:p>
                    <a:r>
                      <a:rPr lang="en-US" sz="999" b="0" i="0" dirty="0"/>
                      <a:t>9.8 </a:t>
                    </a:r>
                    <a:r>
                      <a:rPr lang="en-US" sz="999" b="0" i="1" dirty="0"/>
                      <a:t>a</a:t>
                    </a:r>
                    <a:endParaRPr lang="en-US" b="1" i="1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D2-42A0-A14B-6C8EF05528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999" b="0" dirty="0"/>
                      <a:t>8,6 </a:t>
                    </a:r>
                    <a:r>
                      <a:rPr lang="en-US" sz="999" b="0" i="1" dirty="0"/>
                      <a:t>a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D2-42A0-A14B-6C8EF0552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99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Foglio1!$A$2</c:f>
              <c:numCache>
                <c:formatCode>General</c:formatCode>
                <c:ptCount val="1"/>
                <c:pt idx="0">
                  <c:v>2013</c:v>
                </c:pt>
              </c:numCache>
            </c:numRef>
          </c:cat>
          <c:val>
            <c:numRef>
              <c:f>Foglio1!$B$2</c:f>
              <c:numCache>
                <c:formatCode>0.0</c:formatCode>
                <c:ptCount val="1"/>
                <c:pt idx="0">
                  <c:v>9.7799999999999994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D2-42A0-A14B-6C8EF055283A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DRY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2641475012281777E-3"/>
                  <c:y val="5.4870029456186549E-3"/>
                </c:manualLayout>
              </c:layout>
              <c:tx>
                <c:rich>
                  <a:bodyPr/>
                  <a:lstStyle/>
                  <a:p>
                    <a:r>
                      <a:rPr lang="en-US" sz="999" b="0" i="0" dirty="0"/>
                      <a:t>10.3 </a:t>
                    </a:r>
                    <a:r>
                      <a:rPr lang="en-US" sz="999" b="0" i="1" dirty="0"/>
                      <a:t>a</a:t>
                    </a:r>
                    <a:endParaRPr lang="en-US" b="1" i="1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D2-42A0-A14B-6C8EF055283A}"/>
                </c:ext>
              </c:extLst>
            </c:dLbl>
            <c:dLbl>
              <c:idx val="1"/>
              <c:layout>
                <c:manualLayout>
                  <c:x val="0"/>
                  <c:y val="2.6667226608432723E-3"/>
                </c:manualLayout>
              </c:layout>
              <c:tx>
                <c:rich>
                  <a:bodyPr/>
                  <a:lstStyle/>
                  <a:p>
                    <a:r>
                      <a:rPr lang="en-US" sz="999" b="0" i="0" u="none" dirty="0"/>
                      <a:t>9.3 </a:t>
                    </a:r>
                    <a:r>
                      <a:rPr lang="en-US" sz="999" b="0" i="1" u="none" dirty="0"/>
                      <a:t>a</a:t>
                    </a:r>
                    <a:endParaRPr lang="en-US" b="1" i="1" u="none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D2-42A0-A14B-6C8EF055283A}"/>
                </c:ext>
              </c:extLst>
            </c:dLbl>
            <c:dLbl>
              <c:idx val="2"/>
              <c:layout>
                <c:manualLayout>
                  <c:x val="-2.1337939191913759E-3"/>
                  <c:y val="-2.3193569250284179E-2"/>
                </c:manualLayout>
              </c:layout>
              <c:tx>
                <c:rich>
                  <a:bodyPr/>
                  <a:lstStyle/>
                  <a:p>
                    <a:r>
                      <a:rPr lang="en-US" sz="999" b="0" dirty="0"/>
                      <a:t>8,7 </a:t>
                    </a:r>
                    <a:r>
                      <a:rPr lang="en-US" sz="999" b="0" i="1" dirty="0"/>
                      <a:t>a</a:t>
                    </a:r>
                    <a:endParaRPr lang="en-US" b="1" i="1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D2-42A0-A14B-6C8EF0552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99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Foglio1!$A$2</c:f>
              <c:numCache>
                <c:formatCode>General</c:formatCode>
                <c:ptCount val="1"/>
                <c:pt idx="0">
                  <c:v>2013</c:v>
                </c:pt>
              </c:numCache>
            </c:numRef>
          </c:cat>
          <c:val>
            <c:numRef>
              <c:f>Foglio1!$C$2</c:f>
              <c:numCache>
                <c:formatCode>0.0</c:formatCode>
                <c:ptCount val="1"/>
                <c:pt idx="0">
                  <c:v>9.2899999999999991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D2-42A0-A14B-6C8EF055283A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IRR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999" b="0" i="0" dirty="0"/>
                      <a:t>6.9 </a:t>
                    </a:r>
                    <a:r>
                      <a:rPr lang="en-US" sz="999" b="0" i="1" dirty="0"/>
                      <a:t>b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D2-42A0-A14B-6C8EF05528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999" b="0" i="0" dirty="0"/>
                      <a:t>7.8 </a:t>
                    </a:r>
                    <a:r>
                      <a:rPr lang="en-US" sz="999" b="0" i="1" dirty="0"/>
                      <a:t>b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D2-42A0-A14B-6C8EF05528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999" b="0" dirty="0"/>
                      <a:t>6,7 </a:t>
                    </a:r>
                    <a:r>
                      <a:rPr lang="en-US" sz="999" b="0" i="1" dirty="0"/>
                      <a:t>b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D2-42A0-A14B-6C8EF0552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99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Foglio1!$A$2</c:f>
              <c:numCache>
                <c:formatCode>General</c:formatCode>
                <c:ptCount val="1"/>
                <c:pt idx="0">
                  <c:v>2013</c:v>
                </c:pt>
              </c:numCache>
            </c:numRef>
          </c:cat>
          <c:val>
            <c:numRef>
              <c:f>Foglio1!$D$2</c:f>
              <c:numCache>
                <c:formatCode>0.0</c:formatCode>
                <c:ptCount val="1"/>
                <c:pt idx="0">
                  <c:v>7.84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ED2-42A0-A14B-6C8EF0552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875720"/>
        <c:axId val="157872976"/>
      </c:barChart>
      <c:catAx>
        <c:axId val="157875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872976"/>
        <c:crosses val="autoZero"/>
        <c:auto val="1"/>
        <c:lblAlgn val="ctr"/>
        <c:lblOffset val="100"/>
        <c:noMultiLvlLbl val="0"/>
      </c:catAx>
      <c:valAx>
        <c:axId val="157872976"/>
        <c:scaling>
          <c:orientation val="minMax"/>
          <c:max val="12"/>
        </c:scaling>
        <c:delete val="0"/>
        <c:axPos val="l"/>
        <c:numFmt formatCode="0.0" sourceLinked="1"/>
        <c:majorTickMark val="none"/>
        <c:minorTickMark val="none"/>
        <c:tickLblPos val="none"/>
        <c:spPr>
          <a:ln>
            <a:noFill/>
          </a:ln>
        </c:spPr>
        <c:crossAx val="157875720"/>
        <c:crosses val="autoZero"/>
        <c:crossBetween val="between"/>
        <c:majorUnit val="2"/>
      </c:valAx>
      <c:spPr>
        <a:noFill/>
        <a:ln w="25386">
          <a:noFill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399">
          <a:latin typeface="Century Gothic" panose="020B0502020202020204" pitchFamily="34" charset="0"/>
        </a:defRPr>
      </a:pPr>
      <a:endParaRPr lang="it-I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0889924865956"/>
          <c:y val="5.8592848904267587E-2"/>
          <c:w val="0.81172892169054489"/>
          <c:h val="0.81864653454964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Produzioni!$B$4</c:f>
              <c:strCache>
                <c:ptCount val="1"/>
                <c:pt idx="0">
                  <c:v>WFL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(Produzioni!$C$3,Produzioni!$E$3,Produzioni!$G$3)</c:f>
              <c:strCache>
                <c:ptCount val="3"/>
                <c:pt idx="0">
                  <c:v>Selenio</c:v>
                </c:pt>
                <c:pt idx="1">
                  <c:v>Cammeo</c:v>
                </c:pt>
                <c:pt idx="2">
                  <c:v>CL26</c:v>
                </c:pt>
              </c:strCache>
            </c:strRef>
          </c:cat>
          <c:val>
            <c:numRef>
              <c:f>(Produzioni!$C$4,Produzioni!$E$4,Produzioni!$G$4)</c:f>
              <c:numCache>
                <c:formatCode>General</c:formatCode>
                <c:ptCount val="3"/>
                <c:pt idx="0">
                  <c:v>9.4082527967781573</c:v>
                </c:pt>
                <c:pt idx="1">
                  <c:v>9.1544059999999998</c:v>
                </c:pt>
                <c:pt idx="2">
                  <c:v>8.16859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0-42AB-B9C1-D870ADDC1B2F}"/>
            </c:ext>
          </c:extLst>
        </c:ser>
        <c:ser>
          <c:idx val="1"/>
          <c:order val="1"/>
          <c:tx>
            <c:strRef>
              <c:f>Produzioni!$B$5</c:f>
              <c:strCache>
                <c:ptCount val="1"/>
                <c:pt idx="0">
                  <c:v>AWD_safe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(Produzioni!$C$3,Produzioni!$E$3,Produzioni!$G$3)</c:f>
              <c:strCache>
                <c:ptCount val="3"/>
                <c:pt idx="0">
                  <c:v>Selenio</c:v>
                </c:pt>
                <c:pt idx="1">
                  <c:v>Cammeo</c:v>
                </c:pt>
                <c:pt idx="2">
                  <c:v>CL26</c:v>
                </c:pt>
              </c:strCache>
            </c:strRef>
          </c:cat>
          <c:val>
            <c:numRef>
              <c:f>(Produzioni!$C$5,Produzioni!$E$5,Produzioni!$G$5)</c:f>
              <c:numCache>
                <c:formatCode>General</c:formatCode>
                <c:ptCount val="3"/>
                <c:pt idx="0">
                  <c:v>9.5261860187346539</c:v>
                </c:pt>
                <c:pt idx="1">
                  <c:v>9.8734909999999996</c:v>
                </c:pt>
                <c:pt idx="2">
                  <c:v>8.6063980000000004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60-42AB-B9C1-D870ADDC1B2F}"/>
            </c:ext>
          </c:extLst>
        </c:ser>
        <c:ser>
          <c:idx val="2"/>
          <c:order val="2"/>
          <c:tx>
            <c:strRef>
              <c:f>Produzioni!$B$6</c:f>
              <c:strCache>
                <c:ptCount val="1"/>
                <c:pt idx="0">
                  <c:v>AWD_strong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(Produzioni!$C$3,Produzioni!$E$3,Produzioni!$G$3)</c:f>
              <c:strCache>
                <c:ptCount val="3"/>
                <c:pt idx="0">
                  <c:v>Selenio</c:v>
                </c:pt>
                <c:pt idx="1">
                  <c:v>Cammeo</c:v>
                </c:pt>
                <c:pt idx="2">
                  <c:v>CL26</c:v>
                </c:pt>
              </c:strCache>
            </c:strRef>
          </c:cat>
          <c:val>
            <c:numRef>
              <c:f>(Produzioni!$C$6,Produzioni!$E$6,Produzioni!$G$6)</c:f>
              <c:numCache>
                <c:formatCode>General</c:formatCode>
                <c:ptCount val="3"/>
                <c:pt idx="0">
                  <c:v>9.6126467332807071</c:v>
                </c:pt>
                <c:pt idx="1">
                  <c:v>9.7386520000000001</c:v>
                </c:pt>
                <c:pt idx="2">
                  <c:v>8.6528729999999996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60-42AB-B9C1-D870ADDC1B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543299168"/>
        <c:axId val="543298384"/>
      </c:barChart>
      <c:catAx>
        <c:axId val="5432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3298384"/>
        <c:crosses val="autoZero"/>
        <c:auto val="1"/>
        <c:lblAlgn val="ctr"/>
        <c:lblOffset val="100"/>
        <c:noMultiLvlLbl val="0"/>
      </c:catAx>
      <c:valAx>
        <c:axId val="543298384"/>
        <c:scaling>
          <c:orientation val="minMax"/>
          <c:max val="1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Produzione (t/ha)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329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6656217389472"/>
          <c:y val="8.4533012681534583E-2"/>
          <c:w val="0.69977890035995971"/>
          <c:h val="0.70216451405120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'Dati Paglia 17-18'!$H$48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strRef>
              <c:f>'Dati Paglia 17-18'!$G$49:$G$50</c:f>
              <c:strCache>
                <c:ptCount val="2"/>
                <c:pt idx="0">
                  <c:v>Test</c:v>
                </c:pt>
                <c:pt idx="1">
                  <c:v>S.I.</c:v>
                </c:pt>
              </c:strCache>
            </c:strRef>
          </c:cat>
          <c:val>
            <c:numRef>
              <c:f>'Dati Paglia 17-18'!$H$49:$H$50</c:f>
              <c:numCache>
                <c:formatCode>0.0%</c:formatCode>
                <c:ptCount val="2"/>
                <c:pt idx="0">
                  <c:v>0.21724632584824652</c:v>
                </c:pt>
                <c:pt idx="1">
                  <c:v>0.41726140314769744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A7-41D9-B256-2A469DCC2FF4}"/>
            </c:ext>
          </c:extLst>
        </c:ser>
        <c:ser>
          <c:idx val="1"/>
          <c:order val="1"/>
          <c:tx>
            <c:strRef>
              <c:f>'Dati Paglia 17-18'!$I$48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4BACC6"/>
            </a:solidFill>
            <a:ln>
              <a:noFill/>
            </a:ln>
            <a:effectLst/>
          </c:spPr>
          <c:invertIfNegative val="0"/>
          <c:cat>
            <c:strRef>
              <c:f>'Dati Paglia 17-18'!$G$49:$G$50</c:f>
              <c:strCache>
                <c:ptCount val="2"/>
                <c:pt idx="0">
                  <c:v>Test</c:v>
                </c:pt>
                <c:pt idx="1">
                  <c:v>S.I.</c:v>
                </c:pt>
              </c:strCache>
            </c:strRef>
          </c:cat>
          <c:val>
            <c:numRef>
              <c:f>'Dati Paglia 17-18'!$I$49:$I$50</c:f>
              <c:numCache>
                <c:formatCode>0.0%</c:formatCode>
                <c:ptCount val="2"/>
                <c:pt idx="0">
                  <c:v>0.36459467968265402</c:v>
                </c:pt>
                <c:pt idx="1">
                  <c:v>0.45074540885366182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A7-41D9-B256-2A469DCC2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7580784"/>
        <c:axId val="527581112"/>
      </c:barChart>
      <c:catAx>
        <c:axId val="52758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527581112"/>
        <c:crosses val="autoZero"/>
        <c:auto val="1"/>
        <c:lblAlgn val="ctr"/>
        <c:lblOffset val="100"/>
        <c:noMultiLvlLbl val="0"/>
      </c:catAx>
      <c:valAx>
        <c:axId val="527581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it-IT" b="1" dirty="0"/>
                  <a:t>%  degradazione</a:t>
                </a:r>
                <a:r>
                  <a:rPr lang="it-IT" b="1" baseline="0" dirty="0"/>
                  <a:t> </a:t>
                </a:r>
                <a:endParaRPr lang="it-IT" b="1" dirty="0"/>
              </a:p>
            </c:rich>
          </c:tx>
          <c:layout>
            <c:manualLayout>
              <c:xMode val="edge"/>
              <c:yMode val="edge"/>
              <c:x val="2.9397447855010427E-2"/>
              <c:y val="0.234269165218432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it-IT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52758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719494884361707"/>
          <c:y val="2.4876784477671825E-2"/>
          <c:w val="0.70510463455482175"/>
          <c:h val="7.7667845722306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ysClr val="window" lastClr="FFFFFF"/>
    </a:solidFill>
    <a:ln w="12700">
      <a:solidFill>
        <a:srgbClr val="00B050"/>
      </a:solidFill>
    </a:ln>
    <a:effectLst/>
  </c:spPr>
  <c:txPr>
    <a:bodyPr/>
    <a:lstStyle/>
    <a:p>
      <a:pPr>
        <a:defRPr b="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</a:defRPr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'SAT 2015'!$B$17</c:f>
              <c:strCache>
                <c:ptCount val="1"/>
                <c:pt idx="0">
                  <c:v>Veccia</c:v>
                </c:pt>
              </c:strCache>
            </c:strRef>
          </c:tx>
          <c:spPr>
            <a:ln w="25400">
              <a:noFill/>
            </a:ln>
          </c:spPr>
          <c:marker>
            <c:spPr>
              <a:ln w="88900"/>
            </c:spPr>
          </c:marker>
          <c:xVal>
            <c:numRef>
              <c:f>'SAT 2015'!$D$17:$D$22</c:f>
              <c:numCache>
                <c:formatCode>0.0</c:formatCode>
                <c:ptCount val="6"/>
                <c:pt idx="0">
                  <c:v>3.9780000000000002</c:v>
                </c:pt>
                <c:pt idx="1">
                  <c:v>3.9510000000000001</c:v>
                </c:pt>
                <c:pt idx="2">
                  <c:v>3.137</c:v>
                </c:pt>
                <c:pt idx="3">
                  <c:v>2.1859999999999999</c:v>
                </c:pt>
                <c:pt idx="4">
                  <c:v>1.482</c:v>
                </c:pt>
                <c:pt idx="5">
                  <c:v>2.677</c:v>
                </c:pt>
              </c:numCache>
            </c:numRef>
          </c:xVal>
          <c:yVal>
            <c:numRef>
              <c:f>'SAT 2015'!$E$17:$E$22</c:f>
              <c:numCache>
                <c:formatCode>General</c:formatCode>
                <c:ptCount val="6"/>
                <c:pt idx="0">
                  <c:v>163</c:v>
                </c:pt>
                <c:pt idx="1">
                  <c:v>164</c:v>
                </c:pt>
                <c:pt idx="2">
                  <c:v>116</c:v>
                </c:pt>
                <c:pt idx="3">
                  <c:v>79</c:v>
                </c:pt>
                <c:pt idx="4">
                  <c:v>55</c:v>
                </c:pt>
                <c:pt idx="5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AC-4B78-A02F-C525D36B3F77}"/>
            </c:ext>
          </c:extLst>
        </c:ser>
        <c:ser>
          <c:idx val="2"/>
          <c:order val="1"/>
          <c:tx>
            <c:strRef>
              <c:f>'SAT 2015'!$B$5</c:f>
              <c:strCache>
                <c:ptCount val="1"/>
                <c:pt idx="0">
                  <c:v>Veccia+Triticale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pPr>
              <a:ln w="8890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'SAT 2015'!$D$5:$D$9</c:f>
              <c:numCache>
                <c:formatCode>0.0</c:formatCode>
                <c:ptCount val="5"/>
                <c:pt idx="0">
                  <c:v>3.101</c:v>
                </c:pt>
                <c:pt idx="1">
                  <c:v>3.83</c:v>
                </c:pt>
                <c:pt idx="2">
                  <c:v>4.484</c:v>
                </c:pt>
                <c:pt idx="3">
                  <c:v>2.3069999999999999</c:v>
                </c:pt>
                <c:pt idx="4">
                  <c:v>2.9159999999999999</c:v>
                </c:pt>
              </c:numCache>
            </c:numRef>
          </c:xVal>
          <c:yVal>
            <c:numRef>
              <c:f>'SAT 2015'!$E$5:$E$9</c:f>
              <c:numCache>
                <c:formatCode>General</c:formatCode>
                <c:ptCount val="5"/>
                <c:pt idx="0">
                  <c:v>79</c:v>
                </c:pt>
                <c:pt idx="1">
                  <c:v>92</c:v>
                </c:pt>
                <c:pt idx="2">
                  <c:v>137</c:v>
                </c:pt>
                <c:pt idx="3">
                  <c:v>82</c:v>
                </c:pt>
                <c:pt idx="4">
                  <c:v>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AC-4B78-A02F-C525D36B3F77}"/>
            </c:ext>
          </c:extLst>
        </c:ser>
        <c:ser>
          <c:idx val="0"/>
          <c:order val="2"/>
          <c:tx>
            <c:strRef>
              <c:f>'SAT 2015'!$B$10</c:f>
              <c:strCache>
                <c:ptCount val="1"/>
                <c:pt idx="0">
                  <c:v>Trifoglio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xVal>
            <c:numRef>
              <c:f>'SAT 2015'!$D$10:$D$11</c:f>
              <c:numCache>
                <c:formatCode>0.0</c:formatCode>
                <c:ptCount val="2"/>
                <c:pt idx="0">
                  <c:v>2.0939999999999999</c:v>
                </c:pt>
                <c:pt idx="1">
                  <c:v>1.5720000000000001</c:v>
                </c:pt>
              </c:numCache>
            </c:numRef>
          </c:xVal>
          <c:yVal>
            <c:numRef>
              <c:f>'SAT 2015'!$E$10:$E$11</c:f>
              <c:numCache>
                <c:formatCode>General</c:formatCode>
                <c:ptCount val="2"/>
                <c:pt idx="0">
                  <c:v>47</c:v>
                </c:pt>
                <c:pt idx="1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9AC-4B78-A02F-C525D36B3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910656"/>
        <c:axId val="43912192"/>
      </c:scatterChart>
      <c:valAx>
        <c:axId val="4391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i="1"/>
                </a:pPr>
                <a:r>
                  <a:rPr lang="it-IT" i="1"/>
                  <a:t>Biomassa t/ha ss</a:t>
                </a:r>
              </a:p>
            </c:rich>
          </c:tx>
          <c:layout>
            <c:manualLayout>
              <c:xMode val="edge"/>
              <c:yMode val="edge"/>
              <c:x val="0.29458208766684912"/>
              <c:y val="0.90513715710723208"/>
            </c:manualLayout>
          </c:layout>
          <c:overlay val="0"/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it-IT"/>
          </a:p>
        </c:txPr>
        <c:crossAx val="43912192"/>
        <c:crosses val="autoZero"/>
        <c:crossBetween val="midCat"/>
      </c:valAx>
      <c:valAx>
        <c:axId val="4391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i="1"/>
                </a:pPr>
                <a:r>
                  <a:rPr lang="it-IT" i="1"/>
                  <a:t>N apporti kg/ha</a:t>
                </a:r>
              </a:p>
            </c:rich>
          </c:tx>
          <c:layout>
            <c:manualLayout>
              <c:xMode val="edge"/>
              <c:yMode val="edge"/>
              <c:x val="3.5650623885918001E-3"/>
              <c:y val="0.2246022738429516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it-IT"/>
          </a:p>
        </c:txPr>
        <c:crossAx val="43910656"/>
        <c:crosses val="autoZero"/>
        <c:crossBetween val="midCat"/>
        <c:majorUnit val="40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00B050"/>
      </a:solidFill>
    </a:ln>
  </c:spPr>
  <c:txPr>
    <a:bodyPr/>
    <a:lstStyle/>
    <a:p>
      <a:pPr>
        <a:defRPr sz="1600">
          <a:latin typeface="Century Gothic" panose="020B0502020202020204" pitchFamily="34" charset="0"/>
        </a:defRPr>
      </a:pPr>
      <a:endParaRPr lang="it-I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it-IT" sz="1600" b="1"/>
              <a:t>Rice grain yield</a:t>
            </a:r>
          </a:p>
        </c:rich>
      </c:tx>
      <c:layout>
        <c:manualLayout>
          <c:xMode val="edge"/>
          <c:yMode val="edge"/>
          <c:x val="0.10830385520116959"/>
          <c:y val="3.7979427975985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0712685185185185"/>
          <c:y val="0.18134562143382144"/>
          <c:w val="0.86700277777777779"/>
          <c:h val="0.67407636556478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 year trial'!$B$15</c:f>
              <c:strCache>
                <c:ptCount val="1"/>
                <c:pt idx="0">
                  <c:v>-Vetch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7581582-0ADC-4EA5-B803-0AEB5FE9CB33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D7F0F97D-FB2E-4B71-89D4-99579F912D7E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EC0-48B3-A25B-77A9D0DE2F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1D7BD5D-F301-4B29-922C-E1FAB55CBAA8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B7859F34-2611-4483-8EE1-4BBFA75E3D15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EC0-48B3-A25B-77A9D0DE2FF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AB9EB03-2C24-4E60-82B9-94967329BE77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95F4FB23-8BD1-4296-908E-8395F9B4A144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EC0-48B3-A25B-77A9D0DE2FF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4C53B27-A491-47BA-A89E-7937CAAC0D16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E5E9BF4A-623F-4A06-A718-9F976365D2E3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EC0-48B3-A25B-77A9D0DE2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'4 year trial'!$A$16:$A$19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'4 year trial'!$B$16:$B$19</c:f>
              <c:numCache>
                <c:formatCode>0.0</c:formatCode>
                <c:ptCount val="4"/>
                <c:pt idx="0">
                  <c:v>7.5</c:v>
                </c:pt>
                <c:pt idx="1">
                  <c:v>7.5</c:v>
                </c:pt>
                <c:pt idx="2">
                  <c:v>5</c:v>
                </c:pt>
                <c:pt idx="3">
                  <c:v>7.6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'4 year trial'!$C$16:$C$19</c15:f>
                <c15:dlblRangeCache>
                  <c:ptCount val="4"/>
                  <c:pt idx="0">
                    <c:v>c</c:v>
                  </c:pt>
                  <c:pt idx="1">
                    <c:v>c</c:v>
                  </c:pt>
                  <c:pt idx="2">
                    <c:v>d</c:v>
                  </c:pt>
                  <c:pt idx="3">
                    <c:v>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3EC0-48B3-A25B-77A9D0DE2FF8}"/>
            </c:ext>
          </c:extLst>
        </c:ser>
        <c:ser>
          <c:idx val="1"/>
          <c:order val="1"/>
          <c:tx>
            <c:strRef>
              <c:f>'4 year trial'!$D$15</c:f>
              <c:strCache>
                <c:ptCount val="1"/>
                <c:pt idx="0">
                  <c:v>+Vetch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4EA87D-A401-4841-95D6-BAA44968FF26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04843E68-F7DF-49FD-9D59-0551B1CF6B8F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EC0-48B3-A25B-77A9D0DE2F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052B947-E67F-44E8-AB9A-D3DD82F561A0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38CA300C-ED78-4D24-BF9A-0F207E13FD66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EC0-48B3-A25B-77A9D0DE2FF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F0F01D4-4EC9-4794-93B3-D1D1AF1DF565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A9BE8C1B-83B4-4AEA-BF72-01E10A334741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EC0-48B3-A25B-77A9D0DE2FF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E8D9B81-35F5-43BD-8DF1-7A732E7F1403}" type="CELLRANGE">
                      <a:rPr lang="en-US"/>
                      <a:pPr/>
                      <a:t>[INTERVALLOCELLE]</a:t>
                    </a:fld>
                    <a:endParaRPr lang="en-US" baseline="0"/>
                  </a:p>
                  <a:p>
                    <a:fld id="{9313D95A-2BFE-46BF-B398-65ECA6BC3176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EC0-48B3-A25B-77A9D0DE2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'4 year trial'!$A$16:$A$19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'4 year trial'!$D$16:$D$19</c:f>
              <c:numCache>
                <c:formatCode>0.0</c:formatCode>
                <c:ptCount val="4"/>
                <c:pt idx="0">
                  <c:v>8.3000000000000007</c:v>
                </c:pt>
                <c:pt idx="1">
                  <c:v>9</c:v>
                </c:pt>
                <c:pt idx="2">
                  <c:v>5</c:v>
                </c:pt>
                <c:pt idx="3">
                  <c:v>8.5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'4 year trial'!$E$16:$E$19</c15:f>
                <c15:dlblRangeCache>
                  <c:ptCount val="4"/>
                  <c:pt idx="0">
                    <c:v>b</c:v>
                  </c:pt>
                  <c:pt idx="1">
                    <c:v>a</c:v>
                  </c:pt>
                  <c:pt idx="2">
                    <c:v>d</c:v>
                  </c:pt>
                  <c:pt idx="3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3EC0-48B3-A25B-77A9D0DE2F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098863"/>
        <c:axId val="303097199"/>
      </c:barChart>
      <c:catAx>
        <c:axId val="30309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303097199"/>
        <c:crosses val="autoZero"/>
        <c:auto val="1"/>
        <c:lblAlgn val="ctr"/>
        <c:lblOffset val="100"/>
        <c:noMultiLvlLbl val="0"/>
      </c:catAx>
      <c:valAx>
        <c:axId val="30309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it-IT"/>
                  <a:t>t/ha</a:t>
                </a:r>
              </a:p>
            </c:rich>
          </c:tx>
          <c:layout>
            <c:manualLayout>
              <c:xMode val="edge"/>
              <c:yMode val="edge"/>
              <c:x val="1.6462962962962964E-2"/>
              <c:y val="0.42014104938271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30309886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97817087140954"/>
          <c:y val="6.2511878954944367E-2"/>
          <c:w val="0.27376658254346609"/>
          <c:h val="8.5060959806268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rgbClr val="00B050"/>
      </a:solidFill>
    </a:ln>
    <a:effectLst/>
  </c:spPr>
  <c:txPr>
    <a:bodyPr/>
    <a:lstStyle/>
    <a:p>
      <a:pPr>
        <a:defRPr sz="1200" b="0">
          <a:solidFill>
            <a:schemeClr val="tx1"/>
          </a:solidFill>
          <a:latin typeface="Century Gothic" panose="020B0502020202020204" pitchFamily="34" charset="0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it-IT" sz="1400" b="0" dirty="0"/>
              <a:t>Progetto</a:t>
            </a:r>
            <a:r>
              <a:rPr lang="it-IT" sz="1400" b="0" baseline="0" dirty="0"/>
              <a:t> </a:t>
            </a:r>
            <a:r>
              <a:rPr lang="it-IT" sz="1400" b="0" dirty="0"/>
              <a:t>INNOVAWEEDRICE, 2021</a:t>
            </a:r>
          </a:p>
        </c:rich>
      </c:tx>
      <c:layout>
        <c:manualLayout>
          <c:xMode val="edge"/>
          <c:yMode val="edge"/>
          <c:x val="3.8969775662857024E-2"/>
          <c:y val="5.735607781774385E-2"/>
        </c:manualLayout>
      </c:layout>
      <c:overlay val="0"/>
      <c:spPr>
        <a:solidFill>
          <a:schemeClr val="bg1">
            <a:lumMod val="95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9.7520110342329464E-2"/>
          <c:y val="0.21733941152092831"/>
          <c:w val="0.80210637634459137"/>
          <c:h val="0.62253036526749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aratura riduzione'!$C$6</c:f>
              <c:strCache>
                <c:ptCount val="1"/>
                <c:pt idx="0">
                  <c:v>9 June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'graph aratura riduzione'!$B$7:$B$10</c:f>
              <c:strCache>
                <c:ptCount val="4"/>
                <c:pt idx="0">
                  <c:v>Test, No tillage</c:v>
                </c:pt>
                <c:pt idx="1">
                  <c:v>Lemken 15</c:v>
                </c:pt>
                <c:pt idx="2">
                  <c:v>Lemken 30</c:v>
                </c:pt>
                <c:pt idx="3">
                  <c:v>Gaspardo 37,5</c:v>
                </c:pt>
              </c:strCache>
            </c:strRef>
          </c:cat>
          <c:val>
            <c:numRef>
              <c:f>'graph aratura riduzione'!$C$7:$C$10</c:f>
              <c:numCache>
                <c:formatCode>0</c:formatCode>
                <c:ptCount val="4"/>
                <c:pt idx="0">
                  <c:v>9.75</c:v>
                </c:pt>
                <c:pt idx="1">
                  <c:v>3</c:v>
                </c:pt>
                <c:pt idx="2">
                  <c:v>12.25</c:v>
                </c:pt>
                <c:pt idx="3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9-4779-BA7C-ED5C4DAB640F}"/>
            </c:ext>
          </c:extLst>
        </c:ser>
        <c:ser>
          <c:idx val="1"/>
          <c:order val="1"/>
          <c:tx>
            <c:strRef>
              <c:f>'graph aratura riduzione'!$D$6</c:f>
              <c:strCache>
                <c:ptCount val="1"/>
                <c:pt idx="0">
                  <c:v>23 June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'graph aratura riduzione'!$B$7:$B$10</c:f>
              <c:strCache>
                <c:ptCount val="4"/>
                <c:pt idx="0">
                  <c:v>Test, No tillage</c:v>
                </c:pt>
                <c:pt idx="1">
                  <c:v>Lemken 15</c:v>
                </c:pt>
                <c:pt idx="2">
                  <c:v>Lemken 30</c:v>
                </c:pt>
                <c:pt idx="3">
                  <c:v>Gaspardo 37,5</c:v>
                </c:pt>
              </c:strCache>
            </c:strRef>
          </c:cat>
          <c:val>
            <c:numRef>
              <c:f>'graph aratura riduzione'!$D$7:$D$10</c:f>
              <c:numCache>
                <c:formatCode>0</c:formatCode>
                <c:ptCount val="4"/>
                <c:pt idx="0">
                  <c:v>10.75</c:v>
                </c:pt>
                <c:pt idx="1">
                  <c:v>0.75</c:v>
                </c:pt>
                <c:pt idx="2">
                  <c:v>5.75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9-4779-BA7C-ED5C4DAB640F}"/>
            </c:ext>
          </c:extLst>
        </c:ser>
        <c:ser>
          <c:idx val="2"/>
          <c:order val="2"/>
          <c:tx>
            <c:strRef>
              <c:f>'graph aratura riduzione'!$E$6</c:f>
              <c:strCache>
                <c:ptCount val="1"/>
                <c:pt idx="0">
                  <c:v>15 July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'graph aratura riduzione'!$B$7:$B$10</c:f>
              <c:strCache>
                <c:ptCount val="4"/>
                <c:pt idx="0">
                  <c:v>Test, No tillage</c:v>
                </c:pt>
                <c:pt idx="1">
                  <c:v>Lemken 15</c:v>
                </c:pt>
                <c:pt idx="2">
                  <c:v>Lemken 30</c:v>
                </c:pt>
                <c:pt idx="3">
                  <c:v>Gaspardo 37,5</c:v>
                </c:pt>
              </c:strCache>
            </c:strRef>
          </c:cat>
          <c:val>
            <c:numRef>
              <c:f>'graph aratura riduzione'!$E$7:$E$10</c:f>
              <c:numCache>
                <c:formatCode>0</c:formatCode>
                <c:ptCount val="4"/>
                <c:pt idx="0">
                  <c:v>9</c:v>
                </c:pt>
                <c:pt idx="1">
                  <c:v>2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69-4779-BA7C-ED5C4DAB6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7570008"/>
        <c:axId val="717566872"/>
      </c:barChart>
      <c:lineChart>
        <c:grouping val="standard"/>
        <c:varyColors val="0"/>
        <c:ser>
          <c:idx val="3"/>
          <c:order val="3"/>
          <c:tx>
            <c:strRef>
              <c:f>'graph aratura riduzione'!$K$6</c:f>
              <c:strCache>
                <c:ptCount val="1"/>
                <c:pt idx="0">
                  <c:v>Weeds Reduction %</c:v>
                </c:pt>
              </c:strCache>
            </c:strRef>
          </c:tx>
          <c:spPr>
            <a:ln w="28575">
              <a:solidFill>
                <a:srgbClr val="002060"/>
              </a:solidFill>
            </a:ln>
          </c:spPr>
          <c:marker>
            <c:spPr>
              <a:solidFill>
                <a:srgbClr val="002060"/>
              </a:solidFill>
              <a:ln w="28575">
                <a:solidFill>
                  <a:srgbClr val="002060"/>
                </a:solidFill>
              </a:ln>
            </c:spPr>
          </c:marker>
          <c:cat>
            <c:strRef>
              <c:f>'graph aratura riduzione'!$B$7:$B$10</c:f>
              <c:strCache>
                <c:ptCount val="4"/>
                <c:pt idx="0">
                  <c:v>Test, No tillage</c:v>
                </c:pt>
                <c:pt idx="1">
                  <c:v>Lemken 15</c:v>
                </c:pt>
                <c:pt idx="2">
                  <c:v>Lemken 30</c:v>
                </c:pt>
                <c:pt idx="3">
                  <c:v>Gaspardo 37,5</c:v>
                </c:pt>
              </c:strCache>
            </c:strRef>
          </c:cat>
          <c:val>
            <c:numRef>
              <c:f>'graph aratura riduzione'!$K$7:$K$10</c:f>
              <c:numCache>
                <c:formatCode>0.0</c:formatCode>
                <c:ptCount val="4"/>
                <c:pt idx="0">
                  <c:v>0</c:v>
                </c:pt>
                <c:pt idx="1">
                  <c:v>33.333333333333329</c:v>
                </c:pt>
                <c:pt idx="2">
                  <c:v>42.857142857142854</c:v>
                </c:pt>
                <c:pt idx="3">
                  <c:v>77.8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69-4779-BA7C-ED5C4DAB6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9091184"/>
        <c:axId val="589090528"/>
      </c:lineChart>
      <c:catAx>
        <c:axId val="717570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 dirty="0" err="1"/>
                  <a:t>Erpicatura+Sarchiatura</a:t>
                </a:r>
                <a:endParaRPr lang="en-GB" sz="1400" dirty="0"/>
              </a:p>
            </c:rich>
          </c:tx>
          <c:layout>
            <c:manualLayout>
              <c:xMode val="edge"/>
              <c:yMode val="edge"/>
              <c:x val="0.47789415304072014"/>
              <c:y val="0.914588545335165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717566872"/>
        <c:crosses val="autoZero"/>
        <c:auto val="1"/>
        <c:lblAlgn val="ctr"/>
        <c:lblOffset val="100"/>
        <c:noMultiLvlLbl val="0"/>
      </c:catAx>
      <c:valAx>
        <c:axId val="7175668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it-IT" sz="1100" b="1" i="0" u="none" strike="noStrike" baseline="0" dirty="0">
                    <a:effectLst/>
                  </a:rPr>
                  <a:t>n° piante/m2 – </a:t>
                </a:r>
                <a:r>
                  <a:rPr lang="it-IT" sz="1100" b="1" i="0" u="none" strike="noStrike" baseline="0" dirty="0" err="1">
                    <a:effectLst/>
                  </a:rPr>
                  <a:t>Echinochloa</a:t>
                </a:r>
                <a:r>
                  <a:rPr lang="it-IT" sz="1100" b="1" i="0" u="none" strike="noStrike" baseline="0" dirty="0">
                    <a:effectLst/>
                  </a:rPr>
                  <a:t> </a:t>
                </a:r>
                <a:r>
                  <a:rPr lang="it-IT" sz="1100" b="1" i="0" u="none" strike="noStrike" baseline="0" dirty="0" err="1">
                    <a:effectLst/>
                  </a:rPr>
                  <a:t>crus</a:t>
                </a:r>
                <a:r>
                  <a:rPr lang="it-IT" sz="1100" b="1" i="0" u="none" strike="noStrike" baseline="0" dirty="0">
                    <a:effectLst/>
                  </a:rPr>
                  <a:t>-galli</a:t>
                </a:r>
                <a:endParaRPr lang="en-GB" sz="11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717570008"/>
        <c:crosses val="autoZero"/>
        <c:crossBetween val="between"/>
      </c:valAx>
      <c:valAx>
        <c:axId val="58909052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100"/>
                </a:pPr>
                <a:r>
                  <a:rPr lang="en-GB" sz="1100" dirty="0" err="1"/>
                  <a:t>Riduzione</a:t>
                </a:r>
                <a:r>
                  <a:rPr lang="en-GB" sz="1100" dirty="0"/>
                  <a:t> </a:t>
                </a:r>
                <a:r>
                  <a:rPr lang="en-GB" sz="1100" dirty="0" err="1"/>
                  <a:t>delle</a:t>
                </a:r>
                <a:r>
                  <a:rPr lang="en-GB" sz="1100" dirty="0"/>
                  <a:t> </a:t>
                </a:r>
                <a:r>
                  <a:rPr lang="en-GB" sz="1100" dirty="0" err="1"/>
                  <a:t>infestanti</a:t>
                </a:r>
                <a:r>
                  <a:rPr lang="en-GB" sz="1100" dirty="0"/>
                  <a:t> 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589091184"/>
        <c:crosses val="max"/>
        <c:crossBetween val="between"/>
      </c:valAx>
      <c:catAx>
        <c:axId val="58909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909052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61841322187047532"/>
          <c:y val="3.546159155118396E-2"/>
          <c:w val="0.27593060178212053"/>
          <c:h val="0.1476268264615889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rgbClr val="00B050"/>
      </a:solidFill>
    </a:ln>
  </c:spPr>
  <c:txPr>
    <a:bodyPr/>
    <a:lstStyle/>
    <a:p>
      <a:pPr>
        <a:defRPr>
          <a:latin typeface="Century Gothic" panose="020B0502020202020204" pitchFamily="34" charset="0"/>
        </a:defRPr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0.03618</cdr:y>
    </cdr:from>
    <cdr:to>
      <cdr:x>1</cdr:x>
      <cdr:y>1</cdr:y>
    </cdr:to>
    <cdr:sp macro="" textlink="">
      <cdr:nvSpPr>
        <cdr:cNvPr id="2" name="Rectangle 96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-852679" y="62307"/>
          <a:ext cx="2348860" cy="16598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rnd">
              <a:solidFill>
                <a:schemeClr val="tx1"/>
              </a:solidFill>
              <a:round/>
              <a:headEnd/>
              <a:tailEnd/>
            </a14:hiddenLine>
          </a:ext>
        </a:extLst>
      </cdr:spPr>
      <cdr:txBody>
        <a:bodyPr xmlns:a="http://schemas.openxmlformats.org/drawingml/2006/main" vert="vert270" lIns="0" tIns="0" rIns="0" bIns="0"/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eaLnBrk="1" hangingPunct="1">
            <a:lnSpc>
              <a:spcPts val="1600"/>
            </a:lnSpc>
            <a:spcBef>
              <a:spcPct val="0"/>
            </a:spcBef>
          </a:pPr>
          <a:r>
            <a:rPr lang="en-US" altLang="it-IT" sz="1400" dirty="0" err="1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ppleGothic" charset="0"/>
              <a:cs typeface="Khmer UI" pitchFamily="34" charset="0"/>
              <a:sym typeface="AppleGothic" charset="0"/>
            </a:rPr>
            <a:t>Produzione</a:t>
          </a:r>
          <a:r>
            <a:rPr lang="en-US" altLang="it-IT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ppleGothic" charset="0"/>
              <a:cs typeface="Khmer UI" pitchFamily="34" charset="0"/>
              <a:sym typeface="AppleGothic" charset="0"/>
            </a:rPr>
            <a:t> </a:t>
          </a:r>
          <a:r>
            <a:rPr lang="en-US" altLang="it-IT" sz="1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ppleGothic" charset="0"/>
              <a:cs typeface="Khmer UI" pitchFamily="34" charset="0"/>
              <a:sym typeface="AppleGothic" charset="0"/>
            </a:rPr>
            <a:t>(t ha</a:t>
          </a:r>
          <a:r>
            <a:rPr lang="en-US" altLang="it-IT" sz="1000" i="1" baseline="320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ppleGothic" charset="0"/>
              <a:cs typeface="Khmer UI" pitchFamily="34" charset="0"/>
              <a:sym typeface="AppleGothic" charset="0"/>
            </a:rPr>
            <a:t>-1</a:t>
          </a:r>
          <a:r>
            <a:rPr lang="en-US" altLang="it-IT" sz="1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ppleGothic" charset="0"/>
              <a:cs typeface="Khmer UI" pitchFamily="34" charset="0"/>
              <a:sym typeface="AppleGothic" charset="0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59F3-6C40-46D2-98CA-60E3712C25F4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58987-0B23-41AD-BA39-536D96B0E6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78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18FF-5AAA-477B-862D-0207C4DD6065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57A3D-B845-4A89-B2BB-296CD2FB175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15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79375" y="649288"/>
            <a:ext cx="7029450" cy="39544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57A3D-B845-4A89-B2BB-296CD2FB17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2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65100" y="598488"/>
            <a:ext cx="7097713" cy="39925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3825" y="585788"/>
            <a:ext cx="7118350" cy="40052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88913" y="547688"/>
            <a:ext cx="7186613" cy="40433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65100" y="585788"/>
            <a:ext cx="7118350" cy="40052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1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19063" y="625475"/>
            <a:ext cx="7048501" cy="3965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29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19063" y="625475"/>
            <a:ext cx="7048501" cy="3965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1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11138" y="534988"/>
            <a:ext cx="7210426" cy="40560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2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65100" y="585788"/>
            <a:ext cx="7118350" cy="40052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3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41288" y="623888"/>
            <a:ext cx="7050088" cy="39671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33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90500" y="534988"/>
            <a:ext cx="7210425" cy="40560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66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41288" y="623888"/>
            <a:ext cx="7050088" cy="396716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57A3D-B845-4A89-B2BB-296CD2FB175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6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4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52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22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36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33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30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48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53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03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61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72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14C4-5FB6-449D-B9CD-AB80F33F02DC}" type="datetimeFigureOut">
              <a:rPr lang="it-IT" smtClean="0"/>
              <a:t>01/07/2024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6AC8B-7AE1-477A-9368-DC622F606F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69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28.wdp"/><Relationship Id="rId3" Type="http://schemas.openxmlformats.org/officeDocument/2006/relationships/image" Target="../media/image71.png"/><Relationship Id="rId7" Type="http://schemas.microsoft.com/office/2007/relationships/hdphoto" Target="../media/hdphoto25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microsoft.com/office/2007/relationships/hdphoto" Target="../media/hdphoto29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26.wdp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jpeg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image" Target="../media/image18.png"/><Relationship Id="rId5" Type="http://schemas.openxmlformats.org/officeDocument/2006/relationships/image" Target="../media/image15.jp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3.png"/><Relationship Id="rId18" Type="http://schemas.openxmlformats.org/officeDocument/2006/relationships/image" Target="../media/image26.tiff"/><Relationship Id="rId3" Type="http://schemas.openxmlformats.org/officeDocument/2006/relationships/image" Target="../media/image3.png"/><Relationship Id="rId21" Type="http://schemas.openxmlformats.org/officeDocument/2006/relationships/image" Target="../media/image29.tiff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2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24" Type="http://schemas.openxmlformats.org/officeDocument/2006/relationships/chart" Target="../charts/chart2.xml"/><Relationship Id="rId5" Type="http://schemas.openxmlformats.org/officeDocument/2006/relationships/image" Target="../media/image19.jpeg"/><Relationship Id="rId15" Type="http://schemas.openxmlformats.org/officeDocument/2006/relationships/image" Target="../media/image24.png"/><Relationship Id="rId23" Type="http://schemas.openxmlformats.org/officeDocument/2006/relationships/image" Target="../media/image31.jpeg"/><Relationship Id="rId10" Type="http://schemas.microsoft.com/office/2007/relationships/hdphoto" Target="../media/hdphoto9.wdp"/><Relationship Id="rId19" Type="http://schemas.openxmlformats.org/officeDocument/2006/relationships/image" Target="../media/image27.tiff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microsoft.com/office/2007/relationships/hdphoto" Target="../media/hdphoto11.wdp"/><Relationship Id="rId22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chart" Target="../charts/chart3.xml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14.wdp"/><Relationship Id="rId2" Type="http://schemas.openxmlformats.org/officeDocument/2006/relationships/notesSlide" Target="../notesSlides/notesSlide5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6.emf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6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8.jpeg"/><Relationship Id="rId10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microsoft.com/office/2007/relationships/hdphoto" Target="../media/hdphoto19.wdp"/><Relationship Id="rId5" Type="http://schemas.microsoft.com/office/2007/relationships/hdphoto" Target="../media/hdphoto18.wdp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microsoft.com/office/2007/relationships/hdphoto" Target="../media/hdphoto21.wdp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microsoft.com/office/2007/relationships/hdphoto" Target="../media/hdphoto20.wdp"/><Relationship Id="rId9" Type="http://schemas.openxmlformats.org/officeDocument/2006/relationships/image" Target="../media/image59.emf"/><Relationship Id="rId1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23.wdp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69.gif"/><Relationship Id="rId5" Type="http://schemas.microsoft.com/office/2007/relationships/hdphoto" Target="../media/hdphoto22.wdp"/><Relationship Id="rId1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openxmlformats.org/officeDocument/2006/relationships/image" Target="../media/image67.png"/><Relationship Id="rId9" Type="http://schemas.openxmlformats.org/officeDocument/2006/relationships/image" Target="../media/image3.png"/><Relationship Id="rId1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886640" y="1112620"/>
            <a:ext cx="8418720" cy="4073235"/>
          </a:xfrm>
          <a:prstGeom prst="ellipse">
            <a:avLst/>
          </a:prstGeom>
          <a:solidFill>
            <a:schemeClr val="bg1">
              <a:alpha val="88000"/>
            </a:schemeClr>
          </a:solidFill>
          <a:ln w="5715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22565" y="2066309"/>
            <a:ext cx="7810009" cy="2165858"/>
          </a:xfrm>
          <a:effectLst>
            <a:glow rad="469900">
              <a:schemeClr val="accent1"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balanced" dir="t"/>
            </a:scene3d>
            <a:sp3d contourW="12700" prstMaterial="softEdge">
              <a:contourClr>
                <a:schemeClr val="accent6">
                  <a:lumMod val="75000"/>
                </a:schemeClr>
              </a:contourClr>
            </a:sp3d>
          </a:bodyPr>
          <a:lstStyle/>
          <a:p>
            <a:r>
              <a:rPr lang="it-IT" sz="4700" b="1" dirty="0">
                <a:solidFill>
                  <a:srgbClr val="DF602D"/>
                </a:solidFill>
                <a:latin typeface="Century Gothic" panose="020B0502020202020204" pitchFamily="34" charset="0"/>
              </a:rPr>
              <a:t>Sostenibilità della risicoltura oggi e gestione dell’acqua</a:t>
            </a:r>
            <a:endParaRPr lang="en-GB" sz="4700" b="1" dirty="0">
              <a:solidFill>
                <a:srgbClr val="DF602D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22565" y="4386547"/>
            <a:ext cx="74933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00933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Marco ROMANI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95250" y="1460665"/>
            <a:ext cx="9144000" cy="38001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03 Luglio 2024</a:t>
            </a:r>
            <a:endParaRPr lang="it-IT" sz="1600" dirty="0">
              <a:solidFill>
                <a:srgbClr val="0D488B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2" descr="Risultati immagini per ente nazionale ris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422" y="5480130"/>
            <a:ext cx="1175658" cy="1175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88"/>
          <a:stretch/>
        </p:blipFill>
        <p:spPr bwMode="auto">
          <a:xfrm>
            <a:off x="794650" y="2432541"/>
            <a:ext cx="3960480" cy="160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Marsilea quadrifolia-SIC Garzaia Cascina Notizia-30 agosto 2006-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221"/>
            <a:ext cx="2504842" cy="16162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airone risaia trattor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2000"/>
                    </a14:imgEffect>
                    <a14:imgEffect>
                      <a14:brightnessContrast bright="-1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10" b="20575"/>
          <a:stretch>
            <a:fillRect/>
          </a:stretch>
        </p:blipFill>
        <p:spPr bwMode="auto">
          <a:xfrm>
            <a:off x="9388722" y="954237"/>
            <a:ext cx="3053629" cy="16222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-104407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-95215" y="253467"/>
            <a:ext cx="10977061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Biodiversità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di flora e fauna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"/>
                    </a14:imgEffect>
                    <a14:imgEffect>
                      <a14:saturation sat="103000"/>
                    </a14:imgEffect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96" y="954237"/>
            <a:ext cx="1632593" cy="16222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5011387" y="3424129"/>
            <a:ext cx="6923313" cy="838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arenR"/>
            </a:pPr>
            <a:r>
              <a:rPr lang="en-GB" sz="1600" dirty="0">
                <a:latin typeface="Century Gothic" panose="020B0502020202020204" pitchFamily="34" charset="0"/>
              </a:rPr>
              <a:t>- </a:t>
            </a:r>
            <a:r>
              <a:rPr lang="it-IT" sz="1600" dirty="0">
                <a:latin typeface="Century Gothic" panose="020B0502020202020204" pitchFamily="34" charset="0"/>
              </a:rPr>
              <a:t>Mantenimento delle stoppie nei campi nel periodo invernale </a:t>
            </a:r>
            <a:r>
              <a:rPr lang="en-GB" sz="1600" dirty="0">
                <a:latin typeface="Century Gothic" panose="020B0502020202020204" pitchFamily="34" charset="0"/>
              </a:rPr>
              <a:t>     -  </a:t>
            </a:r>
            <a:r>
              <a:rPr lang="en-GB" sz="1600" dirty="0" err="1">
                <a:latin typeface="Century Gothic" panose="020B0502020202020204" pitchFamily="34" charset="0"/>
              </a:rPr>
              <a:t>Sommersione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invernale</a:t>
            </a:r>
            <a:endParaRPr lang="en-GB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 descr="rane copi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02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3" r="8484"/>
          <a:stretch/>
        </p:blipFill>
        <p:spPr bwMode="auto">
          <a:xfrm>
            <a:off x="5658544" y="954237"/>
            <a:ext cx="2153652" cy="16222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14" y="958780"/>
            <a:ext cx="1655763" cy="1617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Sympetrum depressiusculum-accoppiamento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r="16734"/>
          <a:stretch>
            <a:fillRect/>
          </a:stretch>
        </p:blipFill>
        <p:spPr bwMode="auto">
          <a:xfrm>
            <a:off x="4121789" y="963153"/>
            <a:ext cx="1593120" cy="16159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914401" y="6502545"/>
            <a:ext cx="373825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latin typeface="Century Gothic" panose="020B0502020202020204" pitchFamily="34" charset="0"/>
              </a:rPr>
              <a:t>Università</a:t>
            </a:r>
            <a:r>
              <a:rPr lang="en-GB" sz="1200" i="1" dirty="0">
                <a:latin typeface="Century Gothic" panose="020B0502020202020204" pitchFamily="34" charset="0"/>
              </a:rPr>
              <a:t> di Pavia – </a:t>
            </a:r>
            <a:r>
              <a:rPr lang="en-GB" sz="1200" i="1" dirty="0" err="1">
                <a:latin typeface="Century Gothic" panose="020B0502020202020204" pitchFamily="34" charset="0"/>
              </a:rPr>
              <a:t>Progetto</a:t>
            </a:r>
            <a:r>
              <a:rPr lang="en-GB" sz="1200" i="1" dirty="0">
                <a:latin typeface="Century Gothic" panose="020B0502020202020204" pitchFamily="34" charset="0"/>
              </a:rPr>
              <a:t> CORINAT, 2012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6628" r="530" b="35391"/>
          <a:stretch/>
        </p:blipFill>
        <p:spPr bwMode="auto">
          <a:xfrm>
            <a:off x="909642" y="3949650"/>
            <a:ext cx="3820763" cy="116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64371" r="-300" b="1110"/>
          <a:stretch/>
        </p:blipFill>
        <p:spPr bwMode="auto">
          <a:xfrm>
            <a:off x="794650" y="5112798"/>
            <a:ext cx="3960480" cy="143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4975762" y="2588317"/>
            <a:ext cx="646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Azioni di supporto alla gestione delle risaie</a:t>
            </a:r>
            <a:endParaRPr lang="en-GB" sz="2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11387" y="4487961"/>
            <a:ext cx="700378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B) - </a:t>
            </a:r>
            <a:r>
              <a:rPr lang="it-IT" sz="1600" dirty="0">
                <a:latin typeface="Century Gothic" panose="020B0502020202020204" pitchFamily="34" charset="0"/>
              </a:rPr>
              <a:t>Mantenimento di una riserva d'acqua durante i periodi di siccità </a:t>
            </a:r>
            <a:endParaRPr lang="en-GB" sz="16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it-IT" sz="1400" dirty="0">
                <a:latin typeface="Century Gothic" panose="020B0502020202020204" pitchFamily="34" charset="0"/>
              </a:rPr>
              <a:t> creazione di fossetti in prossimità della risaia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011387" y="5881072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C) </a:t>
            </a:r>
            <a:r>
              <a:rPr lang="it-IT" sz="1600" dirty="0">
                <a:latin typeface="Century Gothic" panose="020B0502020202020204" pitchFamily="34" charset="0"/>
              </a:rPr>
              <a:t>- Mantenimento della vegetazione sugli argini</a:t>
            </a:r>
          </a:p>
          <a:p>
            <a:r>
              <a:rPr lang="it-IT" sz="1600" dirty="0">
                <a:latin typeface="Century Gothic" panose="020B0502020202020204" pitchFamily="34" charset="0"/>
              </a:rPr>
              <a:t>     - Ambienti di confine: zone umide</a:t>
            </a:r>
          </a:p>
        </p:txBody>
      </p:sp>
      <p:sp>
        <p:nvSpPr>
          <p:cNvPr id="5" name="Ovale 4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0" grpId="0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/>
            </a:gs>
            <a:gs pos="59000">
              <a:schemeClr val="accent6">
                <a:lumMod val="40000"/>
                <a:lumOff val="60000"/>
              </a:schemeClr>
            </a:gs>
            <a:gs pos="17000">
              <a:schemeClr val="accent6">
                <a:lumMod val="60000"/>
                <a:lumOff val="40000"/>
              </a:schemeClr>
            </a:gs>
            <a:gs pos="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85060" y="365125"/>
            <a:ext cx="9168739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Conclusioni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F0AE5AA-0DF5-494F-B1B5-7AD353E42D0A}"/>
              </a:ext>
            </a:extLst>
          </p:cNvPr>
          <p:cNvSpPr/>
          <p:nvPr/>
        </p:nvSpPr>
        <p:spPr>
          <a:xfrm>
            <a:off x="1203389" y="1595560"/>
            <a:ext cx="9167751" cy="4726378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Arco a tutto sesto 11">
            <a:extLst>
              <a:ext uri="{FF2B5EF4-FFF2-40B4-BE49-F238E27FC236}">
                <a16:creationId xmlns:a16="http://schemas.microsoft.com/office/drawing/2014/main" id="{7412B169-E4CE-4761-982B-ADA50BA2C1A8}"/>
              </a:ext>
            </a:extLst>
          </p:cNvPr>
          <p:cNvSpPr/>
          <p:nvPr/>
        </p:nvSpPr>
        <p:spPr>
          <a:xfrm>
            <a:off x="-4139925" y="777223"/>
            <a:ext cx="6363052" cy="6363052"/>
          </a:xfrm>
          <a:prstGeom prst="blockArc">
            <a:avLst>
              <a:gd name="adj1" fmla="val 18900000"/>
              <a:gd name="adj2" fmla="val 2700000"/>
              <a:gd name="adj3" fmla="val 339"/>
            </a:avLst>
          </a:prstGeom>
        </p:spPr>
        <p:style>
          <a:lnRef idx="2">
            <a:schemeClr val="accent6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C136D055-3AA5-479B-87D9-C9909FC6D712}"/>
              </a:ext>
            </a:extLst>
          </p:cNvPr>
          <p:cNvSpPr/>
          <p:nvPr/>
        </p:nvSpPr>
        <p:spPr>
          <a:xfrm>
            <a:off x="1752561" y="1971127"/>
            <a:ext cx="9168739" cy="1034500"/>
          </a:xfrm>
          <a:custGeom>
            <a:avLst/>
            <a:gdLst>
              <a:gd name="connsiteX0" fmla="*/ 0 w 8446505"/>
              <a:gd name="connsiteY0" fmla="*/ 0 h 1130530"/>
              <a:gd name="connsiteX1" fmla="*/ 8446505 w 8446505"/>
              <a:gd name="connsiteY1" fmla="*/ 0 h 1130530"/>
              <a:gd name="connsiteX2" fmla="*/ 8446505 w 8446505"/>
              <a:gd name="connsiteY2" fmla="*/ 1130530 h 1130530"/>
              <a:gd name="connsiteX3" fmla="*/ 0 w 8446505"/>
              <a:gd name="connsiteY3" fmla="*/ 1130530 h 1130530"/>
              <a:gd name="connsiteX4" fmla="*/ 0 w 8446505"/>
              <a:gd name="connsiteY4" fmla="*/ 0 h 11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505" h="1130530">
                <a:moveTo>
                  <a:pt x="0" y="0"/>
                </a:moveTo>
                <a:lnTo>
                  <a:pt x="8446505" y="0"/>
                </a:lnTo>
                <a:lnTo>
                  <a:pt x="8446505" y="1130530"/>
                </a:lnTo>
                <a:lnTo>
                  <a:pt x="0" y="113053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0313" tIns="40640" rIns="40640" bIns="40640" numCol="1" spcCol="1270" anchor="ctr" anchorCtr="0">
            <a:noAutofit/>
          </a:bodyPr>
          <a:lstStyle/>
          <a:p>
            <a:pPr marL="0" lvl="0" indent="0" defTabSz="7112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it-IT" sz="1600" kern="1200" dirty="0">
                <a:latin typeface="Century Gothic" panose="020B0502020202020204" pitchFamily="34" charset="0"/>
              </a:rPr>
              <a:t>La risicoltura non può prescindere da un uso agronomico dell’acqua </a:t>
            </a:r>
            <a:r>
              <a:rPr lang="it-IT" sz="1800" b="1" kern="12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diversificato</a:t>
            </a:r>
            <a:r>
              <a:rPr lang="it-IT" sz="1600" kern="1200" dirty="0">
                <a:latin typeface="Century Gothic" panose="020B0502020202020204" pitchFamily="34" charset="0"/>
              </a:rPr>
              <a:t> ed </a:t>
            </a:r>
            <a:r>
              <a:rPr lang="it-IT" sz="1800" b="1" kern="12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organizzato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28753C2-022A-47F5-B21E-6D3A4200EA52}"/>
              </a:ext>
            </a:extLst>
          </p:cNvPr>
          <p:cNvSpPr/>
          <p:nvPr/>
        </p:nvSpPr>
        <p:spPr>
          <a:xfrm>
            <a:off x="1238499" y="1961627"/>
            <a:ext cx="1044000" cy="1044000"/>
          </a:xfrm>
          <a:prstGeom prst="ellipse">
            <a:avLst/>
          </a:pr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B04A99C9-EE3C-482F-AFFB-100288B4D3F0}"/>
              </a:ext>
            </a:extLst>
          </p:cNvPr>
          <p:cNvSpPr/>
          <p:nvPr/>
        </p:nvSpPr>
        <p:spPr>
          <a:xfrm>
            <a:off x="2185060" y="3148243"/>
            <a:ext cx="8736240" cy="1034500"/>
          </a:xfrm>
          <a:custGeom>
            <a:avLst/>
            <a:gdLst>
              <a:gd name="connsiteX0" fmla="*/ 0 w 8102898"/>
              <a:gd name="connsiteY0" fmla="*/ 0 h 945275"/>
              <a:gd name="connsiteX1" fmla="*/ 8102898 w 8102898"/>
              <a:gd name="connsiteY1" fmla="*/ 0 h 945275"/>
              <a:gd name="connsiteX2" fmla="*/ 8102898 w 8102898"/>
              <a:gd name="connsiteY2" fmla="*/ 945275 h 945275"/>
              <a:gd name="connsiteX3" fmla="*/ 0 w 8102898"/>
              <a:gd name="connsiteY3" fmla="*/ 945275 h 945275"/>
              <a:gd name="connsiteX4" fmla="*/ 0 w 8102898"/>
              <a:gd name="connsiteY4" fmla="*/ 0 h 94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898" h="945275">
                <a:moveTo>
                  <a:pt x="0" y="0"/>
                </a:moveTo>
                <a:lnTo>
                  <a:pt x="8102898" y="0"/>
                </a:lnTo>
                <a:lnTo>
                  <a:pt x="8102898" y="945275"/>
                </a:lnTo>
                <a:lnTo>
                  <a:pt x="0" y="945275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0313" tIns="40640" rIns="40640" bIns="40640" numCol="1" spcCol="1270" anchor="ctr" anchorCtr="0">
            <a:noAutofit/>
          </a:bodyPr>
          <a:lstStyle/>
          <a:p>
            <a:pPr marL="0" lvl="0" indent="0" defTabSz="7112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it-IT" sz="1600" kern="1200" dirty="0">
                <a:latin typeface="Century Gothic" panose="020B0502020202020204" pitchFamily="34" charset="0"/>
              </a:rPr>
              <a:t>La </a:t>
            </a:r>
            <a:r>
              <a:rPr lang="it-IT" sz="18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fertilità del suolo </a:t>
            </a:r>
            <a:r>
              <a:rPr lang="it-IT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necessita di maggiori attenzioni.</a:t>
            </a:r>
            <a:endParaRPr lang="en-GB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F3AA002-7BE5-494A-959A-9D82060CD887}"/>
              </a:ext>
            </a:extLst>
          </p:cNvPr>
          <p:cNvSpPr/>
          <p:nvPr/>
        </p:nvSpPr>
        <p:spPr>
          <a:xfrm>
            <a:off x="1663060" y="3139665"/>
            <a:ext cx="1044000" cy="1044000"/>
          </a:xfrm>
          <a:prstGeom prst="ellipse">
            <a:avLst/>
          </a:pr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4FB5C536-4C6B-4465-AA6D-1A1419781733}"/>
              </a:ext>
            </a:extLst>
          </p:cNvPr>
          <p:cNvSpPr/>
          <p:nvPr/>
        </p:nvSpPr>
        <p:spPr>
          <a:xfrm>
            <a:off x="1942535" y="4324437"/>
            <a:ext cx="8978765" cy="1044000"/>
          </a:xfrm>
          <a:custGeom>
            <a:avLst/>
            <a:gdLst>
              <a:gd name="connsiteX0" fmla="*/ 0 w 8446505"/>
              <a:gd name="connsiteY0" fmla="*/ 0 h 945275"/>
              <a:gd name="connsiteX1" fmla="*/ 8446505 w 8446505"/>
              <a:gd name="connsiteY1" fmla="*/ 0 h 945275"/>
              <a:gd name="connsiteX2" fmla="*/ 8446505 w 8446505"/>
              <a:gd name="connsiteY2" fmla="*/ 945275 h 945275"/>
              <a:gd name="connsiteX3" fmla="*/ 0 w 8446505"/>
              <a:gd name="connsiteY3" fmla="*/ 945275 h 945275"/>
              <a:gd name="connsiteX4" fmla="*/ 0 w 8446505"/>
              <a:gd name="connsiteY4" fmla="*/ 0 h 94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505" h="945275">
                <a:moveTo>
                  <a:pt x="0" y="0"/>
                </a:moveTo>
                <a:lnTo>
                  <a:pt x="8446505" y="0"/>
                </a:lnTo>
                <a:lnTo>
                  <a:pt x="8446505" y="945275"/>
                </a:lnTo>
                <a:lnTo>
                  <a:pt x="0" y="945275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0313" tIns="40640" rIns="40640" bIns="40640" numCol="1" spcCol="1270" anchor="ctr" anchorCtr="0">
            <a:noAutofit/>
          </a:bodyPr>
          <a:lstStyle/>
          <a:p>
            <a:pPr marL="0" lvl="0" indent="0" defTabSz="7112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it-IT" sz="1600" kern="1200" dirty="0">
                <a:latin typeface="Century Gothic" panose="020B0502020202020204" pitchFamily="34" charset="0"/>
              </a:rPr>
              <a:t>Ci sono margini per incrementare </a:t>
            </a:r>
            <a:r>
              <a:rPr lang="it-IT" sz="1800" b="1" kern="12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l’efficienza e l’efficacia </a:t>
            </a:r>
            <a:r>
              <a:rPr lang="it-IT" sz="1600" kern="1200" dirty="0">
                <a:latin typeface="Century Gothic" panose="020B0502020202020204" pitchFamily="34" charset="0"/>
              </a:rPr>
              <a:t>dei mezzi tecnici di produzione.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B592083-321C-4448-9171-B53729EAA2CA}"/>
              </a:ext>
            </a:extLst>
          </p:cNvPr>
          <p:cNvSpPr/>
          <p:nvPr/>
        </p:nvSpPr>
        <p:spPr>
          <a:xfrm>
            <a:off x="1454207" y="4325359"/>
            <a:ext cx="1044000" cy="1044000"/>
          </a:xfrm>
          <a:prstGeom prst="ellipse">
            <a:avLst/>
          </a:pr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2B5D3F87-00E3-43C5-9A20-3C51800735B0}"/>
              </a:ext>
            </a:extLst>
          </p:cNvPr>
          <p:cNvSpPr/>
          <p:nvPr/>
        </p:nvSpPr>
        <p:spPr>
          <a:xfrm>
            <a:off x="1564011" y="5505149"/>
            <a:ext cx="9357289" cy="1041395"/>
          </a:xfrm>
          <a:custGeom>
            <a:avLst/>
            <a:gdLst>
              <a:gd name="connsiteX0" fmla="*/ 0 w 8446505"/>
              <a:gd name="connsiteY0" fmla="*/ 0 h 945275"/>
              <a:gd name="connsiteX1" fmla="*/ 8446505 w 8446505"/>
              <a:gd name="connsiteY1" fmla="*/ 0 h 945275"/>
              <a:gd name="connsiteX2" fmla="*/ 8446505 w 8446505"/>
              <a:gd name="connsiteY2" fmla="*/ 945275 h 945275"/>
              <a:gd name="connsiteX3" fmla="*/ 0 w 8446505"/>
              <a:gd name="connsiteY3" fmla="*/ 945275 h 945275"/>
              <a:gd name="connsiteX4" fmla="*/ 0 w 8446505"/>
              <a:gd name="connsiteY4" fmla="*/ 0 h 94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505" h="945275">
                <a:moveTo>
                  <a:pt x="0" y="0"/>
                </a:moveTo>
                <a:lnTo>
                  <a:pt x="8446505" y="0"/>
                </a:lnTo>
                <a:lnTo>
                  <a:pt x="8446505" y="945275"/>
                </a:lnTo>
                <a:lnTo>
                  <a:pt x="0" y="945275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0313" tIns="40640" rIns="40640" bIns="40640" numCol="1" spcCol="1270" anchor="ctr" anchorCtr="0">
            <a:noAutofit/>
          </a:bodyPr>
          <a:lstStyle/>
          <a:p>
            <a:pPr marL="0" lvl="0" indent="0" defTabSz="7112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it-IT" sz="1600" kern="1200" dirty="0">
                <a:latin typeface="Century Gothic" panose="020B0502020202020204" pitchFamily="34" charset="0"/>
              </a:rPr>
              <a:t>Occorre continuare il confronto tra ecologisti, ambientalisti ed agronomi per la definizione di nuove </a:t>
            </a:r>
            <a:r>
              <a:rPr lang="it-IT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misure e tecniche  agro-ambientali  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6063E7D-CC03-471B-AE4C-F5A9305C43A7}"/>
              </a:ext>
            </a:extLst>
          </p:cNvPr>
          <p:cNvSpPr/>
          <p:nvPr/>
        </p:nvSpPr>
        <p:spPr>
          <a:xfrm>
            <a:off x="1042011" y="5502544"/>
            <a:ext cx="1044000" cy="1044000"/>
          </a:xfrm>
          <a:prstGeom prst="ellipse">
            <a:avLst/>
          </a:pr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493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054431" y="1549726"/>
            <a:ext cx="8240589" cy="3022273"/>
          </a:xfrm>
          <a:prstGeom prst="ellipse">
            <a:avLst/>
          </a:prstGeom>
          <a:solidFill>
            <a:schemeClr val="bg1">
              <a:alpha val="88000"/>
            </a:schemeClr>
          </a:solidFill>
          <a:ln w="5715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3375" y="1478623"/>
            <a:ext cx="9144000" cy="2387600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Grazie </a:t>
            </a:r>
            <a:br>
              <a:rPr lang="en-GB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it-IT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dell’attenzione</a:t>
            </a:r>
          </a:p>
        </p:txBody>
      </p:sp>
      <p:pic>
        <p:nvPicPr>
          <p:cNvPr id="8" name="Picture 2" descr="Risultati immagini per ente nazionale ris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422" y="5480130"/>
            <a:ext cx="1175658" cy="1175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bg1"/>
            </a:gs>
            <a:gs pos="56000">
              <a:schemeClr val="bg1">
                <a:lumMod val="85000"/>
              </a:schemeClr>
            </a:gs>
            <a:gs pos="100000">
              <a:srgbClr val="9AC6A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igura a mano libera 31"/>
          <p:cNvSpPr/>
          <p:nvPr/>
        </p:nvSpPr>
        <p:spPr>
          <a:xfrm rot="16200000">
            <a:off x="9772309" y="4596643"/>
            <a:ext cx="662154" cy="2023753"/>
          </a:xfrm>
          <a:custGeom>
            <a:avLst/>
            <a:gdLst>
              <a:gd name="connsiteX0" fmla="*/ 0 w 2068552"/>
              <a:gd name="connsiteY0" fmla="*/ 0 h 934754"/>
              <a:gd name="connsiteX1" fmla="*/ 2068552 w 2068552"/>
              <a:gd name="connsiteY1" fmla="*/ 0 h 934754"/>
              <a:gd name="connsiteX2" fmla="*/ 2068552 w 2068552"/>
              <a:gd name="connsiteY2" fmla="*/ 934754 h 934754"/>
              <a:gd name="connsiteX3" fmla="*/ 0 w 2068552"/>
              <a:gd name="connsiteY3" fmla="*/ 934754 h 934754"/>
              <a:gd name="connsiteX4" fmla="*/ 0 w 2068552"/>
              <a:gd name="connsiteY4" fmla="*/ 0 h 93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934754">
                <a:moveTo>
                  <a:pt x="0" y="0"/>
                </a:moveTo>
                <a:lnTo>
                  <a:pt x="2068552" y="0"/>
                </a:lnTo>
                <a:lnTo>
                  <a:pt x="2068552" y="934754"/>
                </a:lnTo>
                <a:lnTo>
                  <a:pt x="0" y="934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" wrap="square" lIns="19050" tIns="19050" rIns="19050" bIns="190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Incremento</a:t>
            </a:r>
            <a:r>
              <a:rPr lang="en-GB" b="1" kern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n-GB" b="1" kern="12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della</a:t>
            </a:r>
            <a:r>
              <a:rPr lang="en-GB" b="1" kern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n-GB" b="1" kern="12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biodiversità</a:t>
            </a:r>
            <a:r>
              <a:rPr lang="en-GB" b="1" kern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di flora e fauna</a:t>
            </a:r>
          </a:p>
        </p:txBody>
      </p:sp>
      <p:grpSp>
        <p:nvGrpSpPr>
          <p:cNvPr id="45" name="Gruppo 44"/>
          <p:cNvGrpSpPr/>
          <p:nvPr/>
        </p:nvGrpSpPr>
        <p:grpSpPr>
          <a:xfrm>
            <a:off x="11249286" y="5477638"/>
            <a:ext cx="907089" cy="844344"/>
            <a:chOff x="7436371" y="-70890"/>
            <a:chExt cx="1209045" cy="1197017"/>
          </a:xfrm>
        </p:grpSpPr>
        <p:pic>
          <p:nvPicPr>
            <p:cNvPr id="49" name="Immagine 4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50" name="Ovale 49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Ovale 9"/>
          <p:cNvSpPr/>
          <p:nvPr/>
        </p:nvSpPr>
        <p:spPr>
          <a:xfrm rot="16200000">
            <a:off x="6685204" y="4039055"/>
            <a:ext cx="1940962" cy="2177104"/>
          </a:xfrm>
          <a:prstGeom prst="ellips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Anello 10"/>
          <p:cNvSpPr/>
          <p:nvPr/>
        </p:nvSpPr>
        <p:spPr>
          <a:xfrm rot="16200000">
            <a:off x="4998151" y="4249220"/>
            <a:ext cx="576326" cy="645523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1125026"/>
              <a:satOff val="-1688"/>
              <a:lumOff val="-275"/>
              <a:alphaOff val="0"/>
            </a:schemeClr>
          </a:lnRef>
          <a:fillRef idx="1">
            <a:schemeClr val="accent3">
              <a:hueOff val="1125026"/>
              <a:satOff val="-1688"/>
              <a:lumOff val="-275"/>
              <a:alphaOff val="0"/>
            </a:schemeClr>
          </a:fillRef>
          <a:effectRef idx="0">
            <a:schemeClr val="accent3">
              <a:hueOff val="1125026"/>
              <a:satOff val="-1688"/>
              <a:lumOff val="-275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e 11"/>
          <p:cNvSpPr/>
          <p:nvPr/>
        </p:nvSpPr>
        <p:spPr>
          <a:xfrm rot="16200000">
            <a:off x="6759320" y="4128711"/>
            <a:ext cx="1791912" cy="200938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e 12"/>
          <p:cNvSpPr/>
          <p:nvPr/>
        </p:nvSpPr>
        <p:spPr>
          <a:xfrm rot="16200000">
            <a:off x="7039683" y="2939324"/>
            <a:ext cx="1015195" cy="1138869"/>
          </a:xfrm>
          <a:prstGeom prst="ellipse">
            <a:avLst/>
          </a:prstGeom>
        </p:spPr>
        <p:style>
          <a:lnRef idx="2">
            <a:schemeClr val="accent3">
              <a:hueOff val="2250053"/>
              <a:satOff val="-3376"/>
              <a:lumOff val="-549"/>
              <a:alphaOff val="0"/>
            </a:schemeClr>
          </a:lnRef>
          <a:fillRef idx="1">
            <a:schemeClr val="accent3">
              <a:hueOff val="2250053"/>
              <a:satOff val="-3376"/>
              <a:lumOff val="-549"/>
              <a:alphaOff val="0"/>
            </a:schemeClr>
          </a:fillRef>
          <a:effectRef idx="0">
            <a:schemeClr val="accent3">
              <a:hueOff val="2250053"/>
              <a:satOff val="-3376"/>
              <a:lumOff val="-549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e 13"/>
          <p:cNvSpPr/>
          <p:nvPr/>
        </p:nvSpPr>
        <p:spPr>
          <a:xfrm rot="16200000">
            <a:off x="7099303" y="3006412"/>
            <a:ext cx="895956" cy="100469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2150440"/>
              <a:satOff val="-2822"/>
              <a:lumOff val="-278"/>
              <a:alphaOff val="0"/>
            </a:schemeClr>
          </a:fillRef>
          <a:effectRef idx="0">
            <a:schemeClr val="accent3">
              <a:tint val="50000"/>
              <a:hueOff val="2150440"/>
              <a:satOff val="-2822"/>
              <a:lumOff val="-2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e 14"/>
          <p:cNvSpPr/>
          <p:nvPr/>
        </p:nvSpPr>
        <p:spPr>
          <a:xfrm rot="16200000">
            <a:off x="5449928" y="3032356"/>
            <a:ext cx="1302531" cy="1460402"/>
          </a:xfrm>
          <a:prstGeom prst="ellipse">
            <a:avLst/>
          </a:prstGeom>
        </p:spPr>
        <p:style>
          <a:lnRef idx="2">
            <a:schemeClr val="accent3">
              <a:hueOff val="3375079"/>
              <a:satOff val="-5064"/>
              <a:lumOff val="-824"/>
              <a:alphaOff val="0"/>
            </a:schemeClr>
          </a:lnRef>
          <a:fillRef idx="1">
            <a:schemeClr val="accent3">
              <a:hueOff val="3375079"/>
              <a:satOff val="-5064"/>
              <a:lumOff val="-824"/>
              <a:alphaOff val="0"/>
            </a:schemeClr>
          </a:fillRef>
          <a:effectRef idx="0">
            <a:schemeClr val="accent3">
              <a:hueOff val="3375079"/>
              <a:satOff val="-5064"/>
              <a:lumOff val="-824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Anello 15"/>
          <p:cNvSpPr/>
          <p:nvPr/>
        </p:nvSpPr>
        <p:spPr>
          <a:xfrm rot="16200000">
            <a:off x="2729081" y="2377218"/>
            <a:ext cx="426449" cy="478618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4500106"/>
              <a:satOff val="-6752"/>
              <a:lumOff val="-1098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0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Anello 16"/>
          <p:cNvSpPr/>
          <p:nvPr/>
        </p:nvSpPr>
        <p:spPr>
          <a:xfrm rot="16200000">
            <a:off x="2596177" y="1963396"/>
            <a:ext cx="213638" cy="238901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5625132"/>
              <a:satOff val="-8440"/>
              <a:lumOff val="-1373"/>
              <a:alphaOff val="0"/>
            </a:schemeClr>
          </a:lnRef>
          <a:fillRef idx="1">
            <a:schemeClr val="accent3">
              <a:hueOff val="5625132"/>
              <a:satOff val="-8440"/>
              <a:lumOff val="-1373"/>
              <a:alphaOff val="0"/>
            </a:schemeClr>
          </a:fillRef>
          <a:effectRef idx="0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e 17"/>
          <p:cNvSpPr/>
          <p:nvPr/>
        </p:nvSpPr>
        <p:spPr>
          <a:xfrm rot="16200000">
            <a:off x="5518249" y="3109670"/>
            <a:ext cx="1165074" cy="13057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4300880"/>
              <a:satOff val="-5643"/>
              <a:lumOff val="-555"/>
              <a:alphaOff val="0"/>
            </a:schemeClr>
          </a:fillRef>
          <a:effectRef idx="0">
            <a:schemeClr val="accent3">
              <a:tint val="50000"/>
              <a:hueOff val="4300880"/>
              <a:satOff val="-5643"/>
              <a:lumOff val="-5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e 18"/>
          <p:cNvSpPr/>
          <p:nvPr/>
        </p:nvSpPr>
        <p:spPr>
          <a:xfrm rot="16200000">
            <a:off x="4126847" y="3299657"/>
            <a:ext cx="913345" cy="1023509"/>
          </a:xfrm>
          <a:prstGeom prst="ellipse">
            <a:avLst/>
          </a:prstGeom>
        </p:spPr>
        <p:style>
          <a:lnRef idx="2">
            <a:schemeClr val="accent3">
              <a:hueOff val="6750158"/>
              <a:satOff val="-10128"/>
              <a:lumOff val="-1647"/>
              <a:alphaOff val="0"/>
            </a:schemeClr>
          </a:lnRef>
          <a:fillRef idx="1">
            <a:schemeClr val="accent3">
              <a:hueOff val="6750158"/>
              <a:satOff val="-10128"/>
              <a:lumOff val="-1647"/>
              <a:alphaOff val="0"/>
            </a:schemeClr>
          </a:fillRef>
          <a:effectRef idx="0">
            <a:schemeClr val="accent3">
              <a:hueOff val="6750158"/>
              <a:satOff val="-10128"/>
              <a:lumOff val="-1647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Anello 19"/>
          <p:cNvSpPr/>
          <p:nvPr/>
        </p:nvSpPr>
        <p:spPr>
          <a:xfrm rot="16200000">
            <a:off x="10154152" y="2820824"/>
            <a:ext cx="576326" cy="645523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7875184"/>
              <a:satOff val="-11816"/>
              <a:lumOff val="-1922"/>
              <a:alphaOff val="0"/>
            </a:schemeClr>
          </a:lnRef>
          <a:fillRef idx="1">
            <a:schemeClr val="accent3">
              <a:hueOff val="7875184"/>
              <a:satOff val="-11816"/>
              <a:lumOff val="-1922"/>
              <a:alphaOff val="0"/>
            </a:schemeClr>
          </a:fillRef>
          <a:effectRef idx="0">
            <a:schemeClr val="accent3">
              <a:hueOff val="7875184"/>
              <a:satOff val="-11816"/>
              <a:lumOff val="-1922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e 20"/>
          <p:cNvSpPr/>
          <p:nvPr/>
        </p:nvSpPr>
        <p:spPr>
          <a:xfrm rot="16200000">
            <a:off x="4180263" y="3359791"/>
            <a:ext cx="805698" cy="90324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6451319"/>
              <a:satOff val="-8465"/>
              <a:lumOff val="-833"/>
              <a:alphaOff val="0"/>
            </a:schemeClr>
          </a:fillRef>
          <a:effectRef idx="0">
            <a:schemeClr val="accent3">
              <a:tint val="50000"/>
              <a:hueOff val="6451319"/>
              <a:satOff val="-8465"/>
              <a:lumOff val="-8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e 21"/>
          <p:cNvSpPr/>
          <p:nvPr/>
        </p:nvSpPr>
        <p:spPr>
          <a:xfrm rot="16200000">
            <a:off x="3165918" y="2730333"/>
            <a:ext cx="846273" cy="949057"/>
          </a:xfrm>
          <a:prstGeom prst="ellipse">
            <a:avLst/>
          </a:prstGeom>
        </p:spPr>
        <p:style>
          <a:lnRef idx="2">
            <a:schemeClr val="accent3">
              <a:hueOff val="9000211"/>
              <a:satOff val="-13504"/>
              <a:lumOff val="-2196"/>
              <a:alphaOff val="0"/>
            </a:schemeClr>
          </a:lnRef>
          <a:fillRef idx="1">
            <a:schemeClr val="accent3">
              <a:hueOff val="9000211"/>
              <a:satOff val="-13504"/>
              <a:lumOff val="-2196"/>
              <a:alphaOff val="0"/>
            </a:schemeClr>
          </a:fillRef>
          <a:effectRef idx="0">
            <a:schemeClr val="accent3">
              <a:hueOff val="9000211"/>
              <a:satOff val="-13504"/>
              <a:lumOff val="-2196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e 22"/>
          <p:cNvSpPr/>
          <p:nvPr/>
        </p:nvSpPr>
        <p:spPr>
          <a:xfrm rot="16200000">
            <a:off x="3215194" y="2786376"/>
            <a:ext cx="746905" cy="83697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8601759"/>
              <a:satOff val="-11286"/>
              <a:lumOff val="-1110"/>
              <a:alphaOff val="0"/>
            </a:schemeClr>
          </a:fillRef>
          <a:effectRef idx="0">
            <a:schemeClr val="accent3">
              <a:tint val="50000"/>
              <a:hueOff val="8601759"/>
              <a:satOff val="-11286"/>
              <a:lumOff val="-111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e 23"/>
          <p:cNvSpPr/>
          <p:nvPr/>
        </p:nvSpPr>
        <p:spPr>
          <a:xfrm rot="16200000">
            <a:off x="8772357" y="3274360"/>
            <a:ext cx="1454894" cy="1632215"/>
          </a:xfrm>
          <a:prstGeom prst="ellipse">
            <a:avLst/>
          </a:prstGeom>
        </p:spPr>
        <p:style>
          <a:lnRef idx="2">
            <a:schemeClr val="accent3">
              <a:hueOff val="10125237"/>
              <a:satOff val="-15192"/>
              <a:lumOff val="-2471"/>
              <a:alphaOff val="0"/>
            </a:schemeClr>
          </a:lnRef>
          <a:fillRef idx="1">
            <a:schemeClr val="accent3">
              <a:hueOff val="10125237"/>
              <a:satOff val="-15192"/>
              <a:lumOff val="-2471"/>
              <a:alphaOff val="0"/>
            </a:schemeClr>
          </a:fillRef>
          <a:effectRef idx="0">
            <a:schemeClr val="accent3">
              <a:hueOff val="10125237"/>
              <a:satOff val="-15192"/>
              <a:lumOff val="-2471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Anello 24"/>
          <p:cNvSpPr/>
          <p:nvPr/>
        </p:nvSpPr>
        <p:spPr>
          <a:xfrm rot="16200000">
            <a:off x="8294082" y="2791313"/>
            <a:ext cx="319628" cy="359168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e 25"/>
          <p:cNvSpPr/>
          <p:nvPr/>
        </p:nvSpPr>
        <p:spPr>
          <a:xfrm rot="16200000">
            <a:off x="8848542" y="3360260"/>
            <a:ext cx="1301703" cy="145958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10752198"/>
              <a:satOff val="-14108"/>
              <a:lumOff val="-1388"/>
              <a:alphaOff val="0"/>
            </a:schemeClr>
          </a:fillRef>
          <a:effectRef idx="0">
            <a:schemeClr val="accent3">
              <a:tint val="50000"/>
              <a:hueOff val="10752198"/>
              <a:satOff val="-14108"/>
              <a:lumOff val="-13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igura a mano libera 26"/>
          <p:cNvSpPr/>
          <p:nvPr/>
        </p:nvSpPr>
        <p:spPr>
          <a:xfrm rot="16200000">
            <a:off x="2954784" y="711281"/>
            <a:ext cx="406987" cy="1946428"/>
          </a:xfrm>
          <a:custGeom>
            <a:avLst/>
            <a:gdLst>
              <a:gd name="connsiteX0" fmla="*/ 0 w 2068552"/>
              <a:gd name="connsiteY0" fmla="*/ 0 h 654957"/>
              <a:gd name="connsiteX1" fmla="*/ 2068552 w 2068552"/>
              <a:gd name="connsiteY1" fmla="*/ 0 h 654957"/>
              <a:gd name="connsiteX2" fmla="*/ 2068552 w 2068552"/>
              <a:gd name="connsiteY2" fmla="*/ 654957 h 654957"/>
              <a:gd name="connsiteX3" fmla="*/ 0 w 2068552"/>
              <a:gd name="connsiteY3" fmla="*/ 654957 h 654957"/>
              <a:gd name="connsiteX4" fmla="*/ 0 w 2068552"/>
              <a:gd name="connsiteY4" fmla="*/ 0 h 6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654957">
                <a:moveTo>
                  <a:pt x="0" y="0"/>
                </a:moveTo>
                <a:lnTo>
                  <a:pt x="2068552" y="0"/>
                </a:lnTo>
                <a:lnTo>
                  <a:pt x="2068552" y="654957"/>
                </a:lnTo>
                <a:lnTo>
                  <a:pt x="0" y="6549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" wrap="square" lIns="19050" tIns="19050" rIns="19050" bIns="1905" numCol="1" spcCol="1270" anchor="b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kern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Uso </a:t>
            </a:r>
            <a:r>
              <a:rPr lang="it-IT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razionale</a:t>
            </a:r>
            <a:r>
              <a:rPr lang="it-IT" b="1" kern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dell’Acqua</a:t>
            </a:r>
            <a:endParaRPr lang="en-GB" b="1" kern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Figura a mano libera 27"/>
          <p:cNvSpPr/>
          <p:nvPr/>
        </p:nvSpPr>
        <p:spPr>
          <a:xfrm rot="16200000">
            <a:off x="2092397" y="3939577"/>
            <a:ext cx="924506" cy="1748843"/>
          </a:xfrm>
          <a:custGeom>
            <a:avLst/>
            <a:gdLst>
              <a:gd name="connsiteX0" fmla="*/ 0 w 2068552"/>
              <a:gd name="connsiteY0" fmla="*/ 0 h 643430"/>
              <a:gd name="connsiteX1" fmla="*/ 2068552 w 2068552"/>
              <a:gd name="connsiteY1" fmla="*/ 0 h 643430"/>
              <a:gd name="connsiteX2" fmla="*/ 2068552 w 2068552"/>
              <a:gd name="connsiteY2" fmla="*/ 643430 h 643430"/>
              <a:gd name="connsiteX3" fmla="*/ 0 w 2068552"/>
              <a:gd name="connsiteY3" fmla="*/ 643430 h 643430"/>
              <a:gd name="connsiteX4" fmla="*/ 0 w 2068552"/>
              <a:gd name="connsiteY4" fmla="*/ 0 h 64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643430">
                <a:moveTo>
                  <a:pt x="0" y="0"/>
                </a:moveTo>
                <a:lnTo>
                  <a:pt x="2068552" y="0"/>
                </a:lnTo>
                <a:lnTo>
                  <a:pt x="2068552" y="643430"/>
                </a:lnTo>
                <a:lnTo>
                  <a:pt x="0" y="6434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" wrap="square" lIns="19050" tIns="19050" rIns="19050" bIns="190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Mitigazione delle emissioni di gas serra</a:t>
            </a:r>
            <a:endParaRPr lang="en-GB" b="1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Figura a mano libera 28"/>
          <p:cNvSpPr/>
          <p:nvPr/>
        </p:nvSpPr>
        <p:spPr>
          <a:xfrm>
            <a:off x="4300851" y="1556440"/>
            <a:ext cx="1588846" cy="852704"/>
          </a:xfrm>
          <a:custGeom>
            <a:avLst/>
            <a:gdLst>
              <a:gd name="connsiteX0" fmla="*/ 0 w 2068552"/>
              <a:gd name="connsiteY0" fmla="*/ 0 h 836249"/>
              <a:gd name="connsiteX1" fmla="*/ 2068552 w 2068552"/>
              <a:gd name="connsiteY1" fmla="*/ 0 h 836249"/>
              <a:gd name="connsiteX2" fmla="*/ 2068552 w 2068552"/>
              <a:gd name="connsiteY2" fmla="*/ 836249 h 836249"/>
              <a:gd name="connsiteX3" fmla="*/ 0 w 2068552"/>
              <a:gd name="connsiteY3" fmla="*/ 836249 h 836249"/>
              <a:gd name="connsiteX4" fmla="*/ 0 w 2068552"/>
              <a:gd name="connsiteY4" fmla="*/ 0 h 83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836249">
                <a:moveTo>
                  <a:pt x="0" y="0"/>
                </a:moveTo>
                <a:lnTo>
                  <a:pt x="2068552" y="0"/>
                </a:lnTo>
                <a:lnTo>
                  <a:pt x="2068552" y="836249"/>
                </a:lnTo>
                <a:lnTo>
                  <a:pt x="0" y="8362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kern="1200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Fertilità del suolo e Biodiversità</a:t>
            </a:r>
            <a:endParaRPr lang="en-GB" b="1" kern="12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Figura a mano libera 29"/>
          <p:cNvSpPr/>
          <p:nvPr/>
        </p:nvSpPr>
        <p:spPr>
          <a:xfrm rot="16200000">
            <a:off x="8913417" y="1434801"/>
            <a:ext cx="687680" cy="2071870"/>
          </a:xfrm>
          <a:custGeom>
            <a:avLst/>
            <a:gdLst>
              <a:gd name="connsiteX0" fmla="*/ 0 w 2068552"/>
              <a:gd name="connsiteY0" fmla="*/ 0 h 578458"/>
              <a:gd name="connsiteX1" fmla="*/ 2068552 w 2068552"/>
              <a:gd name="connsiteY1" fmla="*/ 0 h 578458"/>
              <a:gd name="connsiteX2" fmla="*/ 2068552 w 2068552"/>
              <a:gd name="connsiteY2" fmla="*/ 578458 h 578458"/>
              <a:gd name="connsiteX3" fmla="*/ 0 w 2068552"/>
              <a:gd name="connsiteY3" fmla="*/ 578458 h 578458"/>
              <a:gd name="connsiteX4" fmla="*/ 0 w 2068552"/>
              <a:gd name="connsiteY4" fmla="*/ 0 h 57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578458">
                <a:moveTo>
                  <a:pt x="0" y="0"/>
                </a:moveTo>
                <a:lnTo>
                  <a:pt x="2068552" y="0"/>
                </a:lnTo>
                <a:lnTo>
                  <a:pt x="2068552" y="578458"/>
                </a:lnTo>
                <a:lnTo>
                  <a:pt x="0" y="5784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" wrap="square" lIns="19050" tIns="19050" rIns="19050" bIns="190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kern="1200" dirty="0">
                <a:solidFill>
                  <a:srgbClr val="5CB473"/>
                </a:solidFill>
                <a:latin typeface="Century Gothic" panose="020B0502020202020204" pitchFamily="34" charset="0"/>
              </a:rPr>
              <a:t>Aumento dell’efficienza dei nutrienti</a:t>
            </a:r>
            <a:endParaRPr lang="en-GB" b="1" kern="1200" dirty="0">
              <a:solidFill>
                <a:srgbClr val="5CB473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Figura a mano libera 30"/>
          <p:cNvSpPr/>
          <p:nvPr/>
        </p:nvSpPr>
        <p:spPr>
          <a:xfrm rot="16200000">
            <a:off x="4882176" y="4715535"/>
            <a:ext cx="860713" cy="2362079"/>
          </a:xfrm>
          <a:custGeom>
            <a:avLst/>
            <a:gdLst>
              <a:gd name="connsiteX0" fmla="*/ 0 w 2068552"/>
              <a:gd name="connsiteY0" fmla="*/ 0 h 536017"/>
              <a:gd name="connsiteX1" fmla="*/ 2068552 w 2068552"/>
              <a:gd name="connsiteY1" fmla="*/ 0 h 536017"/>
              <a:gd name="connsiteX2" fmla="*/ 2068552 w 2068552"/>
              <a:gd name="connsiteY2" fmla="*/ 536017 h 536017"/>
              <a:gd name="connsiteX3" fmla="*/ 0 w 2068552"/>
              <a:gd name="connsiteY3" fmla="*/ 536017 h 536017"/>
              <a:gd name="connsiteX4" fmla="*/ 0 w 2068552"/>
              <a:gd name="connsiteY4" fmla="*/ 0 h 5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552" h="536017">
                <a:moveTo>
                  <a:pt x="0" y="0"/>
                </a:moveTo>
                <a:lnTo>
                  <a:pt x="2068552" y="0"/>
                </a:lnTo>
                <a:lnTo>
                  <a:pt x="2068552" y="536017"/>
                </a:lnTo>
                <a:lnTo>
                  <a:pt x="0" y="5360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" wrap="square" lIns="19050" tIns="19050" rIns="19050" bIns="190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Difesa integrata e riduzione fitofarmaci</a:t>
            </a:r>
            <a:endParaRPr lang="en-GB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825" y="132387"/>
            <a:ext cx="11179627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Riso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agro-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tecniche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sostenibili</a:t>
            </a:r>
            <a:endParaRPr lang="it-IT" sz="32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7" y="2855422"/>
            <a:ext cx="804245" cy="722892"/>
          </a:xfrm>
          <a:prstGeom prst="ellipse">
            <a:avLst/>
          </a:prstGeom>
          <a:effectLst>
            <a:outerShdw blurRad="381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0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64" y="1887989"/>
            <a:ext cx="2862943" cy="2768245"/>
          </a:xfrm>
          <a:prstGeom prst="ellipse">
            <a:avLst/>
          </a:prstGeom>
          <a:effectLst>
            <a:outerShdw blurRad="381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0" name="Picture 1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3399" y="2880719"/>
            <a:ext cx="2771428" cy="2497424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435" y="3427599"/>
            <a:ext cx="902160" cy="777026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/>
          <a:stretch/>
        </p:blipFill>
        <p:spPr>
          <a:xfrm>
            <a:off x="5464685" y="3180018"/>
            <a:ext cx="1285320" cy="116507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2" name="Immagine 54" descr="MELA_DOSE2_3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3471" r="22208" b="7445"/>
          <a:stretch>
            <a:fillRect/>
          </a:stretch>
        </p:blipFill>
        <p:spPr bwMode="auto">
          <a:xfrm>
            <a:off x="6051342" y="2352465"/>
            <a:ext cx="2870520" cy="2697533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magine 54" descr="MELA_DOSE2_30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3471" r="22208" b="7445"/>
          <a:stretch>
            <a:fillRect/>
          </a:stretch>
        </p:blipFill>
        <p:spPr bwMode="auto">
          <a:xfrm>
            <a:off x="7044935" y="3060779"/>
            <a:ext cx="1004692" cy="895957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520" y="3001161"/>
            <a:ext cx="4297903" cy="3547208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8721" y="4243602"/>
            <a:ext cx="2044155" cy="1770716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4000"/>
                    </a14:imgEffect>
                    <a14:imgEffect>
                      <a14:colorTemperature colorTemp="6100"/>
                    </a14:imgEffect>
                    <a14:imgEffect>
                      <a14:saturation sat="111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65" b="20900"/>
          <a:stretch/>
        </p:blipFill>
        <p:spPr>
          <a:xfrm>
            <a:off x="8749966" y="3439200"/>
            <a:ext cx="1479220" cy="1317509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/>
          <a:stretch/>
        </p:blipFill>
        <p:spPr>
          <a:xfrm>
            <a:off x="4387261" y="2335675"/>
            <a:ext cx="3387635" cy="3070713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4000"/>
                    </a14:imgEffect>
                    <a14:imgEffect>
                      <a14:colorTemperature colorTemp="6100"/>
                    </a14:imgEffect>
                    <a14:imgEffect>
                      <a14:saturation sat="111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65" b="20900"/>
          <a:stretch/>
        </p:blipFill>
        <p:spPr>
          <a:xfrm>
            <a:off x="6756392" y="1457950"/>
            <a:ext cx="4146219" cy="3692947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635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/>
          <p:cNvGrpSpPr/>
          <p:nvPr/>
        </p:nvGrpSpPr>
        <p:grpSpPr>
          <a:xfrm>
            <a:off x="11249286" y="5477638"/>
            <a:ext cx="907089" cy="844344"/>
            <a:chOff x="7436371" y="-70890"/>
            <a:chExt cx="1209045" cy="1197017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40" name="Ovale 39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" y="2835799"/>
            <a:ext cx="10959503" cy="482138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98102" y="3807049"/>
            <a:ext cx="2450667" cy="3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Bacini idroelettrici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24733" y="5050079"/>
            <a:ext cx="2540094" cy="3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Lago Maggiore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27380" y="5050079"/>
            <a:ext cx="15506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Risaie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522668" y="5050078"/>
            <a:ext cx="1630606" cy="3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Fiume Po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2023" y="2947327"/>
            <a:ext cx="2450667" cy="3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Ghiacciai alpini</a:t>
            </a:r>
          </a:p>
        </p:txBody>
      </p:sp>
      <p:pic>
        <p:nvPicPr>
          <p:cNvPr id="10" name="Picture 15" descr="j02938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4" y="2260950"/>
            <a:ext cx="1035064" cy="6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29108" y="6299186"/>
            <a:ext cx="2905410" cy="3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B0F0"/>
                </a:solidFill>
                <a:latin typeface="Century Gothic" panose="020B0502020202020204" pitchFamily="34" charset="0"/>
              </a:rPr>
              <a:t>Falda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rot="13172221">
            <a:off x="1627052" y="4469382"/>
            <a:ext cx="542266" cy="298289"/>
          </a:xfrm>
          <a:prstGeom prst="leftArrow">
            <a:avLst>
              <a:gd name="adj1" fmla="val 42861"/>
              <a:gd name="adj2" fmla="val 56417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400">
              <a:latin typeface="Century Gothic" panose="020B0502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13095840">
            <a:off x="2664144" y="5406552"/>
            <a:ext cx="1276706" cy="298290"/>
          </a:xfrm>
          <a:prstGeom prst="leftArrow">
            <a:avLst>
              <a:gd name="adj1" fmla="val 41639"/>
              <a:gd name="adj2" fmla="val 657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400">
              <a:latin typeface="Century Gothic" panose="020B0502020202020204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 rot="10800000">
            <a:off x="5368942" y="6304560"/>
            <a:ext cx="1803752" cy="298290"/>
          </a:xfrm>
          <a:prstGeom prst="leftArrow">
            <a:avLst>
              <a:gd name="adj1" fmla="val 41639"/>
              <a:gd name="adj2" fmla="val 6623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400">
              <a:latin typeface="Century Gothic" panose="020B0502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16200000">
            <a:off x="8013855" y="5807233"/>
            <a:ext cx="296651" cy="363417"/>
          </a:xfrm>
          <a:prstGeom prst="leftArrow">
            <a:avLst>
              <a:gd name="adj1" fmla="val 42861"/>
              <a:gd name="adj2" fmla="val 3602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400">
              <a:latin typeface="Century Gothic" panose="020B0502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 rot="10800000">
            <a:off x="9149565" y="6298903"/>
            <a:ext cx="544170" cy="298290"/>
          </a:xfrm>
          <a:prstGeom prst="leftArrow">
            <a:avLst>
              <a:gd name="adj1" fmla="val 42861"/>
              <a:gd name="adj2" fmla="val 56615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400">
              <a:latin typeface="Century Gothic" panose="020B050202020202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0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24853"/>
            <a:ext cx="3788571" cy="2725675"/>
          </a:xfrm>
          <a:prstGeom prst="rect">
            <a:avLst/>
          </a:prstGeom>
          <a:effectLst>
            <a:outerShdw blurRad="381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" name="CasellaDiTesto 23"/>
          <p:cNvSpPr txBox="1"/>
          <p:nvPr/>
        </p:nvSpPr>
        <p:spPr>
          <a:xfrm>
            <a:off x="6823989" y="661108"/>
            <a:ext cx="4689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Gothic" panose="020B0502020202020204" pitchFamily="34" charset="0"/>
              </a:rPr>
              <a:t>La coltivazione del riso </a:t>
            </a:r>
            <a:r>
              <a:rPr lang="it-IT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non spreca acqua</a:t>
            </a:r>
            <a:r>
              <a:rPr lang="it-IT" sz="1400" dirty="0"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it-IT" sz="1400" dirty="0">
                <a:latin typeface="Century Gothic" panose="020B0502020202020204" pitchFamily="34" charset="0"/>
              </a:rPr>
              <a:t>Il sistema complesso della risaia accumula acqua durante i mesi primaverili, la conserva in estate e la restituisce ai fiumi in agosto</a:t>
            </a:r>
          </a:p>
          <a:p>
            <a:pPr algn="ctr"/>
            <a:endParaRPr lang="en-GB" sz="1400" dirty="0">
              <a:latin typeface="Century Gothic" panose="020B0502020202020204" pitchFamily="34" charset="0"/>
            </a:endParaRPr>
          </a:p>
          <a:p>
            <a:pPr algn="ctr"/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618514" y="304212"/>
            <a:ext cx="5261811" cy="1635075"/>
          </a:xfrm>
          <a:prstGeom prst="ellipse">
            <a:avLst/>
          </a:prstGeom>
          <a:noFill/>
          <a:ln w="28575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6" name="Ovale 25"/>
          <p:cNvSpPr/>
          <p:nvPr/>
        </p:nvSpPr>
        <p:spPr>
          <a:xfrm>
            <a:off x="6442051" y="522386"/>
            <a:ext cx="5618747" cy="1180357"/>
          </a:xfrm>
          <a:prstGeom prst="ellipse">
            <a:avLst/>
          </a:prstGeom>
          <a:noFill/>
          <a:ln w="28575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71" y="2224853"/>
            <a:ext cx="2059253" cy="2725675"/>
          </a:xfrm>
          <a:prstGeom prst="rect">
            <a:avLst/>
          </a:prstGeom>
        </p:spPr>
      </p:pic>
      <p:sp>
        <p:nvSpPr>
          <p:cNvPr id="28" name="Ovale 27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e 28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itolo 1"/>
          <p:cNvSpPr txBox="1">
            <a:spLocks/>
          </p:cNvSpPr>
          <p:nvPr/>
        </p:nvSpPr>
        <p:spPr>
          <a:xfrm>
            <a:off x="241967" y="270463"/>
            <a:ext cx="10411577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Acqua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impiego</a:t>
            </a:r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razionale</a:t>
            </a:r>
            <a:endParaRPr lang="en-US" sz="3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2185061" y="427140"/>
            <a:ext cx="10195626" cy="6372804"/>
            <a:chOff x="1536700" y="326506"/>
            <a:chExt cx="9118600" cy="6204987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8"/>
            <a:stretch/>
          </p:blipFill>
          <p:spPr bwMode="auto">
            <a:xfrm>
              <a:off x="1536700" y="326506"/>
              <a:ext cx="9118600" cy="620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Ovale 48"/>
            <p:cNvSpPr/>
            <p:nvPr/>
          </p:nvSpPr>
          <p:spPr>
            <a:xfrm rot="746324">
              <a:off x="2689263" y="3053755"/>
              <a:ext cx="7062743" cy="33799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CasellaDiTesto 49"/>
            <p:cNvSpPr txBox="1"/>
            <p:nvPr/>
          </p:nvSpPr>
          <p:spPr>
            <a:xfrm rot="984522">
              <a:off x="3842672" y="5863987"/>
              <a:ext cx="2553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*Areale risicolo</a:t>
              </a:r>
            </a:p>
          </p:txBody>
        </p:sp>
      </p:grpSp>
      <p:sp>
        <p:nvSpPr>
          <p:cNvPr id="51" name="Rettangolo 50"/>
          <p:cNvSpPr/>
          <p:nvPr/>
        </p:nvSpPr>
        <p:spPr>
          <a:xfrm>
            <a:off x="8548913" y="457132"/>
            <a:ext cx="2171700" cy="141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2" name="CasellaDiTesto 51"/>
          <p:cNvSpPr txBox="1"/>
          <p:nvPr/>
        </p:nvSpPr>
        <p:spPr>
          <a:xfrm>
            <a:off x="5062763" y="571432"/>
            <a:ext cx="9144000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 comprensori irrigui tra Dora Baltea e Adda</a:t>
            </a:r>
          </a:p>
        </p:txBody>
      </p:sp>
    </p:spTree>
    <p:extLst>
      <p:ext uri="{BB962C8B-B14F-4D97-AF65-F5344CB8AC3E}">
        <p14:creationId xmlns:p14="http://schemas.microsoft.com/office/powerpoint/2010/main" val="36503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4" grpId="0"/>
      <p:bldP spid="25" grpId="0" animBg="1"/>
      <p:bldP spid="25" grpId="1" animBg="1"/>
      <p:bldP spid="26" grpId="0" animBg="1"/>
      <p:bldP spid="26" grpId="1" animBg="1"/>
      <p:bldP spid="51" grpId="0" animBg="1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/>
          <p:cNvGrpSpPr/>
          <p:nvPr/>
        </p:nvGrpSpPr>
        <p:grpSpPr>
          <a:xfrm>
            <a:off x="11249286" y="5477638"/>
            <a:ext cx="907089" cy="844344"/>
            <a:chOff x="7436371" y="-70890"/>
            <a:chExt cx="1209045" cy="1197017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40" name="Ovale 39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2056182" y="1355030"/>
            <a:ext cx="351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335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Metodo di coltivazione</a:t>
            </a:r>
          </a:p>
        </p:txBody>
      </p:sp>
      <p:sp>
        <p:nvSpPr>
          <p:cNvPr id="28" name="Ovale 27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e 28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itolo 1"/>
          <p:cNvSpPr txBox="1">
            <a:spLocks/>
          </p:cNvSpPr>
          <p:nvPr/>
        </p:nvSpPr>
        <p:spPr>
          <a:xfrm>
            <a:off x="241967" y="222963"/>
            <a:ext cx="10411577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Acqua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impiego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razionale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493835" y="974662"/>
            <a:ext cx="351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335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Innalzamento della falda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598877" y="1756305"/>
            <a:ext cx="46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335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Alternanza di sommersioni e asciutte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635332" y="2573516"/>
            <a:ext cx="572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335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Caratterizzazione idrologica dell’areale risicolo</a:t>
            </a:r>
          </a:p>
        </p:txBody>
      </p:sp>
      <p:grpSp>
        <p:nvGrpSpPr>
          <p:cNvPr id="49" name="Gruppo 48"/>
          <p:cNvGrpSpPr/>
          <p:nvPr/>
        </p:nvGrpSpPr>
        <p:grpSpPr>
          <a:xfrm>
            <a:off x="6678490" y="3961826"/>
            <a:ext cx="2546298" cy="2278542"/>
            <a:chOff x="6562108" y="4560099"/>
            <a:chExt cx="2589021" cy="2278542"/>
          </a:xfrm>
        </p:grpSpPr>
        <p:sp>
          <p:nvSpPr>
            <p:cNvPr id="50" name="Text Box 75"/>
            <p:cNvSpPr txBox="1">
              <a:spLocks noChangeArrowheads="1"/>
            </p:cNvSpPr>
            <p:nvPr/>
          </p:nvSpPr>
          <p:spPr bwMode="auto">
            <a:xfrm>
              <a:off x="6562108" y="4560099"/>
              <a:ext cx="2589021" cy="3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it-IT" sz="1400" b="1" kern="0" dirty="0" err="1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Sommersione</a:t>
              </a:r>
              <a:r>
                <a:rPr lang="en-GB" altLang="it-IT" sz="1400" b="1" kern="0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lang="en-GB" altLang="it-IT" sz="1400" b="1" kern="0" dirty="0" err="1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estiva</a:t>
              </a:r>
              <a:endParaRPr lang="en-GB" altLang="it-IT" sz="1400" b="1" kern="0" dirty="0">
                <a:solidFill>
                  <a:srgbClr val="00B050"/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1" name="Cubo 50"/>
            <p:cNvSpPr/>
            <p:nvPr/>
          </p:nvSpPr>
          <p:spPr>
            <a:xfrm>
              <a:off x="6689973" y="5035993"/>
              <a:ext cx="2079347" cy="1739643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6689973" y="5868690"/>
              <a:ext cx="1645456" cy="91616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3" name="AutoShape 41"/>
            <p:cNvSpPr>
              <a:spLocks noChangeArrowheads="1"/>
            </p:cNvSpPr>
            <p:nvPr/>
          </p:nvSpPr>
          <p:spPr bwMode="auto">
            <a:xfrm rot="10800000">
              <a:off x="7190949" y="5592813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4" name="AutoShape 41"/>
            <p:cNvSpPr>
              <a:spLocks noChangeArrowheads="1"/>
            </p:cNvSpPr>
            <p:nvPr/>
          </p:nvSpPr>
          <p:spPr bwMode="auto">
            <a:xfrm rot="10800000">
              <a:off x="7470494" y="5589812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5" name="AutoShape 41"/>
            <p:cNvSpPr>
              <a:spLocks noChangeArrowheads="1"/>
            </p:cNvSpPr>
            <p:nvPr/>
          </p:nvSpPr>
          <p:spPr bwMode="auto">
            <a:xfrm rot="10800000">
              <a:off x="7726292" y="5597677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6" name="Parallelogramma 55"/>
            <p:cNvSpPr/>
            <p:nvPr/>
          </p:nvSpPr>
          <p:spPr>
            <a:xfrm>
              <a:off x="6677712" y="5024209"/>
              <a:ext cx="2086828" cy="474698"/>
            </a:xfrm>
            <a:prstGeom prst="parallelogram">
              <a:avLst>
                <a:gd name="adj" fmla="val 83918"/>
              </a:avLst>
            </a:prstGeom>
            <a:solidFill>
              <a:srgbClr val="00009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7" name="AutoShape 41"/>
            <p:cNvSpPr>
              <a:spLocks noChangeArrowheads="1"/>
            </p:cNvSpPr>
            <p:nvPr/>
          </p:nvSpPr>
          <p:spPr bwMode="auto">
            <a:xfrm rot="10800000">
              <a:off x="6905262" y="5597976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8" name="AutoShape 41"/>
            <p:cNvSpPr>
              <a:spLocks noChangeArrowheads="1"/>
            </p:cNvSpPr>
            <p:nvPr/>
          </p:nvSpPr>
          <p:spPr bwMode="auto">
            <a:xfrm rot="10800000">
              <a:off x="7974782" y="5595149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59" name="AutoShape 41"/>
            <p:cNvSpPr>
              <a:spLocks noChangeArrowheads="1"/>
            </p:cNvSpPr>
            <p:nvPr/>
          </p:nvSpPr>
          <p:spPr bwMode="auto">
            <a:xfrm rot="10800000">
              <a:off x="6588737" y="5586447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0" name="AutoShape 41"/>
            <p:cNvSpPr>
              <a:spLocks noChangeArrowheads="1"/>
            </p:cNvSpPr>
            <p:nvPr/>
          </p:nvSpPr>
          <p:spPr bwMode="auto">
            <a:xfrm rot="5576963">
              <a:off x="7352346" y="6005663"/>
              <a:ext cx="241449" cy="971807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1" name="Text Box 75"/>
            <p:cNvSpPr txBox="1">
              <a:spLocks noChangeArrowheads="1"/>
            </p:cNvSpPr>
            <p:nvPr/>
          </p:nvSpPr>
          <p:spPr bwMode="auto">
            <a:xfrm>
              <a:off x="6669066" y="6451355"/>
              <a:ext cx="2153351" cy="38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moto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su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scala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regionale</a:t>
              </a:r>
              <a:endParaRPr kumimoji="0" lang="en-GB" altLang="it-IT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2" name="Figura a mano libera 61"/>
            <p:cNvSpPr/>
            <p:nvPr/>
          </p:nvSpPr>
          <p:spPr>
            <a:xfrm>
              <a:off x="8328382" y="5428192"/>
              <a:ext cx="440086" cy="1344706"/>
            </a:xfrm>
            <a:custGeom>
              <a:avLst/>
              <a:gdLst>
                <a:gd name="connsiteX0" fmla="*/ 440086 w 440086"/>
                <a:gd name="connsiteY0" fmla="*/ 0 h 1344706"/>
                <a:gd name="connsiteX1" fmla="*/ 425416 w 440086"/>
                <a:gd name="connsiteY1" fmla="*/ 904620 h 1344706"/>
                <a:gd name="connsiteX2" fmla="*/ 0 w 440086"/>
                <a:gd name="connsiteY2" fmla="*/ 1344706 h 1344706"/>
                <a:gd name="connsiteX3" fmla="*/ 14670 w 440086"/>
                <a:gd name="connsiteY3" fmla="*/ 430306 h 1344706"/>
                <a:gd name="connsiteX4" fmla="*/ 440086 w 440086"/>
                <a:gd name="connsiteY4" fmla="*/ 0 h 134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086" h="1344706">
                  <a:moveTo>
                    <a:pt x="440086" y="0"/>
                  </a:moveTo>
                  <a:lnTo>
                    <a:pt x="425416" y="904620"/>
                  </a:lnTo>
                  <a:lnTo>
                    <a:pt x="0" y="1344706"/>
                  </a:lnTo>
                  <a:lnTo>
                    <a:pt x="14670" y="430306"/>
                  </a:lnTo>
                  <a:lnTo>
                    <a:pt x="440086" y="0"/>
                  </a:lnTo>
                  <a:close/>
                </a:path>
              </a:pathLst>
            </a:custGeom>
            <a:solidFill>
              <a:srgbClr val="5B9BD5"/>
            </a:solidFill>
            <a:ln w="222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400547" y="3697341"/>
            <a:ext cx="3389433" cy="2537813"/>
            <a:chOff x="6281836" y="1456969"/>
            <a:chExt cx="3446302" cy="2537813"/>
          </a:xfrm>
        </p:grpSpPr>
        <p:sp>
          <p:nvSpPr>
            <p:cNvPr id="64" name="Text Box 75"/>
            <p:cNvSpPr txBox="1">
              <a:spLocks noChangeArrowheads="1"/>
            </p:cNvSpPr>
            <p:nvPr/>
          </p:nvSpPr>
          <p:spPr bwMode="auto">
            <a:xfrm>
              <a:off x="6281836" y="1456969"/>
              <a:ext cx="3446302" cy="68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Sommersione</a:t>
              </a:r>
              <a:r>
                <a:rPr kumimoji="0" lang="en-GB" alt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invernale</a:t>
              </a:r>
              <a:r>
                <a:rPr kumimoji="0" lang="en-GB" altLang="it-IT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20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piccola</a:t>
              </a:r>
              <a:r>
                <a:rPr kumimoji="0" lang="en-GB" altLang="it-IT" sz="12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area </a:t>
              </a:r>
              <a:r>
                <a:rPr kumimoji="0" lang="en-GB" altLang="it-IT" sz="120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sommersa</a:t>
              </a:r>
              <a:endParaRPr kumimoji="0" lang="en-GB" altLang="it-IT" sz="1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5" name="Cubo 64"/>
            <p:cNvSpPr/>
            <p:nvPr/>
          </p:nvSpPr>
          <p:spPr>
            <a:xfrm>
              <a:off x="6819053" y="2185701"/>
              <a:ext cx="2079347" cy="1739643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6" name="Parallelogramma 65"/>
            <p:cNvSpPr/>
            <p:nvPr/>
          </p:nvSpPr>
          <p:spPr>
            <a:xfrm>
              <a:off x="7506978" y="2370642"/>
              <a:ext cx="314855" cy="132675"/>
            </a:xfrm>
            <a:prstGeom prst="parallelogram">
              <a:avLst>
                <a:gd name="adj" fmla="val 83918"/>
              </a:avLst>
            </a:prstGeom>
            <a:solidFill>
              <a:srgbClr val="00009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7" name="AutoShape 41"/>
            <p:cNvSpPr>
              <a:spLocks noChangeArrowheads="1"/>
            </p:cNvSpPr>
            <p:nvPr/>
          </p:nvSpPr>
          <p:spPr bwMode="auto">
            <a:xfrm rot="6993699">
              <a:off x="7789815" y="2474530"/>
              <a:ext cx="134600" cy="300111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6819053" y="3277355"/>
              <a:ext cx="1645456" cy="65721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9" name="Figura a mano libera 68"/>
            <p:cNvSpPr/>
            <p:nvPr/>
          </p:nvSpPr>
          <p:spPr>
            <a:xfrm>
              <a:off x="8442488" y="2821929"/>
              <a:ext cx="467567" cy="1112636"/>
            </a:xfrm>
            <a:custGeom>
              <a:avLst/>
              <a:gdLst>
                <a:gd name="connsiteX0" fmla="*/ 0 w 450850"/>
                <a:gd name="connsiteY0" fmla="*/ 457200 h 1130300"/>
                <a:gd name="connsiteX1" fmla="*/ 6350 w 450850"/>
                <a:gd name="connsiteY1" fmla="*/ 1130300 h 1130300"/>
                <a:gd name="connsiteX2" fmla="*/ 450850 w 450850"/>
                <a:gd name="connsiteY2" fmla="*/ 660400 h 1130300"/>
                <a:gd name="connsiteX3" fmla="*/ 438150 w 450850"/>
                <a:gd name="connsiteY3" fmla="*/ 0 h 1130300"/>
                <a:gd name="connsiteX4" fmla="*/ 0 w 450850"/>
                <a:gd name="connsiteY4" fmla="*/ 4572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50" h="1130300">
                  <a:moveTo>
                    <a:pt x="0" y="457200"/>
                  </a:moveTo>
                  <a:cubicBezTo>
                    <a:pt x="2117" y="681567"/>
                    <a:pt x="4233" y="905933"/>
                    <a:pt x="6350" y="1130300"/>
                  </a:cubicBezTo>
                  <a:lnTo>
                    <a:pt x="450850" y="660400"/>
                  </a:lnTo>
                  <a:lnTo>
                    <a:pt x="438150" y="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7331289" y="3092347"/>
              <a:ext cx="560806" cy="537183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1" name="AutoShape 41"/>
            <p:cNvSpPr>
              <a:spLocks noChangeArrowheads="1"/>
            </p:cNvSpPr>
            <p:nvPr/>
          </p:nvSpPr>
          <p:spPr bwMode="auto">
            <a:xfrm rot="3810424" flipV="1">
              <a:off x="7296895" y="2468362"/>
              <a:ext cx="134600" cy="289834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2" name="AutoShape 41"/>
            <p:cNvSpPr>
              <a:spLocks noChangeArrowheads="1"/>
            </p:cNvSpPr>
            <p:nvPr/>
          </p:nvSpPr>
          <p:spPr bwMode="auto">
            <a:xfrm rot="3824218" flipV="1">
              <a:off x="7365351" y="3169849"/>
              <a:ext cx="141835" cy="284937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5B9BD5">
                <a:lumMod val="75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3" name="AutoShape 41"/>
            <p:cNvSpPr>
              <a:spLocks noChangeArrowheads="1"/>
            </p:cNvSpPr>
            <p:nvPr/>
          </p:nvSpPr>
          <p:spPr bwMode="auto">
            <a:xfrm rot="7007493">
              <a:off x="7690614" y="3167713"/>
              <a:ext cx="141835" cy="295040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5B9BD5">
                <a:lumMod val="75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4" name="AutoShape 41"/>
            <p:cNvSpPr>
              <a:spLocks noChangeArrowheads="1"/>
            </p:cNvSpPr>
            <p:nvPr/>
          </p:nvSpPr>
          <p:spPr bwMode="auto">
            <a:xfrm rot="5576963">
              <a:off x="7486485" y="3161804"/>
              <a:ext cx="241449" cy="971807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5" name="Text Box 75"/>
            <p:cNvSpPr txBox="1">
              <a:spLocks noChangeArrowheads="1"/>
            </p:cNvSpPr>
            <p:nvPr/>
          </p:nvSpPr>
          <p:spPr bwMode="auto">
            <a:xfrm>
              <a:off x="6803205" y="3607496"/>
              <a:ext cx="2153351" cy="38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moto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su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scala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regionale</a:t>
              </a:r>
              <a:endParaRPr kumimoji="0" lang="en-GB" altLang="it-IT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6" name="AutoShape 41"/>
            <p:cNvSpPr>
              <a:spLocks noChangeArrowheads="1"/>
            </p:cNvSpPr>
            <p:nvPr/>
          </p:nvSpPr>
          <p:spPr bwMode="auto">
            <a:xfrm rot="10800000">
              <a:off x="7383015" y="2848562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3322368" y="3667492"/>
            <a:ext cx="3389433" cy="2572876"/>
            <a:chOff x="8851362" y="2885724"/>
            <a:chExt cx="3446302" cy="2572876"/>
          </a:xfrm>
        </p:grpSpPr>
        <p:sp>
          <p:nvSpPr>
            <p:cNvPr id="78" name="Text Box 75"/>
            <p:cNvSpPr txBox="1">
              <a:spLocks noChangeArrowheads="1"/>
            </p:cNvSpPr>
            <p:nvPr/>
          </p:nvSpPr>
          <p:spPr bwMode="auto">
            <a:xfrm>
              <a:off x="8851362" y="2885724"/>
              <a:ext cx="3446302" cy="68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lvl="0" algn="ctr">
                <a:lnSpc>
                  <a:spcPts val="2300"/>
                </a:lnSpc>
                <a:defRPr/>
              </a:pPr>
              <a:r>
                <a:rPr lang="en-GB" altLang="it-IT" sz="1400" b="1" kern="0" dirty="0" err="1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Sommersione</a:t>
              </a:r>
              <a:r>
                <a:rPr lang="en-GB" altLang="it-IT" sz="1400" b="1" kern="0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lang="en-GB" altLang="it-IT" sz="1400" b="1" kern="0" dirty="0" err="1">
                  <a:solidFill>
                    <a:srgbClr val="00B050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invernale</a:t>
              </a:r>
              <a:endParaRPr kumimoji="0" lang="en-GB" altLang="it-IT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20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grande</a:t>
              </a:r>
              <a:r>
                <a:rPr kumimoji="0" lang="en-GB" altLang="it-IT" sz="12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area </a:t>
              </a:r>
              <a:r>
                <a:rPr kumimoji="0" lang="en-GB" altLang="it-IT" sz="120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sommersa</a:t>
              </a:r>
              <a:endParaRPr kumimoji="0" lang="en-GB" altLang="it-IT" sz="1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79" name="Cubo 78"/>
            <p:cNvSpPr/>
            <p:nvPr/>
          </p:nvSpPr>
          <p:spPr>
            <a:xfrm>
              <a:off x="9433770" y="3641245"/>
              <a:ext cx="2079347" cy="1739643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0" name="Parallelogramma 79"/>
            <p:cNvSpPr/>
            <p:nvPr/>
          </p:nvSpPr>
          <p:spPr>
            <a:xfrm>
              <a:off x="10003344" y="3673864"/>
              <a:ext cx="940197" cy="303076"/>
            </a:xfrm>
            <a:prstGeom prst="parallelogram">
              <a:avLst>
                <a:gd name="adj" fmla="val 83918"/>
              </a:avLst>
            </a:prstGeom>
            <a:solidFill>
              <a:srgbClr val="00009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1" name="Rettangolo 80"/>
            <p:cNvSpPr/>
            <p:nvPr/>
          </p:nvSpPr>
          <p:spPr>
            <a:xfrm>
              <a:off x="9433770" y="4732899"/>
              <a:ext cx="1645456" cy="65721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2" name="Figura a mano libera 81"/>
            <p:cNvSpPr/>
            <p:nvPr/>
          </p:nvSpPr>
          <p:spPr>
            <a:xfrm>
              <a:off x="11057205" y="4277473"/>
              <a:ext cx="467567" cy="1112636"/>
            </a:xfrm>
            <a:custGeom>
              <a:avLst/>
              <a:gdLst>
                <a:gd name="connsiteX0" fmla="*/ 0 w 450850"/>
                <a:gd name="connsiteY0" fmla="*/ 457200 h 1130300"/>
                <a:gd name="connsiteX1" fmla="*/ 6350 w 450850"/>
                <a:gd name="connsiteY1" fmla="*/ 1130300 h 1130300"/>
                <a:gd name="connsiteX2" fmla="*/ 450850 w 450850"/>
                <a:gd name="connsiteY2" fmla="*/ 660400 h 1130300"/>
                <a:gd name="connsiteX3" fmla="*/ 438150 w 450850"/>
                <a:gd name="connsiteY3" fmla="*/ 0 h 1130300"/>
                <a:gd name="connsiteX4" fmla="*/ 0 w 450850"/>
                <a:gd name="connsiteY4" fmla="*/ 4572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50" h="1130300">
                  <a:moveTo>
                    <a:pt x="0" y="457200"/>
                  </a:moveTo>
                  <a:cubicBezTo>
                    <a:pt x="2117" y="681567"/>
                    <a:pt x="4233" y="905933"/>
                    <a:pt x="6350" y="1130300"/>
                  </a:cubicBezTo>
                  <a:lnTo>
                    <a:pt x="450850" y="660400"/>
                  </a:lnTo>
                  <a:lnTo>
                    <a:pt x="438150" y="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9815498" y="4282468"/>
              <a:ext cx="971596" cy="941887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4" name="AutoShape 41"/>
            <p:cNvSpPr>
              <a:spLocks noChangeArrowheads="1"/>
            </p:cNvSpPr>
            <p:nvPr/>
          </p:nvSpPr>
          <p:spPr bwMode="auto">
            <a:xfrm rot="10800000">
              <a:off x="9816529" y="4285784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5" name="AutoShape 41"/>
            <p:cNvSpPr>
              <a:spLocks noChangeArrowheads="1"/>
            </p:cNvSpPr>
            <p:nvPr/>
          </p:nvSpPr>
          <p:spPr bwMode="auto">
            <a:xfrm rot="10800000">
              <a:off x="10077431" y="4283824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6" name="AutoShape 41"/>
            <p:cNvSpPr>
              <a:spLocks noChangeArrowheads="1"/>
            </p:cNvSpPr>
            <p:nvPr/>
          </p:nvSpPr>
          <p:spPr bwMode="auto">
            <a:xfrm rot="10800000">
              <a:off x="10333229" y="4291689"/>
              <a:ext cx="482569" cy="255495"/>
            </a:xfrm>
            <a:prstGeom prst="upArrow">
              <a:avLst>
                <a:gd name="adj1" fmla="val 33333"/>
                <a:gd name="adj2" fmla="val 52115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7" name="AutoShape 41"/>
            <p:cNvSpPr>
              <a:spLocks noChangeArrowheads="1"/>
            </p:cNvSpPr>
            <p:nvPr/>
          </p:nvSpPr>
          <p:spPr bwMode="auto">
            <a:xfrm rot="6993699">
              <a:off x="10535490" y="3930074"/>
              <a:ext cx="134600" cy="300111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8" name="AutoShape 41"/>
            <p:cNvSpPr>
              <a:spLocks noChangeArrowheads="1"/>
            </p:cNvSpPr>
            <p:nvPr/>
          </p:nvSpPr>
          <p:spPr bwMode="auto">
            <a:xfrm rot="3810424" flipV="1">
              <a:off x="10042570" y="3923906"/>
              <a:ext cx="134600" cy="289834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9" name="AutoShape 41"/>
            <p:cNvSpPr>
              <a:spLocks noChangeArrowheads="1"/>
            </p:cNvSpPr>
            <p:nvPr/>
          </p:nvSpPr>
          <p:spPr bwMode="auto">
            <a:xfrm rot="7007493">
              <a:off x="10775024" y="3909665"/>
              <a:ext cx="141835" cy="295040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0" name="AutoShape 41"/>
            <p:cNvSpPr>
              <a:spLocks noChangeArrowheads="1"/>
            </p:cNvSpPr>
            <p:nvPr/>
          </p:nvSpPr>
          <p:spPr bwMode="auto">
            <a:xfrm rot="3810424" flipV="1">
              <a:off x="9791136" y="3914684"/>
              <a:ext cx="134600" cy="289834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1" name="AutoShape 41"/>
            <p:cNvSpPr>
              <a:spLocks noChangeArrowheads="1"/>
            </p:cNvSpPr>
            <p:nvPr/>
          </p:nvSpPr>
          <p:spPr bwMode="auto">
            <a:xfrm rot="3824218" flipV="1">
              <a:off x="9903722" y="4620568"/>
              <a:ext cx="141835" cy="284937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5B9BD5">
                <a:lumMod val="75000"/>
              </a:srgbClr>
            </a:solidFill>
            <a:ln w="9525" algn="ctr">
              <a:solidFill>
                <a:srgbClr val="5B9BD5">
                  <a:lumMod val="75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2" name="AutoShape 41"/>
            <p:cNvSpPr>
              <a:spLocks noChangeArrowheads="1"/>
            </p:cNvSpPr>
            <p:nvPr/>
          </p:nvSpPr>
          <p:spPr bwMode="auto">
            <a:xfrm rot="7007493">
              <a:off x="10605820" y="4618792"/>
              <a:ext cx="141835" cy="295040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5B9BD5">
                <a:lumMod val="75000"/>
              </a:srgbClr>
            </a:solidFill>
            <a:ln w="9525" algn="ctr">
              <a:solidFill>
                <a:srgbClr val="5B9BD5">
                  <a:lumMod val="75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3" name="AutoShape 41"/>
            <p:cNvSpPr>
              <a:spLocks noChangeArrowheads="1"/>
            </p:cNvSpPr>
            <p:nvPr/>
          </p:nvSpPr>
          <p:spPr bwMode="auto">
            <a:xfrm rot="5576963">
              <a:off x="10096892" y="4625622"/>
              <a:ext cx="241449" cy="971807"/>
            </a:xfrm>
            <a:prstGeom prst="upArrow">
              <a:avLst>
                <a:gd name="adj1" fmla="val 33333"/>
                <a:gd name="adj2" fmla="val 46426"/>
              </a:avLst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4" name="Text Box 75"/>
            <p:cNvSpPr txBox="1">
              <a:spLocks noChangeArrowheads="1"/>
            </p:cNvSpPr>
            <p:nvPr/>
          </p:nvSpPr>
          <p:spPr bwMode="auto">
            <a:xfrm>
              <a:off x="9413612" y="5071314"/>
              <a:ext cx="2153351" cy="38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moto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su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scala</a:t>
              </a:r>
              <a:r>
                <a:rPr kumimoji="0" lang="en-GB" altLang="it-IT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0" lang="en-GB" altLang="it-IT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regionale</a:t>
              </a:r>
              <a:endParaRPr kumimoji="0" lang="en-GB" altLang="it-IT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649" name="CasellaDiTesto 648"/>
          <p:cNvSpPr txBox="1"/>
          <p:nvPr/>
        </p:nvSpPr>
        <p:spPr>
          <a:xfrm>
            <a:off x="1098279" y="2169199"/>
            <a:ext cx="46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335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Pianificazione dell’epoca di semina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704678" y="297270"/>
            <a:ext cx="5509395" cy="3229243"/>
            <a:chOff x="6704678" y="297270"/>
            <a:chExt cx="5509395" cy="3229243"/>
          </a:xfrm>
        </p:grpSpPr>
        <p:pic>
          <p:nvPicPr>
            <p:cNvPr id="95" name="Immagine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36000"/>
                      </a14:imgEffect>
                      <a14:imgEffect>
                        <a14:brightnessContrast bright="7000" contras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678" y="297270"/>
              <a:ext cx="5489861" cy="322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10807919" y="3218210"/>
              <a:ext cx="14061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Credit: Facchi et al.</a:t>
              </a:r>
            </a:p>
          </p:txBody>
        </p:sp>
      </p:grpSp>
      <p:sp>
        <p:nvSpPr>
          <p:cNvPr id="659" name="Rettangolo 658"/>
          <p:cNvSpPr/>
          <p:nvPr/>
        </p:nvSpPr>
        <p:spPr>
          <a:xfrm>
            <a:off x="6184438" y="556021"/>
            <a:ext cx="5842780" cy="450614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64" name="Tabella 6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99301"/>
              </p:ext>
            </p:extLst>
          </p:nvPr>
        </p:nvGraphicFramePr>
        <p:xfrm>
          <a:off x="6306394" y="1120416"/>
          <a:ext cx="5615680" cy="1191440"/>
        </p:xfrm>
        <a:graphic>
          <a:graphicData uri="http://schemas.openxmlformats.org/drawingml/2006/table">
            <a:tbl>
              <a:tblPr/>
              <a:tblGrid>
                <a:gridCol w="70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19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23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 in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 out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Pioggia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ET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Perc</a:t>
                      </a:r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WUE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endParaRPr lang="it-IT" sz="10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DRY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3469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2187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1283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133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438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968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30,9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FLD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4335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2812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1523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128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450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1202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27,3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1399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658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741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133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429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435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49,1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65" name="Gra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106079"/>
              </p:ext>
            </p:extLst>
          </p:nvPr>
        </p:nvGraphicFramePr>
        <p:xfrm>
          <a:off x="6473274" y="2348305"/>
          <a:ext cx="2348860" cy="172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66" name="CasellaDiTesto 665"/>
          <p:cNvSpPr txBox="1"/>
          <p:nvPr/>
        </p:nvSpPr>
        <p:spPr>
          <a:xfrm>
            <a:off x="8643195" y="2677097"/>
            <a:ext cx="327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66FF"/>
                </a:solidFill>
                <a:latin typeface="Century Gothic" panose="020B0502020202020204" pitchFamily="34" charset="0"/>
              </a:rPr>
              <a:t>FLD</a:t>
            </a:r>
            <a:r>
              <a:rPr lang="en-US" sz="1200" dirty="0">
                <a:solidFill>
                  <a:srgbClr val="3366FF"/>
                </a:solidFill>
                <a:latin typeface="Century Gothic" panose="020B0502020202020204" pitchFamily="34" charset="0"/>
              </a:rPr>
              <a:t> – </a:t>
            </a:r>
            <a:r>
              <a:rPr lang="en-US" sz="1200" dirty="0" err="1">
                <a:solidFill>
                  <a:srgbClr val="3366FF"/>
                </a:solidFill>
                <a:latin typeface="Century Gothic" panose="020B0502020202020204" pitchFamily="34" charset="0"/>
              </a:rPr>
              <a:t>semina</a:t>
            </a:r>
            <a:r>
              <a:rPr lang="en-US" sz="1200" dirty="0">
                <a:solidFill>
                  <a:srgbClr val="3366FF"/>
                </a:solidFill>
                <a:latin typeface="Century Gothic" panose="020B0502020202020204" pitchFamily="34" charset="0"/>
              </a:rPr>
              <a:t> in </a:t>
            </a:r>
            <a:r>
              <a:rPr lang="en-US" sz="1200" dirty="0" err="1">
                <a:solidFill>
                  <a:srgbClr val="3366FF"/>
                </a:solidFill>
                <a:latin typeface="Century Gothic" panose="020B0502020202020204" pitchFamily="34" charset="0"/>
              </a:rPr>
              <a:t>acqua</a:t>
            </a:r>
            <a:r>
              <a:rPr lang="en-US" sz="1200" dirty="0">
                <a:solidFill>
                  <a:srgbClr val="3366FF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200" dirty="0">
                <a:solidFill>
                  <a:srgbClr val="3366FF"/>
                </a:solidFill>
                <a:latin typeface="Century Gothic" panose="020B0502020202020204" pitchFamily="34" charset="0"/>
              </a:rPr>
              <a:t>         e </a:t>
            </a:r>
            <a:r>
              <a:rPr lang="en-US" sz="1200" dirty="0" err="1">
                <a:solidFill>
                  <a:srgbClr val="3366FF"/>
                </a:solidFill>
                <a:latin typeface="Century Gothic" panose="020B0502020202020204" pitchFamily="34" charset="0"/>
              </a:rPr>
              <a:t>sommersione</a:t>
            </a:r>
            <a:r>
              <a:rPr lang="en-US" sz="1200" dirty="0">
                <a:solidFill>
                  <a:srgbClr val="3366FF"/>
                </a:solidFill>
                <a:latin typeface="Century Gothic" panose="020B0502020202020204" pitchFamily="34" charset="0"/>
              </a:rPr>
              <a:t> continua</a:t>
            </a:r>
          </a:p>
          <a:p>
            <a:endParaRPr lang="en-US" sz="1200" dirty="0">
              <a:solidFill>
                <a:srgbClr val="3366FF"/>
              </a:solidFill>
              <a:latin typeface="Century Gothic" panose="020B0502020202020204" pitchFamily="3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DRY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– </a:t>
            </a: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semina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interrata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e </a:t>
            </a: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sommersione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tardiva</a:t>
            </a:r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IRR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– 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semina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interrata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e 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irrigazione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intermittente</a:t>
            </a:r>
            <a:endParaRPr lang="en-US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67" name="CasellaDiTesto 666"/>
          <p:cNvSpPr txBox="1"/>
          <p:nvPr/>
        </p:nvSpPr>
        <p:spPr>
          <a:xfrm>
            <a:off x="8656198" y="4275287"/>
            <a:ext cx="333536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Progetto</a:t>
            </a:r>
            <a:r>
              <a:rPr lang="en-GB" sz="1200" dirty="0">
                <a:latin typeface="Century Gothic" panose="020B0502020202020204" pitchFamily="34" charset="0"/>
              </a:rPr>
              <a:t> POLORISO, 2013</a:t>
            </a:r>
          </a:p>
        </p:txBody>
      </p:sp>
      <p:pic>
        <p:nvPicPr>
          <p:cNvPr id="668" name="Picture 2" descr="K:\Marco\FOTO ORDINATE 2014-2018\6-Prove\Vasche\VASCHE 2015\DSCN40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100"/>
                    </a14:imgEffect>
                    <a14:imgEffect>
                      <a14:saturation sat="103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9" t="36464" r="5694" b="28025"/>
          <a:stretch/>
        </p:blipFill>
        <p:spPr bwMode="auto">
          <a:xfrm>
            <a:off x="3305696" y="4006820"/>
            <a:ext cx="2719715" cy="2205633"/>
          </a:xfrm>
          <a:prstGeom prst="teardrop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" name="Picture 5" descr="O:\Daniele\Foto Ele\DSCN006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200"/>
                    </a14:imgEffect>
                    <a14:imgEffect>
                      <a14:saturation sat="108000"/>
                    </a14:imgEffect>
                    <a14:imgEffect>
                      <a14:brightnessContrast bright="-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8" t="13684" r="25243" b="29891"/>
          <a:stretch/>
        </p:blipFill>
        <p:spPr bwMode="auto">
          <a:xfrm>
            <a:off x="486296" y="3997230"/>
            <a:ext cx="2719716" cy="2219903"/>
          </a:xfrm>
          <a:prstGeom prst="teardrop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" name="CasellaDiTesto 669"/>
          <p:cNvSpPr txBox="1"/>
          <p:nvPr/>
        </p:nvSpPr>
        <p:spPr>
          <a:xfrm>
            <a:off x="1304226" y="3702883"/>
            <a:ext cx="1982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Semina in acqua</a:t>
            </a:r>
          </a:p>
        </p:txBody>
      </p:sp>
      <p:sp>
        <p:nvSpPr>
          <p:cNvPr id="671" name="CasellaDiTesto 670"/>
          <p:cNvSpPr txBox="1"/>
          <p:nvPr/>
        </p:nvSpPr>
        <p:spPr>
          <a:xfrm>
            <a:off x="4113800" y="3715830"/>
            <a:ext cx="1982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Semina interrata</a:t>
            </a:r>
          </a:p>
        </p:txBody>
      </p:sp>
      <p:sp>
        <p:nvSpPr>
          <p:cNvPr id="672" name="CasellaDiTesto 671"/>
          <p:cNvSpPr txBox="1"/>
          <p:nvPr/>
        </p:nvSpPr>
        <p:spPr>
          <a:xfrm>
            <a:off x="439517" y="3076436"/>
            <a:ext cx="549469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Century Gothic" panose="020B0502020202020204" pitchFamily="34" charset="0"/>
              </a:rPr>
              <a:t>La semina in acqua permette un uso anticipato della risorsa irrigua, adattandosi meglio alla disponibilità stagionale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78804" y="1120416"/>
            <a:ext cx="376479" cy="12278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9" name="CasellaDiTesto 628"/>
          <p:cNvSpPr txBox="1"/>
          <p:nvPr/>
        </p:nvSpPr>
        <p:spPr>
          <a:xfrm>
            <a:off x="6700844" y="3303638"/>
            <a:ext cx="4854679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latin typeface="Century Gothic" panose="020B0502020202020204" pitchFamily="34" charset="0"/>
              </a:rPr>
              <a:t>Progetto</a:t>
            </a:r>
            <a:r>
              <a:rPr lang="en-GB" sz="1200" i="1" dirty="0">
                <a:latin typeface="Century Gothic" panose="020B0502020202020204" pitchFamily="34" charset="0"/>
              </a:rPr>
              <a:t> RISWAGEST, 2021-2022</a:t>
            </a:r>
          </a:p>
        </p:txBody>
      </p:sp>
      <p:pic>
        <p:nvPicPr>
          <p:cNvPr id="627" name="Immagine 62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159">
            <a:off x="9254949" y="3409196"/>
            <a:ext cx="2560771" cy="1990434"/>
          </a:xfrm>
          <a:prstGeom prst="teardrop">
            <a:avLst/>
          </a:prstGeom>
        </p:spPr>
      </p:pic>
      <p:pic>
        <p:nvPicPr>
          <p:cNvPr id="628" name="Immagine 62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000"/>
                    </a14:imgEffect>
                    <a14:imgEffect>
                      <a14:colorTemperature colorTemp="6506"/>
                    </a14:imgEffect>
                    <a14:imgEffect>
                      <a14:saturation sat="97000"/>
                    </a14:imgEffect>
                    <a14:imgEffect>
                      <a14:brightnessContrast bright="1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13" b="9936"/>
          <a:stretch/>
        </p:blipFill>
        <p:spPr>
          <a:xfrm>
            <a:off x="6703360" y="477476"/>
            <a:ext cx="5480221" cy="2821680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732258" y="3571839"/>
            <a:ext cx="7715703" cy="3355920"/>
            <a:chOff x="826756" y="3342877"/>
            <a:chExt cx="7715703" cy="3220021"/>
          </a:xfrm>
        </p:grpSpPr>
        <p:sp>
          <p:nvSpPr>
            <p:cNvPr id="624" name="Freeform 4"/>
            <p:cNvSpPr>
              <a:spLocks/>
            </p:cNvSpPr>
            <p:nvPr/>
          </p:nvSpPr>
          <p:spPr bwMode="auto">
            <a:xfrm>
              <a:off x="6929671" y="5251243"/>
              <a:ext cx="187976" cy="133862"/>
            </a:xfrm>
            <a:prstGeom prst="roundRect">
              <a:avLst/>
            </a:prstGeom>
            <a:solidFill>
              <a:srgbClr val="66CCFF"/>
            </a:solidFill>
            <a:ln w="57150" cap="flat" cmpd="sng">
              <a:solidFill>
                <a:srgbClr val="66CC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100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826756" y="3342877"/>
              <a:ext cx="7715703" cy="3220021"/>
              <a:chOff x="826756" y="3342877"/>
              <a:chExt cx="7715703" cy="3220021"/>
            </a:xfrm>
          </p:grpSpPr>
          <p:sp>
            <p:nvSpPr>
              <p:cNvPr id="625" name="Freeform 4"/>
              <p:cNvSpPr>
                <a:spLocks/>
              </p:cNvSpPr>
              <p:nvPr/>
            </p:nvSpPr>
            <p:spPr bwMode="auto">
              <a:xfrm>
                <a:off x="5936499" y="5237418"/>
                <a:ext cx="293988" cy="133862"/>
              </a:xfrm>
              <a:prstGeom prst="roundRect">
                <a:avLst/>
              </a:prstGeom>
              <a:solidFill>
                <a:srgbClr val="66CCFF"/>
              </a:solidFill>
              <a:ln w="57150" cap="flat" cmpd="sng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100" ker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4"/>
              <p:cNvSpPr>
                <a:spLocks/>
              </p:cNvSpPr>
              <p:nvPr/>
            </p:nvSpPr>
            <p:spPr bwMode="auto">
              <a:xfrm>
                <a:off x="6534909" y="5242879"/>
                <a:ext cx="215426" cy="133862"/>
              </a:xfrm>
              <a:prstGeom prst="roundRect">
                <a:avLst/>
              </a:prstGeom>
              <a:solidFill>
                <a:srgbClr val="66CCFF"/>
              </a:solidFill>
              <a:ln w="57150" cap="flat" cmpd="sng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100" ker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uppo 95"/>
              <p:cNvGrpSpPr/>
              <p:nvPr/>
            </p:nvGrpSpPr>
            <p:grpSpPr>
              <a:xfrm>
                <a:off x="826756" y="3342877"/>
                <a:ext cx="7715703" cy="3220021"/>
                <a:chOff x="723567" y="1308699"/>
                <a:chExt cx="8349754" cy="4156446"/>
              </a:xfrm>
            </p:grpSpPr>
            <p:sp>
              <p:nvSpPr>
                <p:cNvPr id="97" name="Titolo 1"/>
                <p:cNvSpPr txBox="1">
                  <a:spLocks/>
                </p:cNvSpPr>
                <p:nvPr/>
              </p:nvSpPr>
              <p:spPr bwMode="auto">
                <a:xfrm>
                  <a:off x="4621789" y="2090738"/>
                  <a:ext cx="1393825" cy="639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Asciutta</a:t>
                  </a:r>
                </a:p>
              </p:txBody>
            </p:sp>
            <p:sp>
              <p:nvSpPr>
                <p:cNvPr id="99" name="Arco a tutto sesto 98"/>
                <p:cNvSpPr/>
                <p:nvPr/>
              </p:nvSpPr>
              <p:spPr>
                <a:xfrm>
                  <a:off x="949223" y="3446744"/>
                  <a:ext cx="1167592" cy="303213"/>
                </a:xfrm>
                <a:prstGeom prst="blockArc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Titolo 1"/>
                <p:cNvSpPr txBox="1">
                  <a:spLocks/>
                </p:cNvSpPr>
                <p:nvPr/>
              </p:nvSpPr>
              <p:spPr bwMode="auto">
                <a:xfrm>
                  <a:off x="863498" y="2827619"/>
                  <a:ext cx="1351350" cy="393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Falsa semina</a:t>
                  </a:r>
                </a:p>
              </p:txBody>
            </p:sp>
            <p:grpSp>
              <p:nvGrpSpPr>
                <p:cNvPr id="101" name="Gruppo 9"/>
                <p:cNvGrpSpPr>
                  <a:grpSpLocks/>
                </p:cNvGrpSpPr>
                <p:nvPr/>
              </p:nvGrpSpPr>
              <p:grpSpPr bwMode="auto">
                <a:xfrm>
                  <a:off x="5854151" y="1737780"/>
                  <a:ext cx="2559619" cy="635215"/>
                  <a:chOff x="5648067" y="1737465"/>
                  <a:chExt cx="2558185" cy="634821"/>
                </a:xfrm>
              </p:grpSpPr>
              <p:sp>
                <p:nvSpPr>
                  <p:cNvPr id="622" name="Titolo 1"/>
                  <p:cNvSpPr txBox="1">
                    <a:spLocks/>
                  </p:cNvSpPr>
                  <p:nvPr/>
                </p:nvSpPr>
                <p:spPr bwMode="auto">
                  <a:xfrm>
                    <a:off x="5803521" y="1737465"/>
                    <a:ext cx="2363246" cy="492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200" b="1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rPr>
                      <a:t>Alternate Wetting Drying</a:t>
                    </a:r>
                  </a:p>
                </p:txBody>
              </p:sp>
              <p:sp>
                <p:nvSpPr>
                  <p:cNvPr id="623" name="Arco a tutto sesto 622"/>
                  <p:cNvSpPr/>
                  <p:nvPr/>
                </p:nvSpPr>
                <p:spPr>
                  <a:xfrm>
                    <a:off x="5648067" y="2125900"/>
                    <a:ext cx="2558185" cy="246386"/>
                  </a:xfrm>
                  <a:prstGeom prst="blockArc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2" name="Gruppo 10"/>
                <p:cNvGrpSpPr>
                  <a:grpSpLocks/>
                </p:cNvGrpSpPr>
                <p:nvPr/>
              </p:nvGrpSpPr>
              <p:grpSpPr bwMode="auto">
                <a:xfrm>
                  <a:off x="4781111" y="1308699"/>
                  <a:ext cx="1870789" cy="1498002"/>
                  <a:chOff x="4573777" y="1308314"/>
                  <a:chExt cx="1871107" cy="1498014"/>
                </a:xfrm>
              </p:grpSpPr>
              <p:cxnSp>
                <p:nvCxnSpPr>
                  <p:cNvPr id="619" name="Connettore 2 618"/>
                  <p:cNvCxnSpPr/>
                  <p:nvPr/>
                </p:nvCxnSpPr>
                <p:spPr>
                  <a:xfrm>
                    <a:off x="5562384" y="1834770"/>
                    <a:ext cx="0" cy="971558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0" name="Titolo 1"/>
                  <p:cNvSpPr txBox="1">
                    <a:spLocks/>
                  </p:cNvSpPr>
                  <p:nvPr/>
                </p:nvSpPr>
                <p:spPr bwMode="auto">
                  <a:xfrm>
                    <a:off x="4573777" y="1308314"/>
                    <a:ext cx="1871107" cy="5856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200" b="1" dirty="0">
                        <a:solidFill>
                          <a:schemeClr val="accent5"/>
                        </a:solidFill>
                        <a:latin typeface="Arial" pitchFamily="34" charset="0"/>
                        <a:cs typeface="Arial" pitchFamily="34" charset="0"/>
                      </a:rPr>
                      <a:t>Sommersione</a:t>
                    </a:r>
                    <a:endParaRPr lang="it-IT" altLang="it-IT" sz="12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" name="Connettore 1 570"/>
                  <p:cNvCxnSpPr/>
                  <p:nvPr/>
                </p:nvCxnSpPr>
                <p:spPr>
                  <a:xfrm>
                    <a:off x="5138450" y="1825245"/>
                    <a:ext cx="670039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" name="Titolo 1"/>
                <p:cNvSpPr txBox="1">
                  <a:spLocks/>
                </p:cNvSpPr>
                <p:nvPr/>
              </p:nvSpPr>
              <p:spPr bwMode="auto">
                <a:xfrm>
                  <a:off x="7798681" y="4662878"/>
                  <a:ext cx="1274640" cy="717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140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Raccolta</a:t>
                  </a:r>
                </a:p>
              </p:txBody>
            </p:sp>
            <p:grpSp>
              <p:nvGrpSpPr>
                <p:cNvPr id="104" name="Gruppo 14"/>
                <p:cNvGrpSpPr>
                  <a:grpSpLocks/>
                </p:cNvGrpSpPr>
                <p:nvPr/>
              </p:nvGrpSpPr>
              <p:grpSpPr bwMode="auto">
                <a:xfrm>
                  <a:off x="723567" y="2212975"/>
                  <a:ext cx="8306132" cy="3040063"/>
                  <a:chOff x="56669" y="2188973"/>
                  <a:chExt cx="8972723" cy="3063401"/>
                </a:xfrm>
              </p:grpSpPr>
              <p:grpSp>
                <p:nvGrpSpPr>
                  <p:cNvPr id="110" name="Gruppo 13"/>
                  <p:cNvGrpSpPr>
                    <a:grpSpLocks/>
                  </p:cNvGrpSpPr>
                  <p:nvPr/>
                </p:nvGrpSpPr>
                <p:grpSpPr bwMode="auto">
                  <a:xfrm>
                    <a:off x="56669" y="2188973"/>
                    <a:ext cx="8972723" cy="3063401"/>
                    <a:chOff x="56669" y="2188973"/>
                    <a:chExt cx="8972723" cy="3063401"/>
                  </a:xfrm>
                </p:grpSpPr>
                <p:grpSp>
                  <p:nvGrpSpPr>
                    <p:cNvPr id="112" name="Gruppo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504" y="2188973"/>
                      <a:ext cx="8921888" cy="2506274"/>
                      <a:chOff x="107504" y="2188973"/>
                      <a:chExt cx="8921888" cy="2506274"/>
                    </a:xfrm>
                  </p:grpSpPr>
                  <p:sp>
                    <p:nvSpPr>
                      <p:cNvPr id="114" name="Triangolo rettangolo 113"/>
                      <p:cNvSpPr/>
                      <p:nvPr/>
                    </p:nvSpPr>
                    <p:spPr>
                      <a:xfrm flipH="1">
                        <a:off x="2026796" y="3741308"/>
                        <a:ext cx="149228" cy="196820"/>
                      </a:xfrm>
                      <a:prstGeom prst="rtTriangle">
                        <a:avLst/>
                      </a:prstGeom>
                      <a:solidFill>
                        <a:srgbClr val="66CCFF"/>
                      </a:solidFill>
                      <a:ln>
                        <a:solidFill>
                          <a:srgbClr val="66CC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4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76024" y="3755592"/>
                        <a:ext cx="863617" cy="17936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27127" y="3755592"/>
                        <a:ext cx="471960" cy="179361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69991" y="3746069"/>
                        <a:ext cx="352432" cy="17936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77841" y="3880986"/>
                        <a:ext cx="179391" cy="4603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09520" y="3887335"/>
                        <a:ext cx="179390" cy="4603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" name="Freeform 1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967335" y="2557216"/>
                        <a:ext cx="354019" cy="1041239"/>
                      </a:xfrm>
                      <a:custGeom>
                        <a:avLst/>
                        <a:gdLst>
                          <a:gd name="T0" fmla="*/ 0 w 536"/>
                          <a:gd name="T1" fmla="*/ 261 h 261"/>
                          <a:gd name="T2" fmla="*/ 52 w 536"/>
                          <a:gd name="T3" fmla="*/ 137 h 261"/>
                          <a:gd name="T4" fmla="*/ 160 w 536"/>
                          <a:gd name="T5" fmla="*/ 33 h 261"/>
                          <a:gd name="T6" fmla="*/ 296 w 536"/>
                          <a:gd name="T7" fmla="*/ 1 h 261"/>
                          <a:gd name="T8" fmla="*/ 412 w 536"/>
                          <a:gd name="T9" fmla="*/ 25 h 261"/>
                          <a:gd name="T10" fmla="*/ 536 w 536"/>
                          <a:gd name="T11" fmla="*/ 33 h 2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536" h="261">
                            <a:moveTo>
                              <a:pt x="0" y="261"/>
                            </a:moveTo>
                            <a:cubicBezTo>
                              <a:pt x="9" y="240"/>
                              <a:pt x="25" y="175"/>
                              <a:pt x="52" y="137"/>
                            </a:cubicBezTo>
                            <a:cubicBezTo>
                              <a:pt x="79" y="99"/>
                              <a:pt x="119" y="56"/>
                              <a:pt x="160" y="33"/>
                            </a:cubicBezTo>
                            <a:cubicBezTo>
                              <a:pt x="201" y="10"/>
                              <a:pt x="254" y="2"/>
                              <a:pt x="296" y="1"/>
                            </a:cubicBezTo>
                            <a:cubicBezTo>
                              <a:pt x="338" y="0"/>
                              <a:pt x="372" y="20"/>
                              <a:pt x="412" y="25"/>
                            </a:cubicBezTo>
                            <a:cubicBezTo>
                              <a:pt x="452" y="30"/>
                              <a:pt x="510" y="31"/>
                              <a:pt x="536" y="33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99663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" name="Freeform 1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29190" y="2585787"/>
                        <a:ext cx="163516" cy="915845"/>
                      </a:xfrm>
                      <a:custGeom>
                        <a:avLst/>
                        <a:gdLst>
                          <a:gd name="T0" fmla="*/ 0 w 536"/>
                          <a:gd name="T1" fmla="*/ 261 h 261"/>
                          <a:gd name="T2" fmla="*/ 52 w 536"/>
                          <a:gd name="T3" fmla="*/ 137 h 261"/>
                          <a:gd name="T4" fmla="*/ 160 w 536"/>
                          <a:gd name="T5" fmla="*/ 33 h 261"/>
                          <a:gd name="T6" fmla="*/ 296 w 536"/>
                          <a:gd name="T7" fmla="*/ 1 h 261"/>
                          <a:gd name="T8" fmla="*/ 412 w 536"/>
                          <a:gd name="T9" fmla="*/ 25 h 261"/>
                          <a:gd name="T10" fmla="*/ 536 w 536"/>
                          <a:gd name="T11" fmla="*/ 33 h 2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536" h="261">
                            <a:moveTo>
                              <a:pt x="0" y="261"/>
                            </a:moveTo>
                            <a:cubicBezTo>
                              <a:pt x="9" y="240"/>
                              <a:pt x="25" y="175"/>
                              <a:pt x="52" y="137"/>
                            </a:cubicBezTo>
                            <a:cubicBezTo>
                              <a:pt x="79" y="99"/>
                              <a:pt x="119" y="56"/>
                              <a:pt x="160" y="33"/>
                            </a:cubicBezTo>
                            <a:cubicBezTo>
                              <a:pt x="201" y="10"/>
                              <a:pt x="254" y="2"/>
                              <a:pt x="296" y="1"/>
                            </a:cubicBezTo>
                            <a:cubicBezTo>
                              <a:pt x="338" y="0"/>
                              <a:pt x="372" y="20"/>
                              <a:pt x="412" y="25"/>
                            </a:cubicBezTo>
                            <a:cubicBezTo>
                              <a:pt x="452" y="30"/>
                              <a:pt x="510" y="31"/>
                              <a:pt x="536" y="33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99663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95536" y="3755593"/>
                        <a:ext cx="374976" cy="198404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23" name="Gruppo 2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504" y="2312165"/>
                        <a:ext cx="8888316" cy="1952699"/>
                        <a:chOff x="509289" y="2019866"/>
                        <a:chExt cx="8057358" cy="1770143"/>
                      </a:xfrm>
                    </p:grpSpPr>
                    <p:sp>
                      <p:nvSpPr>
                        <p:cNvPr id="443" name="Freeform 1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12099" y="2247763"/>
                          <a:ext cx="408708" cy="392809"/>
                        </a:xfrm>
                        <a:custGeom>
                          <a:avLst/>
                          <a:gdLst>
                            <a:gd name="T0" fmla="*/ 0 w 536"/>
                            <a:gd name="T1" fmla="*/ 261 h 261"/>
                            <a:gd name="T2" fmla="*/ 52 w 536"/>
                            <a:gd name="T3" fmla="*/ 137 h 261"/>
                            <a:gd name="T4" fmla="*/ 160 w 536"/>
                            <a:gd name="T5" fmla="*/ 33 h 261"/>
                            <a:gd name="T6" fmla="*/ 296 w 536"/>
                            <a:gd name="T7" fmla="*/ 1 h 261"/>
                            <a:gd name="T8" fmla="*/ 412 w 536"/>
                            <a:gd name="T9" fmla="*/ 25 h 261"/>
                            <a:gd name="T10" fmla="*/ 536 w 536"/>
                            <a:gd name="T11" fmla="*/ 33 h 26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536" h="261">
                              <a:moveTo>
                                <a:pt x="0" y="261"/>
                              </a:moveTo>
                              <a:cubicBezTo>
                                <a:pt x="9" y="240"/>
                                <a:pt x="25" y="175"/>
                                <a:pt x="52" y="137"/>
                              </a:cubicBezTo>
                              <a:cubicBezTo>
                                <a:pt x="79" y="99"/>
                                <a:pt x="119" y="56"/>
                                <a:pt x="160" y="33"/>
                              </a:cubicBezTo>
                              <a:cubicBezTo>
                                <a:pt x="201" y="10"/>
                                <a:pt x="254" y="2"/>
                                <a:pt x="296" y="1"/>
                              </a:cubicBezTo>
                              <a:cubicBezTo>
                                <a:pt x="338" y="0"/>
                                <a:pt x="372" y="20"/>
                                <a:pt x="412" y="25"/>
                              </a:cubicBezTo>
                              <a:cubicBezTo>
                                <a:pt x="452" y="30"/>
                                <a:pt x="510" y="31"/>
                                <a:pt x="536" y="33"/>
                              </a:cubicBezTo>
                            </a:path>
                          </a:pathLst>
                        </a:custGeom>
                        <a:noFill/>
                        <a:ln w="38100" cap="flat" cmpd="sng">
                          <a:solidFill>
                            <a:srgbClr val="996633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444" name="Gruppo 2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9289" y="2019866"/>
                          <a:ext cx="8057358" cy="1770143"/>
                          <a:chOff x="367772" y="1518216"/>
                          <a:chExt cx="8057358" cy="1770143"/>
                        </a:xfrm>
                      </p:grpSpPr>
                      <p:sp>
                        <p:nvSpPr>
                          <p:cNvPr id="446" name="Freeform 208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6730066" y="1518773"/>
                            <a:ext cx="138155" cy="946772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47" name="Line 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67742" y="3013751"/>
                            <a:ext cx="7833098" cy="14389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48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5712" y="2927420"/>
                            <a:ext cx="211549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4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5971" y="2921664"/>
                            <a:ext cx="169815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0" name="Freeform 11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189845" y="2862671"/>
                            <a:ext cx="67638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1" name="Freeform 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44568" y="2477056"/>
                            <a:ext cx="82030" cy="548207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2" name="Freeform 1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08701" y="2469861"/>
                            <a:ext cx="64761" cy="391371"/>
                          </a:xfrm>
                          <a:custGeom>
                            <a:avLst/>
                            <a:gdLst>
                              <a:gd name="T0" fmla="*/ 0 w 55"/>
                              <a:gd name="T1" fmla="*/ 162 h 205"/>
                              <a:gd name="T2" fmla="*/ 35 w 55"/>
                              <a:gd name="T3" fmla="*/ 71 h 205"/>
                              <a:gd name="T4" fmla="*/ 44 w 55"/>
                              <a:gd name="T5" fmla="*/ 34 h 205"/>
                              <a:gd name="T6" fmla="*/ 54 w 55"/>
                              <a:gd name="T7" fmla="*/ 0 h 205"/>
                              <a:gd name="T8" fmla="*/ 51 w 55"/>
                              <a:gd name="T9" fmla="*/ 50 h 205"/>
                              <a:gd name="T10" fmla="*/ 36 w 55"/>
                              <a:gd name="T11" fmla="*/ 140 h 205"/>
                              <a:gd name="T12" fmla="*/ 22 w 55"/>
                              <a:gd name="T13" fmla="*/ 205 h 205"/>
                              <a:gd name="T14" fmla="*/ 15 w 55"/>
                              <a:gd name="T15" fmla="*/ 185 h 205"/>
                              <a:gd name="T16" fmla="*/ 0 w 55"/>
                              <a:gd name="T17" fmla="*/ 162 h 2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55" h="205">
                                <a:moveTo>
                                  <a:pt x="0" y="162"/>
                                </a:moveTo>
                                <a:cubicBezTo>
                                  <a:pt x="29" y="130"/>
                                  <a:pt x="18" y="164"/>
                                  <a:pt x="35" y="71"/>
                                </a:cubicBezTo>
                                <a:cubicBezTo>
                                  <a:pt x="37" y="58"/>
                                  <a:pt x="41" y="47"/>
                                  <a:pt x="44" y="34"/>
                                </a:cubicBezTo>
                                <a:cubicBezTo>
                                  <a:pt x="47" y="22"/>
                                  <a:pt x="54" y="0"/>
                                  <a:pt x="54" y="0"/>
                                </a:cubicBezTo>
                                <a:cubicBezTo>
                                  <a:pt x="55" y="17"/>
                                  <a:pt x="49" y="32"/>
                                  <a:pt x="51" y="50"/>
                                </a:cubicBezTo>
                                <a:cubicBezTo>
                                  <a:pt x="50" y="74"/>
                                  <a:pt x="41" y="114"/>
                                  <a:pt x="36" y="140"/>
                                </a:cubicBezTo>
                                <a:cubicBezTo>
                                  <a:pt x="31" y="166"/>
                                  <a:pt x="25" y="198"/>
                                  <a:pt x="22" y="205"/>
                                </a:cubicBezTo>
                                <a:cubicBezTo>
                                  <a:pt x="16" y="196"/>
                                  <a:pt x="22" y="191"/>
                                  <a:pt x="15" y="185"/>
                                </a:cubicBezTo>
                                <a:lnTo>
                                  <a:pt x="0" y="1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3" name="Freeform 1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62649" y="2351874"/>
                            <a:ext cx="83469" cy="684899"/>
                          </a:xfrm>
                          <a:custGeom>
                            <a:avLst/>
                            <a:gdLst>
                              <a:gd name="T0" fmla="*/ 0 w 71"/>
                              <a:gd name="T1" fmla="*/ 330 h 360"/>
                              <a:gd name="T2" fmla="*/ 33 w 71"/>
                              <a:gd name="T3" fmla="*/ 147 h 360"/>
                              <a:gd name="T4" fmla="*/ 25 w 71"/>
                              <a:gd name="T5" fmla="*/ 1 h 360"/>
                              <a:gd name="T6" fmla="*/ 48 w 71"/>
                              <a:gd name="T7" fmla="*/ 133 h 360"/>
                              <a:gd name="T8" fmla="*/ 42 w 71"/>
                              <a:gd name="T9" fmla="*/ 360 h 360"/>
                              <a:gd name="T10" fmla="*/ 18 w 71"/>
                              <a:gd name="T11" fmla="*/ 336 h 360"/>
                              <a:gd name="T12" fmla="*/ 0 w 71"/>
                              <a:gd name="T13" fmla="*/ 330 h 3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71" h="360">
                                <a:moveTo>
                                  <a:pt x="0" y="330"/>
                                </a:moveTo>
                                <a:cubicBezTo>
                                  <a:pt x="53" y="308"/>
                                  <a:pt x="40" y="244"/>
                                  <a:pt x="33" y="147"/>
                                </a:cubicBezTo>
                                <a:cubicBezTo>
                                  <a:pt x="39" y="112"/>
                                  <a:pt x="23" y="0"/>
                                  <a:pt x="25" y="1"/>
                                </a:cubicBezTo>
                                <a:cubicBezTo>
                                  <a:pt x="49" y="42"/>
                                  <a:pt x="45" y="111"/>
                                  <a:pt x="48" y="133"/>
                                </a:cubicBezTo>
                                <a:cubicBezTo>
                                  <a:pt x="52" y="160"/>
                                  <a:pt x="71" y="335"/>
                                  <a:pt x="42" y="360"/>
                                </a:cubicBezTo>
                                <a:cubicBezTo>
                                  <a:pt x="36" y="350"/>
                                  <a:pt x="25" y="343"/>
                                  <a:pt x="18" y="336"/>
                                </a:cubicBezTo>
                                <a:lnTo>
                                  <a:pt x="0" y="33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4" name="Oval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1374142">
                            <a:off x="3038738" y="2933175"/>
                            <a:ext cx="211550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5" name="Freeform 1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91284" y="2592165"/>
                            <a:ext cx="79152" cy="394249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6" name="Oval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1284" y="2911592"/>
                            <a:ext cx="171254" cy="90648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7" name="Freeform 1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36709" y="2400795"/>
                            <a:ext cx="64760" cy="391371"/>
                          </a:xfrm>
                          <a:custGeom>
                            <a:avLst/>
                            <a:gdLst>
                              <a:gd name="T0" fmla="*/ 0 w 55"/>
                              <a:gd name="T1" fmla="*/ 162 h 205"/>
                              <a:gd name="T2" fmla="*/ 35 w 55"/>
                              <a:gd name="T3" fmla="*/ 71 h 205"/>
                              <a:gd name="T4" fmla="*/ 44 w 55"/>
                              <a:gd name="T5" fmla="*/ 34 h 205"/>
                              <a:gd name="T6" fmla="*/ 54 w 55"/>
                              <a:gd name="T7" fmla="*/ 0 h 205"/>
                              <a:gd name="T8" fmla="*/ 51 w 55"/>
                              <a:gd name="T9" fmla="*/ 50 h 205"/>
                              <a:gd name="T10" fmla="*/ 36 w 55"/>
                              <a:gd name="T11" fmla="*/ 140 h 205"/>
                              <a:gd name="T12" fmla="*/ 22 w 55"/>
                              <a:gd name="T13" fmla="*/ 205 h 205"/>
                              <a:gd name="T14" fmla="*/ 15 w 55"/>
                              <a:gd name="T15" fmla="*/ 185 h 205"/>
                              <a:gd name="T16" fmla="*/ 0 w 55"/>
                              <a:gd name="T17" fmla="*/ 162 h 2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55" h="205">
                                <a:moveTo>
                                  <a:pt x="0" y="162"/>
                                </a:moveTo>
                                <a:cubicBezTo>
                                  <a:pt x="29" y="130"/>
                                  <a:pt x="18" y="164"/>
                                  <a:pt x="35" y="71"/>
                                </a:cubicBezTo>
                                <a:cubicBezTo>
                                  <a:pt x="37" y="58"/>
                                  <a:pt x="41" y="47"/>
                                  <a:pt x="44" y="34"/>
                                </a:cubicBezTo>
                                <a:cubicBezTo>
                                  <a:pt x="47" y="22"/>
                                  <a:pt x="54" y="0"/>
                                  <a:pt x="54" y="0"/>
                                </a:cubicBezTo>
                                <a:cubicBezTo>
                                  <a:pt x="55" y="17"/>
                                  <a:pt x="49" y="32"/>
                                  <a:pt x="51" y="50"/>
                                </a:cubicBezTo>
                                <a:cubicBezTo>
                                  <a:pt x="50" y="74"/>
                                  <a:pt x="41" y="114"/>
                                  <a:pt x="36" y="140"/>
                                </a:cubicBezTo>
                                <a:cubicBezTo>
                                  <a:pt x="31" y="166"/>
                                  <a:pt x="25" y="198"/>
                                  <a:pt x="22" y="205"/>
                                </a:cubicBezTo>
                                <a:cubicBezTo>
                                  <a:pt x="16" y="196"/>
                                  <a:pt x="22" y="191"/>
                                  <a:pt x="15" y="185"/>
                                </a:cubicBezTo>
                                <a:lnTo>
                                  <a:pt x="0" y="1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8" name="Freeform 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90657" y="2284248"/>
                            <a:ext cx="84907" cy="683460"/>
                          </a:xfrm>
                          <a:custGeom>
                            <a:avLst/>
                            <a:gdLst>
                              <a:gd name="T0" fmla="*/ 0 w 71"/>
                              <a:gd name="T1" fmla="*/ 330 h 360"/>
                              <a:gd name="T2" fmla="*/ 33 w 71"/>
                              <a:gd name="T3" fmla="*/ 147 h 360"/>
                              <a:gd name="T4" fmla="*/ 25 w 71"/>
                              <a:gd name="T5" fmla="*/ 1 h 360"/>
                              <a:gd name="T6" fmla="*/ 48 w 71"/>
                              <a:gd name="T7" fmla="*/ 133 h 360"/>
                              <a:gd name="T8" fmla="*/ 42 w 71"/>
                              <a:gd name="T9" fmla="*/ 360 h 360"/>
                              <a:gd name="T10" fmla="*/ 18 w 71"/>
                              <a:gd name="T11" fmla="*/ 336 h 360"/>
                              <a:gd name="T12" fmla="*/ 0 w 71"/>
                              <a:gd name="T13" fmla="*/ 330 h 3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71" h="360">
                                <a:moveTo>
                                  <a:pt x="0" y="330"/>
                                </a:moveTo>
                                <a:cubicBezTo>
                                  <a:pt x="53" y="308"/>
                                  <a:pt x="40" y="244"/>
                                  <a:pt x="33" y="147"/>
                                </a:cubicBezTo>
                                <a:cubicBezTo>
                                  <a:pt x="39" y="112"/>
                                  <a:pt x="23" y="0"/>
                                  <a:pt x="25" y="1"/>
                                </a:cubicBezTo>
                                <a:cubicBezTo>
                                  <a:pt x="49" y="42"/>
                                  <a:pt x="45" y="111"/>
                                  <a:pt x="48" y="133"/>
                                </a:cubicBezTo>
                                <a:cubicBezTo>
                                  <a:pt x="52" y="160"/>
                                  <a:pt x="71" y="335"/>
                                  <a:pt x="42" y="360"/>
                                </a:cubicBezTo>
                                <a:cubicBezTo>
                                  <a:pt x="36" y="350"/>
                                  <a:pt x="25" y="343"/>
                                  <a:pt x="18" y="336"/>
                                </a:cubicBezTo>
                                <a:lnTo>
                                  <a:pt x="0" y="33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9" name="Freeform 20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705048" y="2861232"/>
                            <a:ext cx="69077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0" name="Freeform 2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73461" y="2934614"/>
                            <a:ext cx="221624" cy="15971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1" name="Oval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3461" y="2923103"/>
                            <a:ext cx="171254" cy="74821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2" name="Freeform 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243277" y="2452595"/>
                            <a:ext cx="110811" cy="375544"/>
                          </a:xfrm>
                          <a:custGeom>
                            <a:avLst/>
                            <a:gdLst>
                              <a:gd name="T0" fmla="*/ 0 w 95"/>
                              <a:gd name="T1" fmla="*/ 199 h 243"/>
                              <a:gd name="T2" fmla="*/ 21 w 95"/>
                              <a:gd name="T3" fmla="*/ 109 h 243"/>
                              <a:gd name="T4" fmla="*/ 30 w 95"/>
                              <a:gd name="T5" fmla="*/ 72 h 243"/>
                              <a:gd name="T6" fmla="*/ 94 w 95"/>
                              <a:gd name="T7" fmla="*/ 0 h 243"/>
                              <a:gd name="T8" fmla="*/ 46 w 95"/>
                              <a:gd name="T9" fmla="*/ 81 h 243"/>
                              <a:gd name="T10" fmla="*/ 28 w 95"/>
                              <a:gd name="T11" fmla="*/ 177 h 243"/>
                              <a:gd name="T12" fmla="*/ 8 w 95"/>
                              <a:gd name="T13" fmla="*/ 243 h 243"/>
                              <a:gd name="T14" fmla="*/ 1 w 95"/>
                              <a:gd name="T15" fmla="*/ 223 h 243"/>
                              <a:gd name="T16" fmla="*/ 0 w 95"/>
                              <a:gd name="T17" fmla="*/ 199 h 24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95" h="243">
                                <a:moveTo>
                                  <a:pt x="0" y="199"/>
                                </a:moveTo>
                                <a:cubicBezTo>
                                  <a:pt x="18" y="154"/>
                                  <a:pt x="4" y="202"/>
                                  <a:pt x="21" y="109"/>
                                </a:cubicBezTo>
                                <a:cubicBezTo>
                                  <a:pt x="23" y="96"/>
                                  <a:pt x="27" y="85"/>
                                  <a:pt x="30" y="72"/>
                                </a:cubicBezTo>
                                <a:cubicBezTo>
                                  <a:pt x="33" y="60"/>
                                  <a:pt x="94" y="0"/>
                                  <a:pt x="94" y="0"/>
                                </a:cubicBezTo>
                                <a:cubicBezTo>
                                  <a:pt x="95" y="17"/>
                                  <a:pt x="44" y="63"/>
                                  <a:pt x="46" y="81"/>
                                </a:cubicBezTo>
                                <a:cubicBezTo>
                                  <a:pt x="45" y="105"/>
                                  <a:pt x="34" y="150"/>
                                  <a:pt x="28" y="177"/>
                                </a:cubicBezTo>
                                <a:cubicBezTo>
                                  <a:pt x="22" y="204"/>
                                  <a:pt x="12" y="235"/>
                                  <a:pt x="8" y="243"/>
                                </a:cubicBezTo>
                                <a:cubicBezTo>
                                  <a:pt x="2" y="234"/>
                                  <a:pt x="8" y="229"/>
                                  <a:pt x="1" y="223"/>
                                </a:cubicBezTo>
                                <a:lnTo>
                                  <a:pt x="0" y="19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3" name="Freeform 2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210177" y="2307270"/>
                            <a:ext cx="47491" cy="378421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4" name="Freeform 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92169" y="2354752"/>
                            <a:ext cx="177011" cy="615834"/>
                          </a:xfrm>
                          <a:custGeom>
                            <a:avLst/>
                            <a:gdLst>
                              <a:gd name="T0" fmla="*/ 80 w 151"/>
                              <a:gd name="T1" fmla="*/ 369 h 399"/>
                              <a:gd name="T2" fmla="*/ 113 w 151"/>
                              <a:gd name="T3" fmla="*/ 186 h 399"/>
                              <a:gd name="T4" fmla="*/ 2 w 151"/>
                              <a:gd name="T5" fmla="*/ 1 h 399"/>
                              <a:gd name="T6" fmla="*/ 128 w 151"/>
                              <a:gd name="T7" fmla="*/ 172 h 399"/>
                              <a:gd name="T8" fmla="*/ 122 w 151"/>
                              <a:gd name="T9" fmla="*/ 399 h 399"/>
                              <a:gd name="T10" fmla="*/ 98 w 151"/>
                              <a:gd name="T11" fmla="*/ 375 h 399"/>
                              <a:gd name="T12" fmla="*/ 80 w 151"/>
                              <a:gd name="T13" fmla="*/ 369 h 39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151" h="399">
                                <a:moveTo>
                                  <a:pt x="80" y="369"/>
                                </a:moveTo>
                                <a:cubicBezTo>
                                  <a:pt x="133" y="347"/>
                                  <a:pt x="120" y="283"/>
                                  <a:pt x="113" y="186"/>
                                </a:cubicBezTo>
                                <a:cubicBezTo>
                                  <a:pt x="119" y="151"/>
                                  <a:pt x="0" y="0"/>
                                  <a:pt x="2" y="1"/>
                                </a:cubicBezTo>
                                <a:cubicBezTo>
                                  <a:pt x="43" y="31"/>
                                  <a:pt x="125" y="150"/>
                                  <a:pt x="128" y="172"/>
                                </a:cubicBezTo>
                                <a:cubicBezTo>
                                  <a:pt x="132" y="199"/>
                                  <a:pt x="151" y="374"/>
                                  <a:pt x="122" y="399"/>
                                </a:cubicBezTo>
                                <a:cubicBezTo>
                                  <a:pt x="116" y="389"/>
                                  <a:pt x="105" y="382"/>
                                  <a:pt x="98" y="375"/>
                                </a:cubicBezTo>
                                <a:lnTo>
                                  <a:pt x="80" y="3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5" name="Freeform 27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4205860" y="2933175"/>
                            <a:ext cx="53247" cy="355400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6" name="Freeform 2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54900" y="2917348"/>
                            <a:ext cx="24608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7" name="Freeform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699475" y="2938930"/>
                            <a:ext cx="221624" cy="156837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8" name="Freeform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43387" y="2920226"/>
                            <a:ext cx="63321" cy="332377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69" name="Freeform 3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365" y="2959075"/>
                            <a:ext cx="24464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0" name="Freeform 3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722501" y="2983536"/>
                            <a:ext cx="169815" cy="125181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1" name="Freeform 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53461" y="2336047"/>
                            <a:ext cx="303653" cy="484897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2" name="Freeform 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33313" y="2097196"/>
                            <a:ext cx="51808" cy="592812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3" name="Freeform 35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4866413" y="2114462"/>
                            <a:ext cx="51808" cy="457559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4" name="Freeform 37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5505379" y="1995036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5" name="Freeform 39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5308221" y="2195038"/>
                            <a:ext cx="234575" cy="726626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6" name="Freeform 4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31985" y="3009435"/>
                            <a:ext cx="244649" cy="96403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7" name="Freeform 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29107" y="2950441"/>
                            <a:ext cx="243210" cy="115109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8" name="Freeform 4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6561" y="2957636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79" name="Freeform 4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5420472" y="2251154"/>
                            <a:ext cx="84907" cy="6777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0" name="Freeform 4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10398" y="1723091"/>
                            <a:ext cx="51808" cy="82878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1" name="Freeform 47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5279439" y="2159066"/>
                            <a:ext cx="109373" cy="592812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2" name="Freeform 48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5375859" y="2092879"/>
                            <a:ext cx="83469" cy="84749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3" name="Freeform 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3682" y="2918786"/>
                            <a:ext cx="171254" cy="175541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4" name="Freeform 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37704" y="2019497"/>
                            <a:ext cx="236015" cy="9554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5" name="Freeform 5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285195" y="2228132"/>
                            <a:ext cx="303653" cy="513675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6" name="Freeform 54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293830" y="2216621"/>
                            <a:ext cx="51808" cy="628784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7" name="Freeform 5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 flipH="1">
                            <a:off x="5259291" y="2061224"/>
                            <a:ext cx="51808" cy="486336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8" name="Freeform 56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138406" y="2333169"/>
                            <a:ext cx="234575" cy="725187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9" name="Freeform 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2243" y="2931737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0" name="Freeform 5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112502" y="2993607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1" name="Freeform 5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92945" y="2979219"/>
                            <a:ext cx="221624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2" name="Freeform 6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35416" y="2950441"/>
                            <a:ext cx="64761" cy="33237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3" name="Freeform 6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77151" y="2996485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4" name="Freeform 6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97261" y="2982096"/>
                            <a:ext cx="169815" cy="125182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5" name="Freeform 6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71395" y="2405112"/>
                            <a:ext cx="303653" cy="484897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6" name="Freeform 6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51247" y="2167700"/>
                            <a:ext cx="51808" cy="591373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7" name="Freeform 65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4584346" y="2186405"/>
                            <a:ext cx="51808" cy="456119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8" name="Freeform 6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79992" y="2327414"/>
                            <a:ext cx="234576" cy="68058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9" name="Freeform 6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69291" y="3041090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0" name="Freeform 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079401" y="2878498"/>
                            <a:ext cx="66199" cy="33237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1" name="Freeform 7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112502" y="3038212"/>
                            <a:ext cx="244649" cy="82015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2" name="Freeform 7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52759" y="2936053"/>
                            <a:ext cx="171255" cy="125182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03" name="Group 7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959724" y="2106347"/>
                            <a:ext cx="453789" cy="875921"/>
                            <a:chOff x="3929" y="1366"/>
                            <a:chExt cx="414" cy="782"/>
                          </a:xfrm>
                        </p:grpSpPr>
                        <p:sp>
                          <p:nvSpPr>
                            <p:cNvPr id="610" name="Freeform 7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064" y="1580"/>
                              <a:ext cx="276" cy="430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611" name="Group 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054" y="1715"/>
                              <a:ext cx="163" cy="433"/>
                              <a:chOff x="3472" y="2378"/>
                              <a:chExt cx="454" cy="619"/>
                            </a:xfrm>
                          </p:grpSpPr>
                          <p:sp>
                            <p:nvSpPr>
                              <p:cNvPr id="617" name="Freeform 7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647" y="2418"/>
                                <a:ext cx="278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18" name="Freeform 7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67" y="2376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12" name="Freeform 7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046" y="1369"/>
                              <a:ext cx="47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613" name="Group 7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3929" y="1606"/>
                              <a:ext cx="163" cy="542"/>
                              <a:chOff x="3472" y="2378"/>
                              <a:chExt cx="454" cy="619"/>
                            </a:xfrm>
                          </p:grpSpPr>
                          <p:sp>
                            <p:nvSpPr>
                              <p:cNvPr id="615" name="Freeform 7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649" y="2423"/>
                                <a:ext cx="278" cy="427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16" name="Freeform 8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86" y="2378"/>
                                <a:ext cx="216" cy="613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70AD47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14" name="Freeform 8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078" y="1382"/>
                              <a:ext cx="46" cy="40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04" name="Freeform 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16782" y="2320219"/>
                            <a:ext cx="236015" cy="68202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5" name="Freeform 8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19844" y="2957636"/>
                            <a:ext cx="24608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6" name="Freeform 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771616" y="2933175"/>
                            <a:ext cx="223062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7" name="Freeform 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12649" y="2855476"/>
                            <a:ext cx="64760" cy="330939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8" name="Freeform 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51505" y="2999363"/>
                            <a:ext cx="24464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9" name="Freeform 8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829180" y="2911592"/>
                            <a:ext cx="168376" cy="126620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10" name="Group 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825530" y="2083245"/>
                            <a:ext cx="420802" cy="877041"/>
                            <a:chOff x="4063" y="1366"/>
                            <a:chExt cx="385" cy="783"/>
                          </a:xfrm>
                        </p:grpSpPr>
                        <p:sp>
                          <p:nvSpPr>
                            <p:cNvPr id="601" name="Freeform 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69" y="1580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602" name="Group 9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165" y="1716"/>
                              <a:ext cx="158" cy="433"/>
                              <a:chOff x="3773" y="2343"/>
                              <a:chExt cx="440" cy="619"/>
                            </a:xfrm>
                          </p:grpSpPr>
                          <p:sp>
                            <p:nvSpPr>
                              <p:cNvPr id="608" name="Freeform 9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920" y="2386"/>
                                <a:ext cx="279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09" name="Freeform 9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60" y="2345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03" name="Freeform 9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53" y="1369"/>
                              <a:ext cx="45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604" name="Group 9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063" y="1607"/>
                              <a:ext cx="174" cy="542"/>
                              <a:chOff x="3072" y="2391"/>
                              <a:chExt cx="485" cy="619"/>
                            </a:xfrm>
                          </p:grpSpPr>
                          <p:sp>
                            <p:nvSpPr>
                              <p:cNvPr id="606" name="Freeform 9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277" y="2524"/>
                                <a:ext cx="279" cy="431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07" name="Freeform 9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077" y="2391"/>
                                <a:ext cx="217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05" name="Freeform 9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190" y="1382"/>
                              <a:ext cx="45" cy="40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1" name="Freeform 9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750029" y="2297197"/>
                            <a:ext cx="236015" cy="68202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2" name="Freeform 99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384678" y="2295759"/>
                            <a:ext cx="303653" cy="515113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3" name="Freeform 10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399070" y="2022375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4" name="Freeform 10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 flipH="1">
                            <a:off x="6442243" y="2046835"/>
                            <a:ext cx="51808" cy="484897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5" name="Freeform 10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164493" y="2232449"/>
                            <a:ext cx="234576" cy="720870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6" name="Freeform 1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1136" y="3016629"/>
                            <a:ext cx="246089" cy="9640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7" name="Freeform 11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6892" y="2950441"/>
                            <a:ext cx="244649" cy="112231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8" name="Freeform 1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41468" y="2979219"/>
                            <a:ext cx="221624" cy="22302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9" name="Freeform 1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4014" y="2075612"/>
                            <a:ext cx="305092" cy="677705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0" name="Freeform 12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6373165" y="2488567"/>
                            <a:ext cx="107933" cy="473386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1" name="Freeform 12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6304088" y="2269859"/>
                            <a:ext cx="84907" cy="68058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2" name="Freeform 1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24309" y="2130289"/>
                            <a:ext cx="50369" cy="825908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3" name="Freeform 124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6265231" y="2179210"/>
                            <a:ext cx="109373" cy="594251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4" name="Freeform 12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6220619" y="2114462"/>
                            <a:ext cx="84907" cy="847490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5" name="Freeform 1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302648" y="2913031"/>
                            <a:ext cx="246089" cy="115109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6" name="Freeform 128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6309844" y="1767695"/>
                            <a:ext cx="50369" cy="63885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7" name="Freeform 1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04051" y="2079929"/>
                            <a:ext cx="234576" cy="9554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8" name="Freeform 13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6269549" y="2249715"/>
                            <a:ext cx="305092" cy="513674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9" name="Freeform 13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6101172" y="2078490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0" name="Freeform 13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 flipH="1">
                            <a:off x="6245084" y="2081368"/>
                            <a:ext cx="51808" cy="48777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1" name="Freeform 13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981726" y="2331730"/>
                            <a:ext cx="234575" cy="725187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2" name="Freeform 1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11247" y="2937492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3" name="Freeform 1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38774" y="2927420"/>
                            <a:ext cx="243210" cy="9352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4" name="Freeform 1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81910" y="2951881"/>
                            <a:ext cx="223063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5" name="Freeform 13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08552" y="2865549"/>
                            <a:ext cx="63321" cy="378421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6" name="Freeform 13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61763" y="2959075"/>
                            <a:ext cx="169815" cy="142448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37" name="Group 13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033469" y="1969668"/>
                            <a:ext cx="414245" cy="1013237"/>
                            <a:chOff x="4372" y="1366"/>
                            <a:chExt cx="379" cy="790"/>
                          </a:xfrm>
                        </p:grpSpPr>
                        <p:sp>
                          <p:nvSpPr>
                            <p:cNvPr id="592" name="Freeform 1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72" y="1582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93" name="Group 14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498" y="1723"/>
                              <a:ext cx="117" cy="433"/>
                              <a:chOff x="4689" y="2252"/>
                              <a:chExt cx="326" cy="619"/>
                            </a:xfrm>
                          </p:grpSpPr>
                          <p:sp>
                            <p:nvSpPr>
                              <p:cNvPr id="599" name="Freeform 14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736" y="2304"/>
                                <a:ext cx="279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00" name="Freeform 14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689" y="2252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94" name="Freeform 14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54" y="1370"/>
                              <a:ext cx="47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95" name="Group 14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372" y="1613"/>
                              <a:ext cx="115" cy="542"/>
                              <a:chOff x="2362" y="2421"/>
                              <a:chExt cx="319" cy="619"/>
                            </a:xfrm>
                          </p:grpSpPr>
                          <p:sp>
                            <p:nvSpPr>
                              <p:cNvPr id="597" name="Freeform 14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04" y="2454"/>
                                <a:ext cx="278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98" name="Freeform 14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377" y="2419"/>
                                <a:ext cx="215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70AD47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96" name="Freeform 14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526" y="1381"/>
                              <a:ext cx="47" cy="408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38" name="Freeform 14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45933" y="2215182"/>
                            <a:ext cx="234575" cy="77842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9" name="Freeform 1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65453" y="2927420"/>
                            <a:ext cx="243211" cy="9352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0" name="Freeform 1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46007" y="2925981"/>
                            <a:ext cx="223062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1" name="Freeform 1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74087" y="2877060"/>
                            <a:ext cx="64761" cy="38129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2" name="Freeform 15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34383" y="2961952"/>
                            <a:ext cx="244649" cy="9208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43" name="Group 15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999517" y="2167956"/>
                            <a:ext cx="814283" cy="822714"/>
                            <a:chOff x="3980" y="1523"/>
                            <a:chExt cx="745" cy="639"/>
                          </a:xfrm>
                        </p:grpSpPr>
                        <p:sp>
                          <p:nvSpPr>
                            <p:cNvPr id="583" name="Freeform 15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46" y="1578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84" name="Group 15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432" y="1720"/>
                              <a:ext cx="146" cy="433"/>
                              <a:chOff x="4493" y="2273"/>
                              <a:chExt cx="403" cy="619"/>
                            </a:xfrm>
                          </p:grpSpPr>
                          <p:sp>
                            <p:nvSpPr>
                              <p:cNvPr id="590" name="Freeform 15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598" y="2310"/>
                                <a:ext cx="280" cy="435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91" name="Freeform 15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476" y="2269"/>
                                <a:ext cx="214" cy="621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85" name="Freeform 15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375" y="1523"/>
                              <a:ext cx="47" cy="530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C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86" name="Group 16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3980" y="1620"/>
                              <a:ext cx="514" cy="542"/>
                              <a:chOff x="2406" y="2408"/>
                              <a:chExt cx="1458" cy="619"/>
                            </a:xfrm>
                          </p:grpSpPr>
                          <p:sp>
                            <p:nvSpPr>
                              <p:cNvPr id="588" name="Freeform 16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598" y="2454"/>
                                <a:ext cx="280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89" name="Freeform 16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05" y="2403"/>
                                <a:ext cx="213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87" name="Freeform 16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442" y="1578"/>
                              <a:ext cx="47" cy="408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44" name="Freeform 16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276929" y="2210865"/>
                            <a:ext cx="236015" cy="78274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5" name="Freeform 16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936043" y="3018068"/>
                            <a:ext cx="244649" cy="94965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6" name="Freeform 16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771984" y="2951881"/>
                            <a:ext cx="223062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7" name="Freeform 16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897187" y="2865549"/>
                            <a:ext cx="64761" cy="378421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8" name="Freeform 16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930287" y="2984974"/>
                            <a:ext cx="243210" cy="9208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9" name="Freeform 1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81984" y="2976341"/>
                            <a:ext cx="169815" cy="142448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50" name="Group 17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355435" y="1965814"/>
                            <a:ext cx="875490" cy="1040300"/>
                            <a:chOff x="4124" y="1366"/>
                            <a:chExt cx="801" cy="808"/>
                          </a:xfrm>
                        </p:grpSpPr>
                        <p:sp>
                          <p:nvSpPr>
                            <p:cNvPr id="574" name="Freeform 17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646" y="1580"/>
                              <a:ext cx="279" cy="430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75" name="Group 17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645" y="1739"/>
                              <a:ext cx="154" cy="435"/>
                              <a:chOff x="5082" y="2209"/>
                              <a:chExt cx="428" cy="619"/>
                            </a:xfrm>
                          </p:grpSpPr>
                          <p:sp>
                            <p:nvSpPr>
                              <p:cNvPr id="581" name="Freeform 17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5231" y="2250"/>
                                <a:ext cx="278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82" name="Freeform 17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5069" y="2212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76" name="Freeform 17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643" y="1366"/>
                              <a:ext cx="47" cy="52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77" name="Group 17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124" y="1620"/>
                              <a:ext cx="554" cy="542"/>
                              <a:chOff x="1858" y="2426"/>
                              <a:chExt cx="1550" cy="619"/>
                            </a:xfrm>
                          </p:grpSpPr>
                          <p:sp>
                            <p:nvSpPr>
                              <p:cNvPr id="579" name="Freeform 17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127" y="2594"/>
                                <a:ext cx="280" cy="434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80" name="Freeform 17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853" y="2423"/>
                                <a:ext cx="217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78" name="Freeform 17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659" y="1381"/>
                              <a:ext cx="47" cy="409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51" name="Freeform 18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737446" y="2207988"/>
                            <a:ext cx="234575" cy="78274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00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2" name="Oval 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680357">
                            <a:off x="7544616" y="1727403"/>
                            <a:ext cx="136692" cy="4749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3" name="Oval 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7960508" y="1984964"/>
                            <a:ext cx="138155" cy="46044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4" name="Oval 1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145302">
                            <a:off x="7972021" y="1822372"/>
                            <a:ext cx="136716" cy="46044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5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5429242" flipV="1">
                            <a:off x="7485612" y="1767692"/>
                            <a:ext cx="141009" cy="4605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6" name="Oval 1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723525">
                            <a:off x="7950434" y="1918777"/>
                            <a:ext cx="138155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7" name="Oval 2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71544">
                            <a:off x="8287187" y="1724530"/>
                            <a:ext cx="138155" cy="51799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8" name="Oval 2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9421494">
                            <a:off x="7533091" y="1982087"/>
                            <a:ext cx="136715" cy="4892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9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918866">
                            <a:off x="7551799" y="1918777"/>
                            <a:ext cx="136716" cy="47482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0" name="Oval 2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8205157" y="1750429"/>
                            <a:ext cx="139595" cy="5036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1" name="Oval 2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7597851" y="1787840"/>
                            <a:ext cx="138155" cy="47483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2" name="Freeform 206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7197777" y="1891438"/>
                            <a:ext cx="50369" cy="637417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3" name="Freeform 207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7902943" y="1682803"/>
                            <a:ext cx="50369" cy="63885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00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4" name="Oval 2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4900" y="2911592"/>
                            <a:ext cx="169815" cy="74821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5" name="Freeform 210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456081" y="2953319"/>
                            <a:ext cx="70517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6" name="Oval 2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8885" y="2946125"/>
                            <a:ext cx="169815" cy="90648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7" name="Freeform 2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51838" y="2924542"/>
                            <a:ext cx="221624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8" name="Freeform 213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985675" y="2923103"/>
                            <a:ext cx="54686" cy="355399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9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64532" y="2947564"/>
                            <a:ext cx="211549" cy="67627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4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0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42908" y="2947564"/>
                            <a:ext cx="211549" cy="67627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4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1" name="Oval 1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9421494">
                            <a:off x="8150471" y="1668414"/>
                            <a:ext cx="141033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2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918866">
                            <a:off x="8205157" y="1697192"/>
                            <a:ext cx="138155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3" name="Freeform 51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5444936" y="1747551"/>
                            <a:ext cx="51808" cy="64029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45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16528" y="2814675"/>
                          <a:ext cx="234575" cy="680582"/>
                        </a:xfrm>
                        <a:custGeom>
                          <a:avLst/>
                          <a:gdLst>
                            <a:gd name="T0" fmla="*/ 158 w 215"/>
                            <a:gd name="T1" fmla="*/ 571 h 609"/>
                            <a:gd name="T2" fmla="*/ 174 w 215"/>
                            <a:gd name="T3" fmla="*/ 316 h 609"/>
                            <a:gd name="T4" fmla="*/ 2 w 215"/>
                            <a:gd name="T5" fmla="*/ 1 h 609"/>
                            <a:gd name="T6" fmla="*/ 190 w 215"/>
                            <a:gd name="T7" fmla="*/ 297 h 609"/>
                            <a:gd name="T8" fmla="*/ 184 w 215"/>
                            <a:gd name="T9" fmla="*/ 609 h 609"/>
                            <a:gd name="T10" fmla="*/ 160 w 215"/>
                            <a:gd name="T11" fmla="*/ 600 h 609"/>
                            <a:gd name="T12" fmla="*/ 158 w 215"/>
                            <a:gd name="T13" fmla="*/ 571 h 60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215" h="609">
                              <a:moveTo>
                                <a:pt x="158" y="571"/>
                              </a:moveTo>
                              <a:cubicBezTo>
                                <a:pt x="188" y="499"/>
                                <a:pt x="182" y="450"/>
                                <a:pt x="174" y="316"/>
                              </a:cubicBezTo>
                              <a:cubicBezTo>
                                <a:pt x="180" y="268"/>
                                <a:pt x="0" y="0"/>
                                <a:pt x="2" y="1"/>
                              </a:cubicBezTo>
                              <a:cubicBezTo>
                                <a:pt x="46" y="43"/>
                                <a:pt x="187" y="267"/>
                                <a:pt x="190" y="297"/>
                              </a:cubicBezTo>
                              <a:cubicBezTo>
                                <a:pt x="194" y="334"/>
                                <a:pt x="215" y="575"/>
                                <a:pt x="184" y="609"/>
                              </a:cubicBezTo>
                              <a:cubicBezTo>
                                <a:pt x="177" y="595"/>
                                <a:pt x="164" y="606"/>
                                <a:pt x="160" y="600"/>
                              </a:cubicBezTo>
                              <a:lnTo>
                                <a:pt x="158" y="5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0AD47"/>
                        </a:solidFill>
                        <a:ln w="9525" cap="flat" cmpd="sng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24" name="Oval 182"/>
                      <p:cNvSpPr>
                        <a:spLocks noChangeArrowheads="1"/>
                      </p:cNvSpPr>
                      <p:nvPr/>
                    </p:nvSpPr>
                    <p:spPr bwMode="auto">
                      <a:xfrm rot="20145302">
                        <a:off x="7999085" y="2890539"/>
                        <a:ext cx="152403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181651" y="2549279"/>
                        <a:ext cx="153991" cy="5396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" name="Oval 184"/>
                      <p:cNvSpPr>
                        <a:spLocks noChangeArrowheads="1"/>
                      </p:cNvSpPr>
                      <p:nvPr/>
                    </p:nvSpPr>
                    <p:spPr bwMode="auto">
                      <a:xfrm rot="17108219">
                        <a:off x="7957028" y="2840537"/>
                        <a:ext cx="157139" cy="50801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7" name="Oval 185"/>
                      <p:cNvSpPr>
                        <a:spLocks noChangeArrowheads="1"/>
                      </p:cNvSpPr>
                      <p:nvPr/>
                    </p:nvSpPr>
                    <p:spPr bwMode="auto">
                      <a:xfrm rot="20723525">
                        <a:off x="8241977" y="2592136"/>
                        <a:ext cx="152403" cy="5396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8" name="Oval 187"/>
                      <p:cNvSpPr>
                        <a:spLocks noChangeArrowheads="1"/>
                      </p:cNvSpPr>
                      <p:nvPr/>
                    </p:nvSpPr>
                    <p:spPr bwMode="auto">
                      <a:xfrm rot="271544">
                        <a:off x="8210226" y="2649277"/>
                        <a:ext cx="153991" cy="5079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032423" y="2677847"/>
                        <a:ext cx="150816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 rot="20918866">
                        <a:off x="8100687" y="2550867"/>
                        <a:ext cx="153990" cy="5079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 rot="17108219">
                        <a:off x="8003861" y="2617527"/>
                        <a:ext cx="153964" cy="49213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32" name="Gruppo 2061"/>
                      <p:cNvGrpSpPr>
                        <a:grpSpLocks/>
                      </p:cNvGrpSpPr>
                      <p:nvPr/>
                    </p:nvGrpSpPr>
                    <p:grpSpPr bwMode="auto">
                      <a:xfrm rot="3600169">
                        <a:off x="7743107" y="2353145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432" name="Connettore 1 343"/>
                        <p:cNvCxnSpPr>
                          <a:stCxn id="442" idx="2"/>
                        </p:cNvCxnSpPr>
                        <p:nvPr/>
                      </p:nvCxnSpPr>
                      <p:spPr>
                        <a:xfrm flipH="1" flipV="1">
                          <a:off x="6817415" y="1477176"/>
                          <a:ext cx="4762" cy="4127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" name="Connettore 1 344"/>
                        <p:cNvCxnSpPr/>
                        <p:nvPr/>
                      </p:nvCxnSpPr>
                      <p:spPr>
                        <a:xfrm flipH="1" flipV="1">
                          <a:off x="6766052" y="1531988"/>
                          <a:ext cx="22222" cy="254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" name="Connettore 1 345"/>
                        <p:cNvCxnSpPr/>
                        <p:nvPr/>
                      </p:nvCxnSpPr>
                      <p:spPr>
                        <a:xfrm flipH="1" flipV="1">
                          <a:off x="6832503" y="1597852"/>
                          <a:ext cx="22222" cy="254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" name="Connettore 1 346"/>
                        <p:cNvCxnSpPr/>
                        <p:nvPr/>
                      </p:nvCxnSpPr>
                      <p:spPr>
                        <a:xfrm flipH="1">
                          <a:off x="6832890" y="1522149"/>
                          <a:ext cx="42856" cy="952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" name="Connettore 1 347"/>
                        <p:cNvCxnSpPr/>
                        <p:nvPr/>
                      </p:nvCxnSpPr>
                      <p:spPr>
                        <a:xfrm flipH="1">
                          <a:off x="6834145" y="1570991"/>
                          <a:ext cx="44443" cy="952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" name="Connettore 1 348"/>
                        <p:cNvCxnSpPr/>
                        <p:nvPr/>
                      </p:nvCxnSpPr>
                      <p:spPr>
                        <a:xfrm flipH="1" flipV="1">
                          <a:off x="6811530" y="1612330"/>
                          <a:ext cx="19047" cy="49213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" name="Connettore 1 349"/>
                        <p:cNvCxnSpPr/>
                        <p:nvPr/>
                      </p:nvCxnSpPr>
                      <p:spPr>
                        <a:xfrm flipH="1" flipV="1">
                          <a:off x="6781526" y="1496021"/>
                          <a:ext cx="19047" cy="49213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9" name="Connettore 1 350"/>
                        <p:cNvCxnSpPr/>
                        <p:nvPr/>
                      </p:nvCxnSpPr>
                      <p:spPr>
                        <a:xfrm flipV="1">
                          <a:off x="6783081" y="1618539"/>
                          <a:ext cx="17459" cy="3968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" name="Connettore 1 351"/>
                        <p:cNvCxnSpPr/>
                        <p:nvPr/>
                      </p:nvCxnSpPr>
                      <p:spPr>
                        <a:xfrm flipV="1">
                          <a:off x="6743449" y="1599526"/>
                          <a:ext cx="44443" cy="127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" name="Connettore 1 352"/>
                        <p:cNvCxnSpPr/>
                        <p:nvPr/>
                      </p:nvCxnSpPr>
                      <p:spPr>
                        <a:xfrm>
                          <a:off x="6750201" y="1577607"/>
                          <a:ext cx="33333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42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256" y="1548708"/>
                          <a:ext cx="90489" cy="44443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3" name="Gruppo 712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88255" y="2403299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421" name="Connettore 1 332"/>
                        <p:cNvCxnSpPr>
                          <a:stCxn id="431" idx="2"/>
                        </p:cNvCxnSpPr>
                        <p:nvPr/>
                      </p:nvCxnSpPr>
                      <p:spPr>
                        <a:xfrm flipH="1" flipV="1">
                          <a:off x="6813278" y="1475355"/>
                          <a:ext cx="4762" cy="4285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" name="Connettore 1 333"/>
                        <p:cNvCxnSpPr/>
                        <p:nvPr/>
                      </p:nvCxnSpPr>
                      <p:spPr>
                        <a:xfrm flipH="1" flipV="1">
                          <a:off x="6767805" y="152598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" name="Connettore 1 334"/>
                        <p:cNvCxnSpPr/>
                        <p:nvPr/>
                      </p:nvCxnSpPr>
                      <p:spPr>
                        <a:xfrm flipH="1" flipV="1">
                          <a:off x="6830853" y="1593547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" name="Connettore 1 335"/>
                        <p:cNvCxnSpPr/>
                        <p:nvPr/>
                      </p:nvCxnSpPr>
                      <p:spPr>
                        <a:xfrm flipH="1">
                          <a:off x="6830884" y="1520771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" name="Connettore 1 336"/>
                        <p:cNvCxnSpPr/>
                        <p:nvPr/>
                      </p:nvCxnSpPr>
                      <p:spPr>
                        <a:xfrm flipH="1">
                          <a:off x="6830749" y="156663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" name="Connettore 1 337"/>
                        <p:cNvCxnSpPr/>
                        <p:nvPr/>
                      </p:nvCxnSpPr>
                      <p:spPr>
                        <a:xfrm flipH="1" flipV="1">
                          <a:off x="6809190" y="1600871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" name="Connettore 1 338"/>
                        <p:cNvCxnSpPr/>
                        <p:nvPr/>
                      </p:nvCxnSpPr>
                      <p:spPr>
                        <a:xfrm flipH="1" flipV="1">
                          <a:off x="6780080" y="1486547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" name="Connettore 1 339"/>
                        <p:cNvCxnSpPr/>
                        <p:nvPr/>
                      </p:nvCxnSpPr>
                      <p:spPr>
                        <a:xfrm flipV="1">
                          <a:off x="6782783" y="1610816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" name="Connettore 1 340"/>
                        <p:cNvCxnSpPr/>
                        <p:nvPr/>
                      </p:nvCxnSpPr>
                      <p:spPr>
                        <a:xfrm flipV="1">
                          <a:off x="6742222" y="1590273"/>
                          <a:ext cx="44451" cy="1428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" name="Connettore 1 341"/>
                        <p:cNvCxnSpPr/>
                        <p:nvPr/>
                      </p:nvCxnSpPr>
                      <p:spPr>
                        <a:xfrm>
                          <a:off x="6754853" y="1569324"/>
                          <a:ext cx="33338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31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4378" y="1540396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4" name="Gruppo 724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52476" y="23640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410" name="Connettore 1 321"/>
                        <p:cNvCxnSpPr>
                          <a:stCxn id="420" idx="2"/>
                        </p:cNvCxnSpPr>
                        <p:nvPr/>
                      </p:nvCxnSpPr>
                      <p:spPr>
                        <a:xfrm flipH="1" flipV="1">
                          <a:off x="6816372" y="1473045"/>
                          <a:ext cx="3175" cy="4285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" name="Connettore 1 322"/>
                        <p:cNvCxnSpPr/>
                        <p:nvPr/>
                      </p:nvCxnSpPr>
                      <p:spPr>
                        <a:xfrm flipH="1" flipV="1">
                          <a:off x="6768569" y="1526123"/>
                          <a:ext cx="19050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" name="Connettore 1 323"/>
                        <p:cNvCxnSpPr/>
                        <p:nvPr/>
                      </p:nvCxnSpPr>
                      <p:spPr>
                        <a:xfrm flipH="1" flipV="1">
                          <a:off x="6831178" y="1595424"/>
                          <a:ext cx="20637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" name="Connettore 1 324"/>
                        <p:cNvCxnSpPr/>
                        <p:nvPr/>
                      </p:nvCxnSpPr>
                      <p:spPr>
                        <a:xfrm flipH="1">
                          <a:off x="6828001" y="1521128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" name="Connettore 1 325"/>
                        <p:cNvCxnSpPr/>
                        <p:nvPr/>
                      </p:nvCxnSpPr>
                      <p:spPr>
                        <a:xfrm flipH="1">
                          <a:off x="6831074" y="1568516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" name="Connettore 1 326"/>
                        <p:cNvCxnSpPr/>
                        <p:nvPr/>
                      </p:nvCxnSpPr>
                      <p:spPr>
                        <a:xfrm flipH="1" flipV="1">
                          <a:off x="6809616" y="1600030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" name="Connettore 1 327"/>
                        <p:cNvCxnSpPr/>
                        <p:nvPr/>
                      </p:nvCxnSpPr>
                      <p:spPr>
                        <a:xfrm flipH="1" flipV="1">
                          <a:off x="6779257" y="1486685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" name="Connettore 1 328"/>
                        <p:cNvCxnSpPr/>
                        <p:nvPr/>
                      </p:nvCxnSpPr>
                      <p:spPr>
                        <a:xfrm flipV="1">
                          <a:off x="6783377" y="1610463"/>
                          <a:ext cx="15875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" name="Connettore 1 329"/>
                        <p:cNvCxnSpPr/>
                        <p:nvPr/>
                      </p:nvCxnSpPr>
                      <p:spPr>
                        <a:xfrm flipV="1">
                          <a:off x="6747325" y="1593619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9" name="Connettore 1 330"/>
                        <p:cNvCxnSpPr/>
                        <p:nvPr/>
                      </p:nvCxnSpPr>
                      <p:spPr>
                        <a:xfrm>
                          <a:off x="6755448" y="1568972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20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863" y="1539336"/>
                          <a:ext cx="93648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5" name="Gruppo 736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61716" y="25556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99" name="Connettore 1 310"/>
                        <p:cNvCxnSpPr>
                          <a:stCxn id="409" idx="2"/>
                        </p:cNvCxnSpPr>
                        <p:nvPr/>
                      </p:nvCxnSpPr>
                      <p:spPr>
                        <a:xfrm flipH="1" flipV="1">
                          <a:off x="6813413" y="1477048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" name="Connettore 1 311"/>
                        <p:cNvCxnSpPr/>
                        <p:nvPr/>
                      </p:nvCxnSpPr>
                      <p:spPr>
                        <a:xfrm flipH="1" flipV="1">
                          <a:off x="6766033" y="1526750"/>
                          <a:ext cx="23813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" name="Connettore 1 312"/>
                        <p:cNvCxnSpPr/>
                        <p:nvPr/>
                      </p:nvCxnSpPr>
                      <p:spPr>
                        <a:xfrm flipH="1" flipV="1">
                          <a:off x="6830228" y="159605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" name="Connettore 1 313"/>
                        <p:cNvCxnSpPr/>
                        <p:nvPr/>
                      </p:nvCxnSpPr>
                      <p:spPr>
                        <a:xfrm flipH="1">
                          <a:off x="6826781" y="1523983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" name="Connettore 1 314"/>
                        <p:cNvCxnSpPr/>
                        <p:nvPr/>
                      </p:nvCxnSpPr>
                      <p:spPr>
                        <a:xfrm flipH="1">
                          <a:off x="6830124" y="1569142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" name="Connettore 1 315"/>
                        <p:cNvCxnSpPr/>
                        <p:nvPr/>
                      </p:nvCxnSpPr>
                      <p:spPr>
                        <a:xfrm flipH="1" flipV="1">
                          <a:off x="6806607" y="1600876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" name="Connettore 1 316"/>
                        <p:cNvCxnSpPr/>
                        <p:nvPr/>
                      </p:nvCxnSpPr>
                      <p:spPr>
                        <a:xfrm flipH="1" flipV="1">
                          <a:off x="6777497" y="1486552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" name="Connettore 1 317"/>
                        <p:cNvCxnSpPr/>
                        <p:nvPr/>
                      </p:nvCxnSpPr>
                      <p:spPr>
                        <a:xfrm flipV="1">
                          <a:off x="6782428" y="1611091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" name="Connettore 1 318"/>
                        <p:cNvCxnSpPr/>
                        <p:nvPr/>
                      </p:nvCxnSpPr>
                      <p:spPr>
                        <a:xfrm flipV="1">
                          <a:off x="6742087" y="159419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" name="Connettore 1 319"/>
                        <p:cNvCxnSpPr/>
                        <p:nvPr/>
                      </p:nvCxnSpPr>
                      <p:spPr>
                        <a:xfrm>
                          <a:off x="6746394" y="1569278"/>
                          <a:ext cx="34926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09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3162" y="1545787"/>
                          <a:ext cx="90474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6" name="Gruppo 748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70783" y="2479494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88" name="Connettore 1 299"/>
                        <p:cNvCxnSpPr>
                          <a:stCxn id="398" idx="2"/>
                        </p:cNvCxnSpPr>
                        <p:nvPr/>
                      </p:nvCxnSpPr>
                      <p:spPr>
                        <a:xfrm flipH="1" flipV="1">
                          <a:off x="6813281" y="1475344"/>
                          <a:ext cx="4763" cy="4285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9" name="Connettore 1 300"/>
                        <p:cNvCxnSpPr/>
                        <p:nvPr/>
                      </p:nvCxnSpPr>
                      <p:spPr>
                        <a:xfrm flipH="1" flipV="1">
                          <a:off x="6767808" y="152597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0" name="Connettore 1 301"/>
                        <p:cNvCxnSpPr/>
                        <p:nvPr/>
                      </p:nvCxnSpPr>
                      <p:spPr>
                        <a:xfrm flipH="1" flipV="1">
                          <a:off x="6830856" y="159353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1" name="Connettore 1 302"/>
                        <p:cNvCxnSpPr/>
                        <p:nvPr/>
                      </p:nvCxnSpPr>
                      <p:spPr>
                        <a:xfrm flipH="1">
                          <a:off x="6830888" y="1520759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2" name="Connettore 1 303"/>
                        <p:cNvCxnSpPr/>
                        <p:nvPr/>
                      </p:nvCxnSpPr>
                      <p:spPr>
                        <a:xfrm flipH="1">
                          <a:off x="6830753" y="156662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3" name="Connettore 1 304"/>
                        <p:cNvCxnSpPr/>
                        <p:nvPr/>
                      </p:nvCxnSpPr>
                      <p:spPr>
                        <a:xfrm flipH="1" flipV="1">
                          <a:off x="6809193" y="1600859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4" name="Connettore 1 305"/>
                        <p:cNvCxnSpPr/>
                        <p:nvPr/>
                      </p:nvCxnSpPr>
                      <p:spPr>
                        <a:xfrm flipH="1" flipV="1">
                          <a:off x="6780844" y="1484139"/>
                          <a:ext cx="19050" cy="5079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5" name="Connettore 1 306"/>
                        <p:cNvCxnSpPr/>
                        <p:nvPr/>
                      </p:nvCxnSpPr>
                      <p:spPr>
                        <a:xfrm flipV="1">
                          <a:off x="6782785" y="1610804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6" name="Connettore 1 307"/>
                        <p:cNvCxnSpPr/>
                        <p:nvPr/>
                      </p:nvCxnSpPr>
                      <p:spPr>
                        <a:xfrm flipV="1">
                          <a:off x="6742225" y="1590261"/>
                          <a:ext cx="44451" cy="1428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7" name="Connettore 1 308"/>
                        <p:cNvCxnSpPr/>
                        <p:nvPr/>
                      </p:nvCxnSpPr>
                      <p:spPr>
                        <a:xfrm>
                          <a:off x="6754856" y="1569313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98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4381" y="1540385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7" name="Gruppo 760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707989" y="25988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77" name="Connettore 1 288"/>
                        <p:cNvCxnSpPr>
                          <a:stCxn id="387" idx="2"/>
                        </p:cNvCxnSpPr>
                        <p:nvPr/>
                      </p:nvCxnSpPr>
                      <p:spPr>
                        <a:xfrm flipH="1" flipV="1">
                          <a:off x="6816445" y="1473056"/>
                          <a:ext cx="3175" cy="4285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8" name="Connettore 1 289"/>
                        <p:cNvCxnSpPr/>
                        <p:nvPr/>
                      </p:nvCxnSpPr>
                      <p:spPr>
                        <a:xfrm flipH="1" flipV="1">
                          <a:off x="6768641" y="1526135"/>
                          <a:ext cx="19050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9" name="Connettore 1 290"/>
                        <p:cNvCxnSpPr/>
                        <p:nvPr/>
                      </p:nvCxnSpPr>
                      <p:spPr>
                        <a:xfrm flipH="1" flipV="1">
                          <a:off x="6831251" y="1595435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0" name="Connettore 1 291"/>
                        <p:cNvCxnSpPr/>
                        <p:nvPr/>
                      </p:nvCxnSpPr>
                      <p:spPr>
                        <a:xfrm flipH="1">
                          <a:off x="6828074" y="1521140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1" name="Connettore 1 292"/>
                        <p:cNvCxnSpPr/>
                        <p:nvPr/>
                      </p:nvCxnSpPr>
                      <p:spPr>
                        <a:xfrm flipH="1">
                          <a:off x="6831147" y="1568527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2" name="Connettore 1 293"/>
                        <p:cNvCxnSpPr/>
                        <p:nvPr/>
                      </p:nvCxnSpPr>
                      <p:spPr>
                        <a:xfrm flipH="1" flipV="1">
                          <a:off x="6809689" y="1600041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3" name="Connettore 1 294"/>
                        <p:cNvCxnSpPr/>
                        <p:nvPr/>
                      </p:nvCxnSpPr>
                      <p:spPr>
                        <a:xfrm flipH="1" flipV="1">
                          <a:off x="6779330" y="148669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4" name="Connettore 1 295"/>
                        <p:cNvCxnSpPr/>
                        <p:nvPr/>
                      </p:nvCxnSpPr>
                      <p:spPr>
                        <a:xfrm flipV="1">
                          <a:off x="6783450" y="1610475"/>
                          <a:ext cx="15875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5" name="Connettore 1 296"/>
                        <p:cNvCxnSpPr/>
                        <p:nvPr/>
                      </p:nvCxnSpPr>
                      <p:spPr>
                        <a:xfrm flipV="1">
                          <a:off x="6747398" y="1593630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6" name="Connettore 1 297"/>
                        <p:cNvCxnSpPr/>
                        <p:nvPr/>
                      </p:nvCxnSpPr>
                      <p:spPr>
                        <a:xfrm>
                          <a:off x="6755521" y="1568983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7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937" y="1539347"/>
                          <a:ext cx="93647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8" name="Gruppo 772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563750" y="25965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66" name="Connettore 1 277"/>
                        <p:cNvCxnSpPr>
                          <a:stCxn id="376" idx="2"/>
                        </p:cNvCxnSpPr>
                        <p:nvPr/>
                      </p:nvCxnSpPr>
                      <p:spPr>
                        <a:xfrm flipH="1" flipV="1">
                          <a:off x="6820885" y="1469939"/>
                          <a:ext cx="4763" cy="4603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7" name="Connettore 1 278"/>
                        <p:cNvCxnSpPr/>
                        <p:nvPr/>
                      </p:nvCxnSpPr>
                      <p:spPr>
                        <a:xfrm flipH="1" flipV="1">
                          <a:off x="6769129" y="1526532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8" name="Connettore 1 279"/>
                        <p:cNvCxnSpPr/>
                        <p:nvPr/>
                      </p:nvCxnSpPr>
                      <p:spPr>
                        <a:xfrm flipH="1" flipV="1">
                          <a:off x="6835967" y="1591841"/>
                          <a:ext cx="22226" cy="3015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9" name="Connettore 1 280"/>
                        <p:cNvCxnSpPr/>
                        <p:nvPr/>
                      </p:nvCxnSpPr>
                      <p:spPr>
                        <a:xfrm flipH="1">
                          <a:off x="6832404" y="1515476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0" name="Connettore 1 281"/>
                        <p:cNvCxnSpPr/>
                        <p:nvPr/>
                      </p:nvCxnSpPr>
                      <p:spPr>
                        <a:xfrm flipH="1">
                          <a:off x="6835878" y="1567856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1" name="Connettore 1 282"/>
                        <p:cNvCxnSpPr/>
                        <p:nvPr/>
                      </p:nvCxnSpPr>
                      <p:spPr>
                        <a:xfrm flipH="1" flipV="1">
                          <a:off x="6816426" y="1601089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2" name="Connettore 1 283"/>
                        <p:cNvCxnSpPr/>
                        <p:nvPr/>
                      </p:nvCxnSpPr>
                      <p:spPr>
                        <a:xfrm flipH="1" flipV="1">
                          <a:off x="6787145" y="1486139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3" name="Connettore 1 284"/>
                        <p:cNvCxnSpPr/>
                        <p:nvPr/>
                      </p:nvCxnSpPr>
                      <p:spPr>
                        <a:xfrm flipV="1">
                          <a:off x="6788470" y="1608734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4" name="Connettore 1 285"/>
                        <p:cNvCxnSpPr/>
                        <p:nvPr/>
                      </p:nvCxnSpPr>
                      <p:spPr>
                        <a:xfrm flipV="1">
                          <a:off x="6748594" y="1594084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5" name="Connettore 1 286"/>
                        <p:cNvCxnSpPr/>
                        <p:nvPr/>
                      </p:nvCxnSpPr>
                      <p:spPr>
                        <a:xfrm>
                          <a:off x="6757017" y="1568731"/>
                          <a:ext cx="33338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76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648" y="1535606"/>
                          <a:ext cx="95235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9" name="Gruppo 784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592400" y="2541826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55" name="Connettore 1 266"/>
                        <p:cNvCxnSpPr>
                          <a:stCxn id="365" idx="2"/>
                        </p:cNvCxnSpPr>
                        <p:nvPr/>
                      </p:nvCxnSpPr>
                      <p:spPr>
                        <a:xfrm flipH="1" flipV="1">
                          <a:off x="6819825" y="1468833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6" name="Connettore 1 267"/>
                        <p:cNvCxnSpPr/>
                        <p:nvPr/>
                      </p:nvCxnSpPr>
                      <p:spPr>
                        <a:xfrm flipH="1" flipV="1">
                          <a:off x="6769208" y="152567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7" name="Connettore 1 268"/>
                        <p:cNvCxnSpPr/>
                        <p:nvPr/>
                      </p:nvCxnSpPr>
                      <p:spPr>
                        <a:xfrm flipH="1" flipV="1">
                          <a:off x="6835905" y="159414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8" name="Connettore 1 269"/>
                        <p:cNvCxnSpPr/>
                        <p:nvPr/>
                      </p:nvCxnSpPr>
                      <p:spPr>
                        <a:xfrm flipH="1">
                          <a:off x="6832484" y="1514613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9" name="Connettore 1 270"/>
                        <p:cNvCxnSpPr/>
                        <p:nvPr/>
                      </p:nvCxnSpPr>
                      <p:spPr>
                        <a:xfrm flipH="1">
                          <a:off x="6835957" y="1566993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0" name="Connettore 1 271"/>
                        <p:cNvCxnSpPr/>
                        <p:nvPr/>
                      </p:nvCxnSpPr>
                      <p:spPr>
                        <a:xfrm flipH="1" flipV="1">
                          <a:off x="6816505" y="1600226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1" name="Connettore 1 272"/>
                        <p:cNvCxnSpPr/>
                        <p:nvPr/>
                      </p:nvCxnSpPr>
                      <p:spPr>
                        <a:xfrm flipH="1" flipV="1">
                          <a:off x="6786506" y="1480308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2" name="Connettore 1 273"/>
                        <p:cNvCxnSpPr/>
                        <p:nvPr/>
                      </p:nvCxnSpPr>
                      <p:spPr>
                        <a:xfrm flipV="1">
                          <a:off x="6788550" y="1607870"/>
                          <a:ext cx="17462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3" name="Connettore 1 274"/>
                        <p:cNvCxnSpPr/>
                        <p:nvPr/>
                      </p:nvCxnSpPr>
                      <p:spPr>
                        <a:xfrm flipV="1">
                          <a:off x="6749518" y="158853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4" name="Connettore 1 275"/>
                        <p:cNvCxnSpPr/>
                        <p:nvPr/>
                      </p:nvCxnSpPr>
                      <p:spPr>
                        <a:xfrm>
                          <a:off x="6756379" y="1562901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65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312" y="1533335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0" name="Gruppo 796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601889" y="2446541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44" name="Connettore 1 255"/>
                        <p:cNvCxnSpPr>
                          <a:stCxn id="354" idx="2"/>
                        </p:cNvCxnSpPr>
                        <p:nvPr/>
                      </p:nvCxnSpPr>
                      <p:spPr>
                        <a:xfrm flipH="1" flipV="1">
                          <a:off x="6819853" y="1468889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5" name="Connettore 1 256"/>
                        <p:cNvCxnSpPr/>
                        <p:nvPr/>
                      </p:nvCxnSpPr>
                      <p:spPr>
                        <a:xfrm flipH="1" flipV="1">
                          <a:off x="6769235" y="152572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6" name="Connettore 1 257"/>
                        <p:cNvCxnSpPr/>
                        <p:nvPr/>
                      </p:nvCxnSpPr>
                      <p:spPr>
                        <a:xfrm flipH="1" flipV="1">
                          <a:off x="6835933" y="159419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7" name="Connettore 1 258"/>
                        <p:cNvCxnSpPr/>
                        <p:nvPr/>
                      </p:nvCxnSpPr>
                      <p:spPr>
                        <a:xfrm flipH="1">
                          <a:off x="6832511" y="1514669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8" name="Connettore 1 259"/>
                        <p:cNvCxnSpPr/>
                        <p:nvPr/>
                      </p:nvCxnSpPr>
                      <p:spPr>
                        <a:xfrm flipH="1">
                          <a:off x="6835985" y="156704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9" name="Connettore 1 260"/>
                        <p:cNvCxnSpPr/>
                        <p:nvPr/>
                      </p:nvCxnSpPr>
                      <p:spPr>
                        <a:xfrm flipH="1" flipV="1">
                          <a:off x="6813370" y="1600141"/>
                          <a:ext cx="23814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0" name="Connettore 1 261"/>
                        <p:cNvCxnSpPr/>
                        <p:nvPr/>
                      </p:nvCxnSpPr>
                      <p:spPr>
                        <a:xfrm flipH="1" flipV="1">
                          <a:off x="6786534" y="1480364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1" name="Connettore 1 262"/>
                        <p:cNvCxnSpPr/>
                        <p:nvPr/>
                      </p:nvCxnSpPr>
                      <p:spPr>
                        <a:xfrm flipV="1">
                          <a:off x="6788577" y="1607926"/>
                          <a:ext cx="17462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2" name="Connettore 1 263"/>
                        <p:cNvCxnSpPr/>
                        <p:nvPr/>
                      </p:nvCxnSpPr>
                      <p:spPr>
                        <a:xfrm flipV="1">
                          <a:off x="6749546" y="1588591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3" name="Connettore 1 264"/>
                        <p:cNvCxnSpPr/>
                        <p:nvPr/>
                      </p:nvCxnSpPr>
                      <p:spPr>
                        <a:xfrm>
                          <a:off x="6756406" y="1562956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54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339" y="1533391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1" name="Gruppo 808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637956" y="2367999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33" name="Connettore 1 244"/>
                        <p:cNvCxnSpPr>
                          <a:stCxn id="343" idx="2"/>
                        </p:cNvCxnSpPr>
                        <p:nvPr/>
                      </p:nvCxnSpPr>
                      <p:spPr>
                        <a:xfrm flipH="1" flipV="1">
                          <a:off x="6820167" y="1469581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4" name="Connettore 1 245"/>
                        <p:cNvCxnSpPr/>
                        <p:nvPr/>
                      </p:nvCxnSpPr>
                      <p:spPr>
                        <a:xfrm flipH="1" flipV="1">
                          <a:off x="6770395" y="1521732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5" name="Connettore 1 246"/>
                        <p:cNvCxnSpPr/>
                        <p:nvPr/>
                      </p:nvCxnSpPr>
                      <p:spPr>
                        <a:xfrm flipH="1" flipV="1">
                          <a:off x="6831843" y="1592481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6" name="Connettore 1 247"/>
                        <p:cNvCxnSpPr/>
                        <p:nvPr/>
                      </p:nvCxnSpPr>
                      <p:spPr>
                        <a:xfrm flipH="1">
                          <a:off x="6832007" y="1519766"/>
                          <a:ext cx="3810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7" name="Connettore 1 248"/>
                        <p:cNvCxnSpPr/>
                        <p:nvPr/>
                      </p:nvCxnSpPr>
                      <p:spPr>
                        <a:xfrm flipH="1">
                          <a:off x="6833470" y="1565475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8" name="Connettore 1 249"/>
                        <p:cNvCxnSpPr/>
                        <p:nvPr/>
                      </p:nvCxnSpPr>
                      <p:spPr>
                        <a:xfrm flipH="1" flipV="1">
                          <a:off x="6812430" y="1598708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9" name="Connettore 1 250"/>
                        <p:cNvCxnSpPr/>
                        <p:nvPr/>
                      </p:nvCxnSpPr>
                      <p:spPr>
                        <a:xfrm flipH="1" flipV="1">
                          <a:off x="6785992" y="1485883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0" name="Connettore 1 251"/>
                        <p:cNvCxnSpPr/>
                        <p:nvPr/>
                      </p:nvCxnSpPr>
                      <p:spPr>
                        <a:xfrm flipV="1">
                          <a:off x="6788892" y="1608619"/>
                          <a:ext cx="15875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1" name="Connettore 1 252"/>
                        <p:cNvCxnSpPr/>
                        <p:nvPr/>
                      </p:nvCxnSpPr>
                      <p:spPr>
                        <a:xfrm flipV="1">
                          <a:off x="6749003" y="1594110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2" name="Connettore 1 253"/>
                        <p:cNvCxnSpPr/>
                        <p:nvPr/>
                      </p:nvCxnSpPr>
                      <p:spPr>
                        <a:xfrm>
                          <a:off x="6757439" y="1568617"/>
                          <a:ext cx="31751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43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7238" y="1538219"/>
                          <a:ext cx="92061" cy="42864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2" name="Gruppo 820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685510" y="23301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22" name="Connettore 1 233"/>
                        <p:cNvCxnSpPr>
                          <a:stCxn id="332" idx="2"/>
                        </p:cNvCxnSpPr>
                        <p:nvPr/>
                      </p:nvCxnSpPr>
                      <p:spPr>
                        <a:xfrm flipH="1" flipV="1">
                          <a:off x="6814352" y="1473504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3" name="Connettore 1 234"/>
                        <p:cNvCxnSpPr/>
                        <p:nvPr/>
                      </p:nvCxnSpPr>
                      <p:spPr>
                        <a:xfrm flipH="1" flipV="1">
                          <a:off x="6761712" y="1524038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4" name="Connettore 1 235"/>
                        <p:cNvCxnSpPr/>
                        <p:nvPr/>
                      </p:nvCxnSpPr>
                      <p:spPr>
                        <a:xfrm flipH="1" flipV="1">
                          <a:off x="6829709" y="1593042"/>
                          <a:ext cx="22226" cy="2698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5" name="Connettore 1 236"/>
                        <p:cNvCxnSpPr/>
                        <p:nvPr/>
                      </p:nvCxnSpPr>
                      <p:spPr>
                        <a:xfrm flipH="1">
                          <a:off x="6826527" y="1521521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6" name="Connettore 1 237"/>
                        <p:cNvCxnSpPr/>
                        <p:nvPr/>
                      </p:nvCxnSpPr>
                      <p:spPr>
                        <a:xfrm flipH="1">
                          <a:off x="6834266" y="156758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" name="Connettore 1 238"/>
                        <p:cNvCxnSpPr/>
                        <p:nvPr/>
                      </p:nvCxnSpPr>
                      <p:spPr>
                        <a:xfrm flipH="1" flipV="1">
                          <a:off x="6810781" y="1598472"/>
                          <a:ext cx="19050" cy="5079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" name="Connettore 1 239"/>
                        <p:cNvCxnSpPr/>
                        <p:nvPr/>
                      </p:nvCxnSpPr>
                      <p:spPr>
                        <a:xfrm flipH="1" flipV="1">
                          <a:off x="6778256" y="1484730"/>
                          <a:ext cx="20637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" name="Connettore 1 240"/>
                        <p:cNvCxnSpPr/>
                        <p:nvPr/>
                      </p:nvCxnSpPr>
                      <p:spPr>
                        <a:xfrm flipV="1">
                          <a:off x="6782474" y="1609429"/>
                          <a:ext cx="174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0" name="Connettore 1 241"/>
                        <p:cNvCxnSpPr/>
                        <p:nvPr/>
                      </p:nvCxnSpPr>
                      <p:spPr>
                        <a:xfrm flipV="1">
                          <a:off x="6742605" y="1593092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1" name="Connettore 1 242"/>
                        <p:cNvCxnSpPr/>
                        <p:nvPr/>
                      </p:nvCxnSpPr>
                      <p:spPr>
                        <a:xfrm>
                          <a:off x="6750348" y="1569816"/>
                          <a:ext cx="33339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32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9049" y="1539331"/>
                          <a:ext cx="90474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3" name="Gruppo 832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749943" y="2305734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11" name="Connettore 1 222"/>
                        <p:cNvCxnSpPr>
                          <a:stCxn id="321" idx="2"/>
                        </p:cNvCxnSpPr>
                        <p:nvPr/>
                      </p:nvCxnSpPr>
                      <p:spPr>
                        <a:xfrm flipH="1" flipV="1">
                          <a:off x="6816960" y="1474816"/>
                          <a:ext cx="4763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2" name="Connettore 1 223"/>
                        <p:cNvCxnSpPr/>
                        <p:nvPr/>
                      </p:nvCxnSpPr>
                      <p:spPr>
                        <a:xfrm flipH="1" flipV="1">
                          <a:off x="6766662" y="1526202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3" name="Connettore 1 224"/>
                        <p:cNvCxnSpPr/>
                        <p:nvPr/>
                      </p:nvCxnSpPr>
                      <p:spPr>
                        <a:xfrm flipH="1" flipV="1">
                          <a:off x="6832646" y="1590821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4" name="Connettore 1 225"/>
                        <p:cNvCxnSpPr/>
                        <p:nvPr/>
                      </p:nvCxnSpPr>
                      <p:spPr>
                        <a:xfrm flipH="1">
                          <a:off x="6830848" y="152191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" name="Connettore 1 226"/>
                        <p:cNvCxnSpPr/>
                        <p:nvPr/>
                      </p:nvCxnSpPr>
                      <p:spPr>
                        <a:xfrm flipH="1">
                          <a:off x="6835107" y="1567943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" name="Connettore 1 227"/>
                        <p:cNvCxnSpPr/>
                        <p:nvPr/>
                      </p:nvCxnSpPr>
                      <p:spPr>
                        <a:xfrm flipH="1" flipV="1">
                          <a:off x="6813432" y="1596304"/>
                          <a:ext cx="19050" cy="4761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7" name="Connettore 1 228"/>
                        <p:cNvCxnSpPr/>
                        <p:nvPr/>
                      </p:nvCxnSpPr>
                      <p:spPr>
                        <a:xfrm flipH="1" flipV="1">
                          <a:off x="6780631" y="1486384"/>
                          <a:ext cx="19050" cy="4603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8" name="Connettore 1 229"/>
                        <p:cNvCxnSpPr/>
                        <p:nvPr/>
                      </p:nvCxnSpPr>
                      <p:spPr>
                        <a:xfrm flipV="1">
                          <a:off x="6782783" y="1604823"/>
                          <a:ext cx="17463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9" name="Connettore 1 230"/>
                        <p:cNvCxnSpPr/>
                        <p:nvPr/>
                      </p:nvCxnSpPr>
                      <p:spPr>
                        <a:xfrm flipV="1">
                          <a:off x="6744243" y="1590817"/>
                          <a:ext cx="47626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0" name="Connettore 1 231"/>
                        <p:cNvCxnSpPr/>
                        <p:nvPr/>
                      </p:nvCxnSpPr>
                      <p:spPr>
                        <a:xfrm>
                          <a:off x="6752424" y="1564582"/>
                          <a:ext cx="33338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21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9013" y="1536328"/>
                          <a:ext cx="87298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4" name="Gruppo 8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726143" y="2255740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300" name="Connettore 1 211"/>
                        <p:cNvCxnSpPr>
                          <a:stCxn id="310" idx="2"/>
                        </p:cNvCxnSpPr>
                        <p:nvPr/>
                      </p:nvCxnSpPr>
                      <p:spPr>
                        <a:xfrm flipH="1" flipV="1">
                          <a:off x="6820629" y="1475444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1" name="Connettore 1 212"/>
                        <p:cNvCxnSpPr/>
                        <p:nvPr/>
                      </p:nvCxnSpPr>
                      <p:spPr>
                        <a:xfrm flipH="1" flipV="1">
                          <a:off x="6769827" y="152623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2" name="Connettore 1 213"/>
                        <p:cNvCxnSpPr/>
                        <p:nvPr/>
                      </p:nvCxnSpPr>
                      <p:spPr>
                        <a:xfrm flipH="1" flipV="1">
                          <a:off x="6836504" y="1594488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3" name="Connettore 1 214"/>
                        <p:cNvCxnSpPr/>
                        <p:nvPr/>
                      </p:nvCxnSpPr>
                      <p:spPr>
                        <a:xfrm flipH="1">
                          <a:off x="6833329" y="1521474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4" name="Connettore 1 215"/>
                        <p:cNvCxnSpPr/>
                        <p:nvPr/>
                      </p:nvCxnSpPr>
                      <p:spPr>
                        <a:xfrm flipH="1">
                          <a:off x="6836504" y="1567505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5" name="Connettore 1 216"/>
                        <p:cNvCxnSpPr/>
                        <p:nvPr/>
                      </p:nvCxnSpPr>
                      <p:spPr>
                        <a:xfrm flipH="1" flipV="1">
                          <a:off x="6817454" y="1600837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6" name="Connettore 1 217"/>
                        <p:cNvCxnSpPr/>
                        <p:nvPr/>
                      </p:nvCxnSpPr>
                      <p:spPr>
                        <a:xfrm flipH="1" flipV="1">
                          <a:off x="6787291" y="1486554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7" name="Connettore 1 218"/>
                        <p:cNvCxnSpPr/>
                        <p:nvPr/>
                      </p:nvCxnSpPr>
                      <p:spPr>
                        <a:xfrm flipV="1">
                          <a:off x="6788878" y="1608773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8" name="Connettore 1 219"/>
                        <p:cNvCxnSpPr/>
                        <p:nvPr/>
                      </p:nvCxnSpPr>
                      <p:spPr>
                        <a:xfrm flipV="1">
                          <a:off x="6749190" y="1594488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9" name="Connettore 1 220"/>
                        <p:cNvCxnSpPr/>
                        <p:nvPr/>
                      </p:nvCxnSpPr>
                      <p:spPr>
                        <a:xfrm>
                          <a:off x="6757127" y="1569091"/>
                          <a:ext cx="33339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0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217" y="1539724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5" name="Gruppo 856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771377" y="2236762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289" name="Connettore 1 200"/>
                        <p:cNvCxnSpPr>
                          <a:stCxn id="299" idx="2"/>
                        </p:cNvCxnSpPr>
                        <p:nvPr/>
                      </p:nvCxnSpPr>
                      <p:spPr>
                        <a:xfrm flipH="1" flipV="1">
                          <a:off x="6817725" y="1473955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0" name="Connettore 1 201"/>
                        <p:cNvCxnSpPr/>
                        <p:nvPr/>
                      </p:nvCxnSpPr>
                      <p:spPr>
                        <a:xfrm flipH="1" flipV="1">
                          <a:off x="6765661" y="1525969"/>
                          <a:ext cx="20637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1" name="Connettore 1 202"/>
                        <p:cNvCxnSpPr/>
                        <p:nvPr/>
                      </p:nvCxnSpPr>
                      <p:spPr>
                        <a:xfrm flipH="1" flipV="1">
                          <a:off x="6831314" y="1594122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2" name="Connettore 1 203"/>
                        <p:cNvCxnSpPr/>
                        <p:nvPr/>
                      </p:nvCxnSpPr>
                      <p:spPr>
                        <a:xfrm flipH="1">
                          <a:off x="6826312" y="1521355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3" name="Connettore 1 204"/>
                        <p:cNvCxnSpPr/>
                        <p:nvPr/>
                      </p:nvCxnSpPr>
                      <p:spPr>
                        <a:xfrm flipH="1">
                          <a:off x="6834105" y="1567710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4" name="Connettore 1 205"/>
                        <p:cNvCxnSpPr/>
                        <p:nvPr/>
                      </p:nvCxnSpPr>
                      <p:spPr>
                        <a:xfrm flipH="1" flipV="1">
                          <a:off x="6813867" y="1598977"/>
                          <a:ext cx="17463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5" name="Connettore 1 206"/>
                        <p:cNvCxnSpPr/>
                        <p:nvPr/>
                      </p:nvCxnSpPr>
                      <p:spPr>
                        <a:xfrm flipH="1" flipV="1">
                          <a:off x="6779575" y="148427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6" name="Connettore 1 207"/>
                        <p:cNvCxnSpPr/>
                        <p:nvPr/>
                      </p:nvCxnSpPr>
                      <p:spPr>
                        <a:xfrm flipV="1">
                          <a:off x="6783506" y="1609030"/>
                          <a:ext cx="15875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7" name="Connettore 1 208"/>
                        <p:cNvCxnSpPr/>
                        <p:nvPr/>
                      </p:nvCxnSpPr>
                      <p:spPr>
                        <a:xfrm flipV="1">
                          <a:off x="6749459" y="159358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8" name="Connettore 1 209"/>
                        <p:cNvCxnSpPr/>
                        <p:nvPr/>
                      </p:nvCxnSpPr>
                      <p:spPr>
                        <a:xfrm>
                          <a:off x="6754735" y="1568788"/>
                          <a:ext cx="28576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9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834" y="1539166"/>
                          <a:ext cx="90473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6" name="Gruppo 868"/>
                      <p:cNvGrpSpPr>
                        <a:grpSpLocks/>
                      </p:cNvGrpSpPr>
                      <p:nvPr/>
                    </p:nvGrpSpPr>
                    <p:grpSpPr bwMode="auto">
                      <a:xfrm rot="2534214">
                        <a:off x="7816835" y="22511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278" name="Connettore 1 189"/>
                        <p:cNvCxnSpPr>
                          <a:stCxn id="288" idx="2"/>
                        </p:cNvCxnSpPr>
                        <p:nvPr/>
                      </p:nvCxnSpPr>
                      <p:spPr>
                        <a:xfrm flipH="1" flipV="1">
                          <a:off x="6814584" y="1475858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9" name="Connettore 1 190"/>
                        <p:cNvCxnSpPr/>
                        <p:nvPr/>
                      </p:nvCxnSpPr>
                      <p:spPr>
                        <a:xfrm flipH="1" flipV="1">
                          <a:off x="6764019" y="1523913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0" name="Connettore 1 191"/>
                        <p:cNvCxnSpPr/>
                        <p:nvPr/>
                      </p:nvCxnSpPr>
                      <p:spPr>
                        <a:xfrm flipH="1" flipV="1">
                          <a:off x="6829756" y="1593150"/>
                          <a:ext cx="22226" cy="2698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1" name="Connettore 1 192"/>
                        <p:cNvCxnSpPr/>
                        <p:nvPr/>
                      </p:nvCxnSpPr>
                      <p:spPr>
                        <a:xfrm flipH="1">
                          <a:off x="6831182" y="1521543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2" name="Connettore 1 193"/>
                        <p:cNvCxnSpPr/>
                        <p:nvPr/>
                      </p:nvCxnSpPr>
                      <p:spPr>
                        <a:xfrm flipH="1">
                          <a:off x="6831162" y="156371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3" name="Connettore 1 194"/>
                        <p:cNvCxnSpPr/>
                        <p:nvPr/>
                      </p:nvCxnSpPr>
                      <p:spPr>
                        <a:xfrm flipH="1" flipV="1">
                          <a:off x="6809120" y="1600069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4" name="Connettore 1 195"/>
                        <p:cNvCxnSpPr/>
                        <p:nvPr/>
                      </p:nvCxnSpPr>
                      <p:spPr>
                        <a:xfrm flipH="1" flipV="1">
                          <a:off x="6778651" y="1486232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5" name="Connettore 1 196"/>
                        <p:cNvCxnSpPr/>
                        <p:nvPr/>
                      </p:nvCxnSpPr>
                      <p:spPr>
                        <a:xfrm flipV="1">
                          <a:off x="6783158" y="1611968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6" name="Connettore 1 197"/>
                        <p:cNvCxnSpPr/>
                        <p:nvPr/>
                      </p:nvCxnSpPr>
                      <p:spPr>
                        <a:xfrm flipV="1">
                          <a:off x="6745499" y="1590583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7" name="Connettore 1 198"/>
                        <p:cNvCxnSpPr/>
                        <p:nvPr/>
                      </p:nvCxnSpPr>
                      <p:spPr>
                        <a:xfrm>
                          <a:off x="6747608" y="1568017"/>
                          <a:ext cx="34926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88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1342" y="1540139"/>
                          <a:ext cx="93647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7" name="Gruppo 880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818905" y="2188973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267" name="Connettore 1 178"/>
                        <p:cNvCxnSpPr>
                          <a:stCxn id="277" idx="2"/>
                        </p:cNvCxnSpPr>
                        <p:nvPr/>
                      </p:nvCxnSpPr>
                      <p:spPr>
                        <a:xfrm flipH="1" flipV="1">
                          <a:off x="6817879" y="1474079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8" name="Connettore 1 179"/>
                        <p:cNvCxnSpPr/>
                        <p:nvPr/>
                      </p:nvCxnSpPr>
                      <p:spPr>
                        <a:xfrm flipH="1" flipV="1">
                          <a:off x="6769510" y="1527285"/>
                          <a:ext cx="15875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9" name="Connettore 1 180"/>
                        <p:cNvCxnSpPr/>
                        <p:nvPr/>
                      </p:nvCxnSpPr>
                      <p:spPr>
                        <a:xfrm flipH="1" flipV="1">
                          <a:off x="6831468" y="1594246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0" name="Connettore 1 181"/>
                        <p:cNvCxnSpPr/>
                        <p:nvPr/>
                      </p:nvCxnSpPr>
                      <p:spPr>
                        <a:xfrm flipH="1">
                          <a:off x="6826466" y="1521479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1" name="Connettore 1 182"/>
                        <p:cNvCxnSpPr/>
                        <p:nvPr/>
                      </p:nvCxnSpPr>
                      <p:spPr>
                        <a:xfrm flipH="1">
                          <a:off x="6834259" y="1567834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2" name="Connettore 1 183"/>
                        <p:cNvCxnSpPr/>
                        <p:nvPr/>
                      </p:nvCxnSpPr>
                      <p:spPr>
                        <a:xfrm flipH="1" flipV="1">
                          <a:off x="6813967" y="1597227"/>
                          <a:ext cx="19050" cy="5237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3" name="Connettore 1 184"/>
                        <p:cNvCxnSpPr/>
                        <p:nvPr/>
                      </p:nvCxnSpPr>
                      <p:spPr>
                        <a:xfrm flipH="1" flipV="1">
                          <a:off x="6779728" y="1484401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4" name="Connettore 1 185"/>
                        <p:cNvCxnSpPr/>
                        <p:nvPr/>
                      </p:nvCxnSpPr>
                      <p:spPr>
                        <a:xfrm flipV="1">
                          <a:off x="6788727" y="1609196"/>
                          <a:ext cx="14288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5" name="Connettore 1 186"/>
                        <p:cNvCxnSpPr/>
                        <p:nvPr/>
                      </p:nvCxnSpPr>
                      <p:spPr>
                        <a:xfrm flipV="1">
                          <a:off x="6749612" y="1593709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6" name="Connettore 1 187"/>
                        <p:cNvCxnSpPr/>
                        <p:nvPr/>
                      </p:nvCxnSpPr>
                      <p:spPr>
                        <a:xfrm>
                          <a:off x="6756835" y="1569242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77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987" y="1539290"/>
                          <a:ext cx="90473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48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5189" y="3482585"/>
                        <a:ext cx="88902" cy="434908"/>
                      </a:xfrm>
                      <a:custGeom>
                        <a:avLst/>
                        <a:gdLst>
                          <a:gd name="T0" fmla="*/ 0 w 69"/>
                          <a:gd name="T1" fmla="*/ 92 h 108"/>
                          <a:gd name="T2" fmla="*/ 40 w 69"/>
                          <a:gd name="T3" fmla="*/ 38 h 108"/>
                          <a:gd name="T4" fmla="*/ 46 w 69"/>
                          <a:gd name="T5" fmla="*/ 18 h 108"/>
                          <a:gd name="T6" fmla="*/ 52 w 69"/>
                          <a:gd name="T7" fmla="*/ 0 h 108"/>
                          <a:gd name="T8" fmla="*/ 60 w 69"/>
                          <a:gd name="T9" fmla="*/ 26 h 108"/>
                          <a:gd name="T10" fmla="*/ 40 w 69"/>
                          <a:gd name="T11" fmla="*/ 108 h 108"/>
                          <a:gd name="T12" fmla="*/ 14 w 69"/>
                          <a:gd name="T13" fmla="*/ 94 h 108"/>
                          <a:gd name="T14" fmla="*/ 0 w 69"/>
                          <a:gd name="T15" fmla="*/ 92 h 1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69" h="108">
                            <a:moveTo>
                              <a:pt x="0" y="92"/>
                            </a:moveTo>
                            <a:cubicBezTo>
                              <a:pt x="53" y="83"/>
                              <a:pt x="33" y="87"/>
                              <a:pt x="40" y="38"/>
                            </a:cubicBezTo>
                            <a:cubicBezTo>
                              <a:pt x="41" y="31"/>
                              <a:pt x="44" y="25"/>
                              <a:pt x="46" y="18"/>
                            </a:cubicBezTo>
                            <a:cubicBezTo>
                              <a:pt x="48" y="12"/>
                              <a:pt x="52" y="0"/>
                              <a:pt x="52" y="0"/>
                            </a:cubicBezTo>
                            <a:cubicBezTo>
                              <a:pt x="55" y="9"/>
                              <a:pt x="57" y="17"/>
                              <a:pt x="60" y="26"/>
                            </a:cubicBezTo>
                            <a:cubicBezTo>
                              <a:pt x="59" y="45"/>
                              <a:pt x="69" y="98"/>
                              <a:pt x="40" y="108"/>
                            </a:cubicBezTo>
                            <a:cubicBezTo>
                              <a:pt x="34" y="104"/>
                              <a:pt x="20" y="94"/>
                              <a:pt x="14" y="94"/>
                            </a:cubicBezTo>
                            <a:lnTo>
                              <a:pt x="0" y="9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149" name="Connettore 1 60"/>
                      <p:cNvCxnSpPr/>
                      <p:nvPr/>
                    </p:nvCxnSpPr>
                    <p:spPr>
                      <a:xfrm>
                        <a:off x="2155385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Connettore 1 61"/>
                      <p:cNvCxnSpPr/>
                      <p:nvPr/>
                    </p:nvCxnSpPr>
                    <p:spPr>
                      <a:xfrm>
                        <a:off x="3020590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" name="Connettore 1 62"/>
                      <p:cNvCxnSpPr/>
                      <p:nvPr/>
                    </p:nvCxnSpPr>
                    <p:spPr>
                      <a:xfrm>
                        <a:off x="329725" y="4523823"/>
                        <a:ext cx="0" cy="144441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Connettore 1 63"/>
                      <p:cNvCxnSpPr/>
                      <p:nvPr/>
                    </p:nvCxnSpPr>
                    <p:spPr>
                      <a:xfrm>
                        <a:off x="1572762" y="4453984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3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69991" y="3893684"/>
                        <a:ext cx="269880" cy="106346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154" name="Connettore 1 65"/>
                      <p:cNvCxnSpPr/>
                      <p:nvPr/>
                    </p:nvCxnSpPr>
                    <p:spPr>
                      <a:xfrm>
                        <a:off x="5359022" y="4444461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5" name="Freeform 99"/>
                      <p:cNvSpPr>
                        <a:spLocks/>
                      </p:cNvSpPr>
                      <p:nvPr/>
                    </p:nvSpPr>
                    <p:spPr bwMode="auto">
                      <a:xfrm rot="581292">
                        <a:off x="6298840" y="3379414"/>
                        <a:ext cx="336556" cy="56823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6" name="Freeform 36"/>
                      <p:cNvSpPr>
                        <a:spLocks/>
                      </p:cNvSpPr>
                      <p:nvPr/>
                    </p:nvSpPr>
                    <p:spPr bwMode="auto">
                      <a:xfrm rot="21359631">
                        <a:off x="6033723" y="3574645"/>
                        <a:ext cx="190504" cy="392052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7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49598" y="3982570"/>
                        <a:ext cx="269880" cy="106346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8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79732" y="3925429"/>
                        <a:ext cx="244480" cy="2460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9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27372" y="2563565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0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46423" y="3923841"/>
                        <a:ext cx="269880" cy="126980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1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36869" y="2890539"/>
                        <a:ext cx="260355" cy="105393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2" name="Freeform 54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930533" y="3120691"/>
                        <a:ext cx="57151" cy="69363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3" name="Freeform 55"/>
                      <p:cNvSpPr>
                        <a:spLocks/>
                      </p:cNvSpPr>
                      <p:nvPr/>
                    </p:nvSpPr>
                    <p:spPr bwMode="auto">
                      <a:xfrm rot="20568106" flipH="1">
                        <a:off x="5973396" y="3054026"/>
                        <a:ext cx="57151" cy="53808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4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063885" y="2588961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5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28931" y="3580994"/>
                        <a:ext cx="258768" cy="352370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6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857506" y="3563535"/>
                        <a:ext cx="173041" cy="44760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7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55919" y="3861939"/>
                        <a:ext cx="244480" cy="2460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8" name="Freeform 55"/>
                      <p:cNvSpPr>
                        <a:spLocks/>
                      </p:cNvSpPr>
                      <p:nvPr/>
                    </p:nvSpPr>
                    <p:spPr bwMode="auto">
                      <a:xfrm rot="20568106" flipH="1">
                        <a:off x="5955933" y="3220688"/>
                        <a:ext cx="55564" cy="538079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9" name="Freeform 54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914657" y="3274655"/>
                        <a:ext cx="57151" cy="692043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0" name="Freeform 39"/>
                      <p:cNvSpPr>
                        <a:spLocks/>
                      </p:cNvSpPr>
                      <p:nvPr/>
                    </p:nvSpPr>
                    <p:spPr bwMode="auto">
                      <a:xfrm rot="21364212">
                        <a:off x="6017847" y="3538139"/>
                        <a:ext cx="258767" cy="431733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1" name="Freeform 99"/>
                      <p:cNvSpPr>
                        <a:spLocks/>
                      </p:cNvSpPr>
                      <p:nvPr/>
                    </p:nvSpPr>
                    <p:spPr bwMode="auto">
                      <a:xfrm rot="20557419">
                        <a:off x="5952758" y="3257195"/>
                        <a:ext cx="495309" cy="54919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172" name="Connettore 1 83"/>
                      <p:cNvCxnSpPr/>
                      <p:nvPr/>
                    </p:nvCxnSpPr>
                    <p:spPr>
                      <a:xfrm>
                        <a:off x="6460768" y="4479380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580121" y="2700069"/>
                        <a:ext cx="155578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4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521382" y="2609595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5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607109" y="2638165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548371" y="2547692"/>
                        <a:ext cx="153990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7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616634" y="2469916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8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643623" y="2585787"/>
                        <a:ext cx="155578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9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530907" y="2790542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0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6000000">
                        <a:off x="8542828" y="2537370"/>
                        <a:ext cx="153963" cy="53976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1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8626159" y="2538169"/>
                        <a:ext cx="153991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2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448356" y="2687371"/>
                        <a:ext cx="153991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3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7278346" y="3146087"/>
                        <a:ext cx="258767" cy="79997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4" name="Freeform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02203" y="3212751"/>
                        <a:ext cx="334968" cy="569825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5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25944" y="3952412"/>
                        <a:ext cx="269880" cy="106347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6" name="Freeform 1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65602" y="3904794"/>
                        <a:ext cx="244480" cy="247612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7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05435" y="3933365"/>
                        <a:ext cx="273055" cy="126980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8" name="Freeform 130"/>
                      <p:cNvSpPr>
                        <a:spLocks/>
                      </p:cNvSpPr>
                      <p:nvPr/>
                    </p:nvSpPr>
                    <p:spPr bwMode="auto">
                      <a:xfrm rot="21175949">
                        <a:off x="7065617" y="3112755"/>
                        <a:ext cx="336556" cy="566649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9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827488" y="3196879"/>
                        <a:ext cx="258767" cy="801564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0" name="Freeform 99"/>
                      <p:cNvSpPr>
                        <a:spLocks/>
                      </p:cNvSpPr>
                      <p:nvPr/>
                    </p:nvSpPr>
                    <p:spPr bwMode="auto">
                      <a:xfrm rot="581292">
                        <a:off x="7218020" y="3219100"/>
                        <a:ext cx="336556" cy="569825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1" name="Freeform 121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7205320" y="3431793"/>
                        <a:ext cx="120652" cy="523794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CC00">
                              <a:gamma/>
                              <a:shade val="66275"/>
                              <a:invGamma/>
                            </a:srgbClr>
                          </a:gs>
                          <a:gs pos="100000">
                            <a:srgbClr val="99CC00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2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10039" y="2938157"/>
                        <a:ext cx="258767" cy="105393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3" name="Freeform 133"/>
                      <p:cNvSpPr>
                        <a:spLocks/>
                      </p:cNvSpPr>
                      <p:nvPr/>
                    </p:nvSpPr>
                    <p:spPr bwMode="auto">
                      <a:xfrm rot="21238619">
                        <a:off x="6862413" y="3082597"/>
                        <a:ext cx="258767" cy="79997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4" name="Freeform 99"/>
                      <p:cNvSpPr>
                        <a:spLocks/>
                      </p:cNvSpPr>
                      <p:nvPr/>
                    </p:nvSpPr>
                    <p:spPr bwMode="auto">
                      <a:xfrm rot="21233407">
                        <a:off x="7141819" y="3163547"/>
                        <a:ext cx="334968" cy="569824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5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849713" y="3611153"/>
                        <a:ext cx="258767" cy="396814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6" name="Freeform 125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7068792" y="3030218"/>
                        <a:ext cx="92077" cy="934892"/>
                      </a:xfrm>
                      <a:custGeom>
                        <a:avLst/>
                        <a:gdLst>
                          <a:gd name="T0" fmla="*/ 158 w 215"/>
                          <a:gd name="T1" fmla="*/ 571 h 619"/>
                          <a:gd name="T2" fmla="*/ 174 w 215"/>
                          <a:gd name="T3" fmla="*/ 316 h 619"/>
                          <a:gd name="T4" fmla="*/ 2 w 215"/>
                          <a:gd name="T5" fmla="*/ 1 h 619"/>
                          <a:gd name="T6" fmla="*/ 190 w 215"/>
                          <a:gd name="T7" fmla="*/ 297 h 619"/>
                          <a:gd name="T8" fmla="*/ 184 w 215"/>
                          <a:gd name="T9" fmla="*/ 609 h 619"/>
                          <a:gd name="T10" fmla="*/ 158 w 215"/>
                          <a:gd name="T11" fmla="*/ 613 h 619"/>
                          <a:gd name="T12" fmla="*/ 158 w 215"/>
                          <a:gd name="T13" fmla="*/ 571 h 6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1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2" y="619"/>
                              <a:pt x="158" y="613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CC00">
                              <a:gamma/>
                              <a:shade val="66275"/>
                              <a:invGamma/>
                            </a:srgbClr>
                          </a:gs>
                          <a:gs pos="100000">
                            <a:srgbClr val="99CC00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7" name="Freeform 131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937027" y="2990536"/>
                        <a:ext cx="57151" cy="692043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8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24226" y="2471504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9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260739" y="2496900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0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81435" y="2369920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1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717948" y="2395316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2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05234" y="2650863"/>
                        <a:ext cx="58738" cy="59680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203" name="Connettore 1 114"/>
                      <p:cNvCxnSpPr/>
                      <p:nvPr/>
                    </p:nvCxnSpPr>
                    <p:spPr>
                      <a:xfrm>
                        <a:off x="7565689" y="4441286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4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39566" y="2664352"/>
                        <a:ext cx="155551" cy="49213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5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21309" y="2758793"/>
                        <a:ext cx="155551" cy="5080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6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08609" y="2873076"/>
                        <a:ext cx="155551" cy="50801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7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8485676" y="2600862"/>
                        <a:ext cx="155551" cy="49213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8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 rot="271544">
                        <a:off x="8837301" y="2596897"/>
                        <a:ext cx="152403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9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141963" y="2527058"/>
                        <a:ext cx="153990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0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072112" y="2520709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1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002260" y="2949267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2" name="Freeform 1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960985" y="3031804"/>
                        <a:ext cx="336556" cy="61268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3" name="Freeform 177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8315003" y="3393698"/>
                        <a:ext cx="120652" cy="536492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4" name="Freeform 177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8295953" y="3436555"/>
                        <a:ext cx="119065" cy="538079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5" name="Freeform 207"/>
                      <p:cNvSpPr>
                        <a:spLocks/>
                      </p:cNvSpPr>
                      <p:nvPr/>
                    </p:nvSpPr>
                    <p:spPr bwMode="auto">
                      <a:xfrm rot="9000000" flipH="1">
                        <a:off x="8299128" y="3084184"/>
                        <a:ext cx="55564" cy="70474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6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5276" y="3949237"/>
                        <a:ext cx="187329" cy="193645"/>
                      </a:xfrm>
                      <a:custGeom>
                        <a:avLst/>
                        <a:gdLst>
                          <a:gd name="T0" fmla="*/ 100 w 156"/>
                          <a:gd name="T1" fmla="*/ 27 h 112"/>
                          <a:gd name="T2" fmla="*/ 12 w 156"/>
                          <a:gd name="T3" fmla="*/ 101 h 112"/>
                          <a:gd name="T4" fmla="*/ 87 w 156"/>
                          <a:gd name="T5" fmla="*/ 52 h 112"/>
                          <a:gd name="T6" fmla="*/ 133 w 156"/>
                          <a:gd name="T7" fmla="*/ 24 h 112"/>
                          <a:gd name="T8" fmla="*/ 147 w 156"/>
                          <a:gd name="T9" fmla="*/ 0 h 112"/>
                          <a:gd name="T10" fmla="*/ 100 w 156"/>
                          <a:gd name="T11" fmla="*/ 27 h 1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6" h="112">
                            <a:moveTo>
                              <a:pt x="100" y="27"/>
                            </a:moveTo>
                            <a:cubicBezTo>
                              <a:pt x="85" y="35"/>
                              <a:pt x="29" y="74"/>
                              <a:pt x="12" y="101"/>
                            </a:cubicBezTo>
                            <a:cubicBezTo>
                              <a:pt x="0" y="112"/>
                              <a:pt x="62" y="65"/>
                              <a:pt x="87" y="52"/>
                            </a:cubicBezTo>
                            <a:cubicBezTo>
                              <a:pt x="107" y="41"/>
                              <a:pt x="121" y="32"/>
                              <a:pt x="133" y="24"/>
                            </a:cubicBezTo>
                            <a:cubicBezTo>
                              <a:pt x="143" y="15"/>
                              <a:pt x="156" y="9"/>
                              <a:pt x="147" y="0"/>
                            </a:cubicBezTo>
                            <a:cubicBezTo>
                              <a:pt x="142" y="0"/>
                              <a:pt x="124" y="13"/>
                              <a:pt x="100" y="27"/>
                            </a:cubicBez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7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270552" y="3969872"/>
                        <a:ext cx="187329" cy="193645"/>
                      </a:xfrm>
                      <a:custGeom>
                        <a:avLst/>
                        <a:gdLst>
                          <a:gd name="T0" fmla="*/ 100 w 156"/>
                          <a:gd name="T1" fmla="*/ 27 h 112"/>
                          <a:gd name="T2" fmla="*/ 12 w 156"/>
                          <a:gd name="T3" fmla="*/ 101 h 112"/>
                          <a:gd name="T4" fmla="*/ 87 w 156"/>
                          <a:gd name="T5" fmla="*/ 52 h 112"/>
                          <a:gd name="T6" fmla="*/ 133 w 156"/>
                          <a:gd name="T7" fmla="*/ 24 h 112"/>
                          <a:gd name="T8" fmla="*/ 147 w 156"/>
                          <a:gd name="T9" fmla="*/ 0 h 112"/>
                          <a:gd name="T10" fmla="*/ 100 w 156"/>
                          <a:gd name="T11" fmla="*/ 27 h 1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6" h="112">
                            <a:moveTo>
                              <a:pt x="100" y="27"/>
                            </a:moveTo>
                            <a:cubicBezTo>
                              <a:pt x="85" y="35"/>
                              <a:pt x="29" y="74"/>
                              <a:pt x="12" y="101"/>
                            </a:cubicBezTo>
                            <a:cubicBezTo>
                              <a:pt x="0" y="112"/>
                              <a:pt x="62" y="65"/>
                              <a:pt x="87" y="52"/>
                            </a:cubicBezTo>
                            <a:cubicBezTo>
                              <a:pt x="107" y="41"/>
                              <a:pt x="121" y="32"/>
                              <a:pt x="133" y="24"/>
                            </a:cubicBezTo>
                            <a:cubicBezTo>
                              <a:pt x="143" y="15"/>
                              <a:pt x="156" y="9"/>
                              <a:pt x="147" y="0"/>
                            </a:cubicBezTo>
                            <a:cubicBezTo>
                              <a:pt x="142" y="0"/>
                              <a:pt x="124" y="13"/>
                              <a:pt x="100" y="27"/>
                            </a:cubicBez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218" name="Connettore 1 129"/>
                      <p:cNvCxnSpPr/>
                      <p:nvPr/>
                    </p:nvCxnSpPr>
                    <p:spPr>
                      <a:xfrm>
                        <a:off x="8635684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19" name="Gruppo 1105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53311" y="2610852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256" name="Connettore 1 167"/>
                        <p:cNvCxnSpPr>
                          <a:stCxn id="266" idx="2"/>
                        </p:cNvCxnSpPr>
                        <p:nvPr/>
                      </p:nvCxnSpPr>
                      <p:spPr>
                        <a:xfrm flipH="1" flipV="1">
                          <a:off x="6818473" y="1477599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7" name="Connettore 1 168"/>
                        <p:cNvCxnSpPr/>
                        <p:nvPr/>
                      </p:nvCxnSpPr>
                      <p:spPr>
                        <a:xfrm flipH="1" flipV="1">
                          <a:off x="6768053" y="1526271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8" name="Connettore 1 169"/>
                        <p:cNvCxnSpPr/>
                        <p:nvPr/>
                      </p:nvCxnSpPr>
                      <p:spPr>
                        <a:xfrm flipH="1" flipV="1">
                          <a:off x="6834140" y="1594862"/>
                          <a:ext cx="23813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9" name="Connettore 1 170"/>
                        <p:cNvCxnSpPr/>
                        <p:nvPr/>
                      </p:nvCxnSpPr>
                      <p:spPr>
                        <a:xfrm flipH="1">
                          <a:off x="6830862" y="1523285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0" name="Connettore 1 171"/>
                        <p:cNvCxnSpPr/>
                        <p:nvPr/>
                      </p:nvCxnSpPr>
                      <p:spPr>
                        <a:xfrm flipH="1">
                          <a:off x="6834036" y="1567954"/>
                          <a:ext cx="46038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1" name="Connettore 1 172"/>
                        <p:cNvCxnSpPr/>
                        <p:nvPr/>
                      </p:nvCxnSpPr>
                      <p:spPr>
                        <a:xfrm flipH="1" flipV="1">
                          <a:off x="6815145" y="160071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2" name="Connettore 1 173"/>
                        <p:cNvCxnSpPr/>
                        <p:nvPr/>
                      </p:nvCxnSpPr>
                      <p:spPr>
                        <a:xfrm flipH="1" flipV="1">
                          <a:off x="6780328" y="1486833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3" name="Connettore 1 174"/>
                        <p:cNvCxnSpPr/>
                        <p:nvPr/>
                      </p:nvCxnSpPr>
                      <p:spPr>
                        <a:xfrm flipV="1">
                          <a:off x="6786509" y="1610392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4" name="Connettore 1 175"/>
                        <p:cNvCxnSpPr/>
                        <p:nvPr/>
                      </p:nvCxnSpPr>
                      <p:spPr>
                        <a:xfrm flipV="1">
                          <a:off x="6746978" y="1594256"/>
                          <a:ext cx="46038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5" name="Connettore 1 176"/>
                        <p:cNvCxnSpPr/>
                        <p:nvPr/>
                      </p:nvCxnSpPr>
                      <p:spPr>
                        <a:xfrm>
                          <a:off x="6755101" y="1569609"/>
                          <a:ext cx="33338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66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854" y="1540952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20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293213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1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432915" y="3846066"/>
                        <a:ext cx="84139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2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375764" y="3744482"/>
                        <a:ext cx="258767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3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642469" y="3806385"/>
                        <a:ext cx="76201" cy="144441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4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21831" y="3668294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5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7337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6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7515" y="3925429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7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5778" y="3933365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8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5956" y="3912731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9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31356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0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772647" y="3846066"/>
                        <a:ext cx="84139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1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715496" y="3744482"/>
                        <a:ext cx="258767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2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982201" y="3806385"/>
                        <a:ext cx="74613" cy="144441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FF66">
                              <a:gamma/>
                              <a:shade val="86275"/>
                              <a:invGamma/>
                            </a:srgbClr>
                          </a:gs>
                          <a:gs pos="100000">
                            <a:srgbClr val="99FF66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3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961562" y="3668294"/>
                        <a:ext cx="52389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4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5481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5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47246" y="3925429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6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3923" y="3933365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7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5687" y="3912731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8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920287" y="3842892"/>
                        <a:ext cx="139703" cy="12856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9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059989" y="3850828"/>
                        <a:ext cx="84140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0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002838" y="3749243"/>
                        <a:ext cx="258768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1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269543" y="3811147"/>
                        <a:ext cx="76201" cy="14444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2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48906" y="3673055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3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4411" y="3950825"/>
                        <a:ext cx="193679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4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34589" y="3930190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5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2853" y="3938127"/>
                        <a:ext cx="193679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6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3031" y="3917492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7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310819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8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452110" y="3846066"/>
                        <a:ext cx="82552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9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4944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0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31471" y="3952412"/>
                        <a:ext cx="80965" cy="90474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1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282244" y="3758767"/>
                        <a:ext cx="258768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2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28311" y="3682579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3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82258" y="3947651"/>
                        <a:ext cx="192091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4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12436" y="3927016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255" name="Connettore 2 254"/>
                      <p:cNvCxnSpPr/>
                      <p:nvPr/>
                    </p:nvCxnSpPr>
                    <p:spPr>
                      <a:xfrm>
                        <a:off x="209073" y="4560331"/>
                        <a:ext cx="8820319" cy="0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3" name="Titolo 1"/>
                    <p:cNvSpPr txBox="1">
                      <a:spLocks/>
                    </p:cNvSpPr>
                    <p:nvPr/>
                  </p:nvSpPr>
                  <p:spPr bwMode="auto">
                    <a:xfrm>
                      <a:off x="56669" y="4736132"/>
                      <a:ext cx="702630" cy="516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4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-30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it-IT" altLang="it-IT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11" name="Titolo 1"/>
                  <p:cNvSpPr txBox="1">
                    <a:spLocks/>
                  </p:cNvSpPr>
                  <p:nvPr/>
                </p:nvSpPr>
                <p:spPr bwMode="auto">
                  <a:xfrm>
                    <a:off x="1972198" y="4669850"/>
                    <a:ext cx="366372" cy="4588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4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</p:grpSp>
            <p:sp>
              <p:nvSpPr>
                <p:cNvPr id="105" name="Arco a tutto sesto 104"/>
                <p:cNvSpPr/>
                <p:nvPr/>
              </p:nvSpPr>
              <p:spPr>
                <a:xfrm>
                  <a:off x="4934658" y="2733428"/>
                  <a:ext cx="676275" cy="303212"/>
                </a:xfrm>
                <a:prstGeom prst="blockArc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Titolo 1"/>
                <p:cNvSpPr txBox="1">
                  <a:spLocks/>
                </p:cNvSpPr>
                <p:nvPr/>
              </p:nvSpPr>
              <p:spPr bwMode="auto">
                <a:xfrm>
                  <a:off x="2146133" y="4774978"/>
                  <a:ext cx="1203849" cy="690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Semina</a:t>
                  </a:r>
                  <a:endParaRPr lang="it-IT" altLang="it-IT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6" name="Gruppo 15"/>
          <p:cNvGrpSpPr/>
          <p:nvPr/>
        </p:nvGrpSpPr>
        <p:grpSpPr>
          <a:xfrm>
            <a:off x="6469182" y="304204"/>
            <a:ext cx="5722818" cy="3657600"/>
            <a:chOff x="6469182" y="304204"/>
            <a:chExt cx="5722818" cy="365760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33" b="24233"/>
            <a:stretch/>
          </p:blipFill>
          <p:spPr>
            <a:xfrm>
              <a:off x="6469182" y="304204"/>
              <a:ext cx="5722818" cy="3657600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6504632" y="320160"/>
              <a:ext cx="3002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Esempio di pianificazione di semina a livello aziendale</a:t>
              </a:r>
            </a:p>
          </p:txBody>
        </p:sp>
      </p:grpSp>
      <p:grpSp>
        <p:nvGrpSpPr>
          <p:cNvPr id="686" name="Gruppo 685"/>
          <p:cNvGrpSpPr/>
          <p:nvPr/>
        </p:nvGrpSpPr>
        <p:grpSpPr>
          <a:xfrm>
            <a:off x="6904579" y="237791"/>
            <a:ext cx="4855316" cy="5376374"/>
            <a:chOff x="-29385" y="800214"/>
            <a:chExt cx="5276983" cy="5507732"/>
          </a:xfrm>
        </p:grpSpPr>
        <p:sp>
          <p:nvSpPr>
            <p:cNvPr id="687" name="TextBox 20">
              <a:extLst>
                <a:ext uri="{FF2B5EF4-FFF2-40B4-BE49-F238E27FC236}">
                  <a16:creationId xmlns:a16="http://schemas.microsoft.com/office/drawing/2014/main" id="{1D4C69B9-BE86-4254-80C6-434496674A41}"/>
                </a:ext>
              </a:extLst>
            </p:cNvPr>
            <p:cNvSpPr txBox="1"/>
            <p:nvPr/>
          </p:nvSpPr>
          <p:spPr>
            <a:xfrm>
              <a:off x="600689" y="4180958"/>
              <a:ext cx="2114161" cy="283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err="1">
                  <a:latin typeface="Century Gothic" panose="020B0502020202020204" pitchFamily="34" charset="0"/>
                </a:rPr>
                <a:t>Soggiacenze</a:t>
              </a:r>
              <a:endParaRPr lang="it-IT" sz="1200" dirty="0">
                <a:latin typeface="Century Gothic" panose="020B0502020202020204" pitchFamily="34" charset="0"/>
              </a:endParaRPr>
            </a:p>
          </p:txBody>
        </p:sp>
        <p:pic>
          <p:nvPicPr>
            <p:cNvPr id="688" name="Picture 19">
              <a:extLst>
                <a:ext uri="{FF2B5EF4-FFF2-40B4-BE49-F238E27FC236}">
                  <a16:creationId xmlns:a16="http://schemas.microsoft.com/office/drawing/2014/main" id="{11347CE6-89A3-42AE-A949-EAAC334E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07" y="2650285"/>
              <a:ext cx="2135984" cy="1510476"/>
            </a:xfrm>
            <a:prstGeom prst="rect">
              <a:avLst/>
            </a:prstGeom>
          </p:spPr>
        </p:pic>
        <p:pic>
          <p:nvPicPr>
            <p:cNvPr id="689" name="Picture 6">
              <a:extLst>
                <a:ext uri="{FF2B5EF4-FFF2-40B4-BE49-F238E27FC236}">
                  <a16:creationId xmlns:a16="http://schemas.microsoft.com/office/drawing/2014/main" id="{53A5B6C0-7F9D-404B-BC63-C7C99BDD3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34" y="800215"/>
              <a:ext cx="2109816" cy="1491970"/>
            </a:xfrm>
            <a:prstGeom prst="rect">
              <a:avLst/>
            </a:prstGeom>
          </p:spPr>
        </p:pic>
        <p:pic>
          <p:nvPicPr>
            <p:cNvPr id="690" name="Picture 4">
              <a:extLst>
                <a:ext uri="{FF2B5EF4-FFF2-40B4-BE49-F238E27FC236}">
                  <a16:creationId xmlns:a16="http://schemas.microsoft.com/office/drawing/2014/main" id="{A3349F6F-C9DB-480D-9D48-CA0BAFDFA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425" y="2658315"/>
              <a:ext cx="2087103" cy="1504580"/>
            </a:xfrm>
            <a:prstGeom prst="rect">
              <a:avLst/>
            </a:prstGeom>
          </p:spPr>
        </p:pic>
        <p:sp>
          <p:nvSpPr>
            <p:cNvPr id="691" name="TextBox 5">
              <a:extLst>
                <a:ext uri="{FF2B5EF4-FFF2-40B4-BE49-F238E27FC236}">
                  <a16:creationId xmlns:a16="http://schemas.microsoft.com/office/drawing/2014/main" id="{9DEDF2E3-5852-46A7-9E99-2FE229252981}"/>
                </a:ext>
              </a:extLst>
            </p:cNvPr>
            <p:cNvSpPr txBox="1"/>
            <p:nvPr/>
          </p:nvSpPr>
          <p:spPr>
            <a:xfrm>
              <a:off x="2830190" y="4165320"/>
              <a:ext cx="2074336" cy="283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entury Gothic" panose="020B0502020202020204" pitchFamily="34" charset="0"/>
                </a:rPr>
                <a:t>Conduciblità idraulica </a:t>
              </a:r>
            </a:p>
          </p:txBody>
        </p:sp>
        <p:sp>
          <p:nvSpPr>
            <p:cNvPr id="692" name="TextBox 5">
              <a:extLst>
                <a:ext uri="{FF2B5EF4-FFF2-40B4-BE49-F238E27FC236}">
                  <a16:creationId xmlns:a16="http://schemas.microsoft.com/office/drawing/2014/main" id="{9DEDF2E3-5852-46A7-9E99-2FE229252981}"/>
                </a:ext>
              </a:extLst>
            </p:cNvPr>
            <p:cNvSpPr txBox="1"/>
            <p:nvPr/>
          </p:nvSpPr>
          <p:spPr>
            <a:xfrm>
              <a:off x="-29385" y="2334508"/>
              <a:ext cx="5276983" cy="283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entury Gothic" panose="020B0502020202020204" pitchFamily="34" charset="0"/>
                </a:rPr>
                <a:t>Disponibilità irrigue</a:t>
              </a:r>
            </a:p>
          </p:txBody>
        </p:sp>
        <p:pic>
          <p:nvPicPr>
            <p:cNvPr id="693" name="Picture 16">
              <a:extLst>
                <a:ext uri="{FF2B5EF4-FFF2-40B4-BE49-F238E27FC236}">
                  <a16:creationId xmlns:a16="http://schemas.microsoft.com/office/drawing/2014/main" id="{683C3E8C-CF7D-435D-AAA4-DA1E115D9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0251" y="800214"/>
              <a:ext cx="2135984" cy="1491969"/>
            </a:xfrm>
            <a:prstGeom prst="rect">
              <a:avLst/>
            </a:prstGeom>
          </p:spPr>
        </p:pic>
        <p:sp>
          <p:nvSpPr>
            <p:cNvPr id="694" name="CasellaDiTesto 693"/>
            <p:cNvSpPr txBox="1"/>
            <p:nvPr/>
          </p:nvSpPr>
          <p:spPr>
            <a:xfrm>
              <a:off x="2858831" y="6017290"/>
              <a:ext cx="2042597" cy="29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entury Gothic" panose="020B0502020202020204" pitchFamily="34" charset="0"/>
                </a:rPr>
                <a:t>Classe tessiturale</a:t>
              </a:r>
            </a:p>
          </p:txBody>
        </p:sp>
        <p:pic>
          <p:nvPicPr>
            <p:cNvPr id="695" name="Picture 4">
              <a:extLst>
                <a:ext uri="{FF2B5EF4-FFF2-40B4-BE49-F238E27FC236}">
                  <a16:creationId xmlns:a16="http://schemas.microsoft.com/office/drawing/2014/main" id="{C30CDB6B-8D2B-4B50-98F8-51FA7EA6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4513" y="4523708"/>
              <a:ext cx="2076915" cy="1468705"/>
            </a:xfrm>
            <a:prstGeom prst="rect">
              <a:avLst/>
            </a:prstGeom>
          </p:spPr>
        </p:pic>
      </p:grpSp>
      <p:grpSp>
        <p:nvGrpSpPr>
          <p:cNvPr id="696" name="Gruppo 695"/>
          <p:cNvGrpSpPr/>
          <p:nvPr/>
        </p:nvGrpSpPr>
        <p:grpSpPr>
          <a:xfrm>
            <a:off x="464852" y="2918517"/>
            <a:ext cx="6802531" cy="3939484"/>
            <a:chOff x="464852" y="2918517"/>
            <a:chExt cx="6802531" cy="3939484"/>
          </a:xfrm>
        </p:grpSpPr>
        <p:pic>
          <p:nvPicPr>
            <p:cNvPr id="697" name="Immagine 69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52" y="2978767"/>
              <a:ext cx="6239864" cy="3879234"/>
            </a:xfrm>
            <a:prstGeom prst="rect">
              <a:avLst/>
            </a:prstGeom>
          </p:spPr>
        </p:pic>
        <p:grpSp>
          <p:nvGrpSpPr>
            <p:cNvPr id="698" name="Gruppo 697"/>
            <p:cNvGrpSpPr/>
            <p:nvPr/>
          </p:nvGrpSpPr>
          <p:grpSpPr>
            <a:xfrm>
              <a:off x="5056607" y="2930766"/>
              <a:ext cx="2210776" cy="1954526"/>
              <a:chOff x="5056607" y="2930766"/>
              <a:chExt cx="2210776" cy="1954526"/>
            </a:xfrm>
          </p:grpSpPr>
          <p:sp>
            <p:nvSpPr>
              <p:cNvPr id="701" name="Rettangolo 700"/>
              <p:cNvSpPr/>
              <p:nvPr/>
            </p:nvSpPr>
            <p:spPr>
              <a:xfrm>
                <a:off x="5056607" y="2930766"/>
                <a:ext cx="1758322" cy="19104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02" name="Gruppo 701"/>
              <p:cNvGrpSpPr/>
              <p:nvPr/>
            </p:nvGrpSpPr>
            <p:grpSpPr>
              <a:xfrm>
                <a:off x="5072494" y="3177132"/>
                <a:ext cx="2194889" cy="1708160"/>
                <a:chOff x="10155252" y="860960"/>
                <a:chExt cx="2194889" cy="1708160"/>
              </a:xfrm>
            </p:grpSpPr>
            <p:sp>
              <p:nvSpPr>
                <p:cNvPr id="703" name="Ovale 702"/>
                <p:cNvSpPr/>
                <p:nvPr/>
              </p:nvSpPr>
              <p:spPr>
                <a:xfrm>
                  <a:off x="10220896" y="1288388"/>
                  <a:ext cx="255516" cy="232785"/>
                </a:xfrm>
                <a:prstGeom prst="ellipse">
                  <a:avLst/>
                </a:prstGeom>
                <a:solidFill>
                  <a:srgbClr val="0044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04" name="Ovale 703"/>
                <p:cNvSpPr/>
                <p:nvPr/>
              </p:nvSpPr>
              <p:spPr>
                <a:xfrm>
                  <a:off x="10216540" y="1623670"/>
                  <a:ext cx="255516" cy="232785"/>
                </a:xfrm>
                <a:prstGeom prst="ellipse">
                  <a:avLst/>
                </a:prstGeom>
                <a:solidFill>
                  <a:srgbClr val="7BC7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05" name="Ovale 704"/>
                <p:cNvSpPr/>
                <p:nvPr/>
              </p:nvSpPr>
              <p:spPr>
                <a:xfrm>
                  <a:off x="10212184" y="1929891"/>
                  <a:ext cx="255516" cy="23278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06" name="Ovale 705"/>
                <p:cNvSpPr/>
                <p:nvPr/>
              </p:nvSpPr>
              <p:spPr>
                <a:xfrm>
                  <a:off x="10229603" y="2254046"/>
                  <a:ext cx="255516" cy="232785"/>
                </a:xfrm>
                <a:prstGeom prst="ellipse">
                  <a:avLst/>
                </a:prstGeom>
                <a:solidFill>
                  <a:srgbClr val="C261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07" name="CasellaDiTesto 706"/>
                <p:cNvSpPr txBox="1"/>
                <p:nvPr/>
              </p:nvSpPr>
              <p:spPr>
                <a:xfrm>
                  <a:off x="10155252" y="860960"/>
                  <a:ext cx="2194889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it-IT" sz="1400" b="1" dirty="0">
                      <a:latin typeface="Century Gothic" panose="020B0502020202020204" pitchFamily="34" charset="0"/>
                    </a:rPr>
                    <a:t>Applicabilità AWD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it-IT" sz="14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S1</a:t>
                  </a:r>
                  <a:r>
                    <a:rPr lang="it-IT" sz="1400" dirty="0">
                      <a:latin typeface="Century Gothic" panose="020B0502020202020204" pitchFamily="34" charset="0"/>
                    </a:rPr>
                    <a:t> Alta vocazione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it-IT" sz="1400" dirty="0">
                      <a:latin typeface="Century Gothic" panose="020B0502020202020204" pitchFamily="34" charset="0"/>
                    </a:rPr>
                    <a:t>S2 Media vocazione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it-IT" sz="1400" dirty="0">
                      <a:latin typeface="Century Gothic" panose="020B0502020202020204" pitchFamily="34" charset="0"/>
                    </a:rPr>
                    <a:t>S3 Bassa vocazione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it-IT" sz="1400" dirty="0">
                      <a:latin typeface="Century Gothic" panose="020B0502020202020204" pitchFamily="34" charset="0"/>
                    </a:rPr>
                    <a:t>NS Nessuna vocazione</a:t>
                  </a:r>
                </a:p>
              </p:txBody>
            </p:sp>
          </p:grpSp>
        </p:grpSp>
        <p:sp>
          <p:nvSpPr>
            <p:cNvPr id="699" name="CasellaDiTesto 698"/>
            <p:cNvSpPr txBox="1"/>
            <p:nvPr/>
          </p:nvSpPr>
          <p:spPr>
            <a:xfrm>
              <a:off x="3672008" y="6061194"/>
              <a:ext cx="10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9B18DC"/>
                  </a:solidFill>
                  <a:latin typeface="Century Gothic" panose="020B0502020202020204" pitchFamily="34" charset="0"/>
                </a:rPr>
                <a:t>Lomellina</a:t>
              </a:r>
            </a:p>
          </p:txBody>
        </p:sp>
        <p:sp>
          <p:nvSpPr>
            <p:cNvPr id="700" name="CasellaDiTesto 699"/>
            <p:cNvSpPr txBox="1"/>
            <p:nvPr/>
          </p:nvSpPr>
          <p:spPr>
            <a:xfrm>
              <a:off x="4417277" y="2918517"/>
              <a:ext cx="2563197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i="1" dirty="0" err="1">
                  <a:latin typeface="Century Gothic" panose="020B0502020202020204" pitchFamily="34" charset="0"/>
                </a:rPr>
                <a:t>Progetto</a:t>
              </a:r>
              <a:r>
                <a:rPr lang="en-GB" sz="1200" i="1" dirty="0">
                  <a:latin typeface="Century Gothic" panose="020B0502020202020204" pitchFamily="34" charset="0"/>
                </a:rPr>
                <a:t> RISWAGEST, 2021-2022</a:t>
              </a:r>
            </a:p>
          </p:txBody>
        </p:sp>
      </p:grpSp>
      <p:sp>
        <p:nvSpPr>
          <p:cNvPr id="708" name="Freccia circolare a sinistra 707"/>
          <p:cNvSpPr/>
          <p:nvPr/>
        </p:nvSpPr>
        <p:spPr>
          <a:xfrm rot="3445927">
            <a:off x="7224296" y="5547169"/>
            <a:ext cx="682329" cy="1424522"/>
          </a:xfrm>
          <a:prstGeom prst="curvedLeftArrow">
            <a:avLst>
              <a:gd name="adj1" fmla="val 25000"/>
              <a:gd name="adj2" fmla="val 50000"/>
              <a:gd name="adj3" fmla="val 30829"/>
            </a:avLst>
          </a:prstGeom>
          <a:solidFill>
            <a:srgbClr val="00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09" name="TextBox 5">
            <a:extLst>
              <a:ext uri="{FF2B5EF4-FFF2-40B4-BE49-F238E27FC236}">
                <a16:creationId xmlns:a16="http://schemas.microsoft.com/office/drawing/2014/main" id="{9DEDF2E3-5852-46A7-9E99-2FE229252981}"/>
              </a:ext>
            </a:extLst>
          </p:cNvPr>
          <p:cNvSpPr txBox="1"/>
          <p:nvPr/>
        </p:nvSpPr>
        <p:spPr>
          <a:xfrm>
            <a:off x="7270565" y="4428963"/>
            <a:ext cx="22135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9335"/>
                </a:solidFill>
                <a:latin typeface="Century Gothic" panose="020B0502020202020204" pitchFamily="34" charset="0"/>
              </a:rPr>
              <a:t>Diversificazione del metodo di coltivazione  sulla base della variabilità territoriale</a:t>
            </a:r>
            <a:endParaRPr lang="it-IT" sz="1400" dirty="0">
              <a:solidFill>
                <a:srgbClr val="009335"/>
              </a:solidFill>
              <a:latin typeface="Century Gothic" panose="020B0502020202020204" pitchFamily="34" charset="0"/>
            </a:endParaRPr>
          </a:p>
        </p:txBody>
      </p:sp>
      <p:sp>
        <p:nvSpPr>
          <p:cNvPr id="635" name="Rettangolo 634"/>
          <p:cNvSpPr/>
          <p:nvPr/>
        </p:nvSpPr>
        <p:spPr>
          <a:xfrm>
            <a:off x="86241" y="2901003"/>
            <a:ext cx="6520432" cy="3865103"/>
          </a:xfrm>
          <a:prstGeom prst="rect">
            <a:avLst/>
          </a:prstGeom>
          <a:solidFill>
            <a:schemeClr val="bg1"/>
          </a:solidFill>
          <a:ln>
            <a:solidFill>
              <a:srgbClr val="009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36" name="Tabella 6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45095"/>
              </p:ext>
            </p:extLst>
          </p:nvPr>
        </p:nvGraphicFramePr>
        <p:xfrm>
          <a:off x="234535" y="2959778"/>
          <a:ext cx="6266992" cy="1610440"/>
        </p:xfrm>
        <a:graphic>
          <a:graphicData uri="http://schemas.openxmlformats.org/drawingml/2006/table">
            <a:tbl>
              <a:tblPr/>
              <a:tblGrid>
                <a:gridCol w="783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5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r>
                        <a:rPr lang="it-IT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 in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r>
                        <a:rPr lang="it-IT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 out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Irr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Rain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ET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Perc</a:t>
                      </a:r>
                      <a:r>
                        <a:rPr lang="it-IT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WUE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endParaRPr lang="it-IT" sz="105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</a:rPr>
                        <a:t>WFL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1155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</a:rPr>
                        <a:t>AWD </a:t>
                      </a:r>
                      <a:r>
                        <a:rPr lang="it-IT" sz="1400" b="1" i="0" u="none" strike="noStrike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</a:rPr>
                        <a:t>safe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</a:rPr>
                        <a:t>AWD strong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1182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37" name="CasellaDiTesto 636"/>
          <p:cNvSpPr txBox="1"/>
          <p:nvPr/>
        </p:nvSpPr>
        <p:spPr>
          <a:xfrm>
            <a:off x="3305284" y="4933792"/>
            <a:ext cx="33123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366FF"/>
                </a:solidFill>
                <a:latin typeface="Century Gothic" panose="020B0502020202020204" pitchFamily="34" charset="0"/>
              </a:rPr>
              <a:t>WFL </a:t>
            </a:r>
            <a:r>
              <a:rPr lang="en-US" sz="1400" dirty="0">
                <a:solidFill>
                  <a:srgbClr val="3366FF"/>
                </a:solidFill>
                <a:latin typeface="Century Gothic" panose="020B0502020202020204" pitchFamily="34" charset="0"/>
              </a:rPr>
              <a:t>– </a:t>
            </a:r>
            <a:r>
              <a:rPr lang="en-US" sz="1400" dirty="0" err="1">
                <a:solidFill>
                  <a:srgbClr val="3366FF"/>
                </a:solidFill>
                <a:latin typeface="Century Gothic" panose="020B0502020202020204" pitchFamily="34" charset="0"/>
              </a:rPr>
              <a:t>Sommersione</a:t>
            </a:r>
            <a:r>
              <a:rPr lang="en-US" sz="1400" dirty="0">
                <a:solidFill>
                  <a:srgbClr val="3366FF"/>
                </a:solidFill>
                <a:latin typeface="Century Gothic" panose="020B0502020202020204" pitchFamily="34" charset="0"/>
              </a:rPr>
              <a:t> continua  </a:t>
            </a:r>
          </a:p>
          <a:p>
            <a:endParaRPr lang="en-US" sz="1400" dirty="0">
              <a:solidFill>
                <a:srgbClr val="3366FF"/>
              </a:solidFill>
              <a:latin typeface="Century Gothic" panose="020B0502020202020204" pitchFamily="34" charset="0"/>
            </a:endParaRPr>
          </a:p>
          <a:p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AWD 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– </a:t>
            </a:r>
            <a:r>
              <a:rPr lang="en-US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Alternanza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di </a:t>
            </a:r>
            <a:r>
              <a:rPr lang="en-US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asciutte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safe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e </a:t>
            </a:r>
            <a:r>
              <a:rPr lang="en-US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sommersioni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(-15cm)</a:t>
            </a:r>
          </a:p>
          <a:p>
            <a:endParaRPr lang="en-US" sz="1400" dirty="0">
              <a:solidFill>
                <a:srgbClr val="3366FF"/>
              </a:solidFill>
              <a:latin typeface="Century Gothic" panose="020B0502020202020204" pitchFamily="34" charset="0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AWD </a:t>
            </a: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– </a:t>
            </a:r>
            <a:r>
              <a:rPr lang="en-US" sz="1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Alternanza</a:t>
            </a: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di </a:t>
            </a:r>
            <a:r>
              <a:rPr lang="en-US" sz="1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asciutte</a:t>
            </a: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strong</a:t>
            </a: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 e </a:t>
            </a:r>
            <a:r>
              <a:rPr lang="en-US" sz="1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sommersioni</a:t>
            </a: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(-25cm)</a:t>
            </a:r>
          </a:p>
        </p:txBody>
      </p:sp>
      <p:graphicFrame>
        <p:nvGraphicFramePr>
          <p:cNvPr id="638" name="Segnaposto immagi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65564"/>
              </p:ext>
            </p:extLst>
          </p:nvPr>
        </p:nvGraphicFramePr>
        <p:xfrm>
          <a:off x="191686" y="4628991"/>
          <a:ext cx="2766256" cy="208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279564"/>
              </p:ext>
            </p:extLst>
          </p:nvPr>
        </p:nvGraphicFramePr>
        <p:xfrm>
          <a:off x="1384207" y="4108773"/>
          <a:ext cx="8422968" cy="2184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563">
                  <a:extLst>
                    <a:ext uri="{9D8B030D-6E8A-4147-A177-3AD203B41FA5}">
                      <a16:colId xmlns:a16="http://schemas.microsoft.com/office/drawing/2014/main" val="1670636762"/>
                    </a:ext>
                  </a:extLst>
                </a:gridCol>
                <a:gridCol w="2783318">
                  <a:extLst>
                    <a:ext uri="{9D8B030D-6E8A-4147-A177-3AD203B41FA5}">
                      <a16:colId xmlns:a16="http://schemas.microsoft.com/office/drawing/2014/main" val="3705224129"/>
                    </a:ext>
                  </a:extLst>
                </a:gridCol>
                <a:gridCol w="3252087">
                  <a:extLst>
                    <a:ext uri="{9D8B030D-6E8A-4147-A177-3AD203B41FA5}">
                      <a16:colId xmlns:a16="http://schemas.microsoft.com/office/drawing/2014/main" val="3478906549"/>
                    </a:ext>
                  </a:extLst>
                </a:gridCol>
              </a:tblGrid>
              <a:tr h="6308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Epoca di Semina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Metodo</a:t>
                      </a:r>
                      <a:r>
                        <a:rPr lang="it-IT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Coltivazione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22384"/>
                  </a:ext>
                </a:extLst>
              </a:tr>
              <a:tr h="69282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entro il 15</a:t>
                      </a:r>
                      <a:r>
                        <a:rPr lang="it-IT" sz="1400" b="1" i="0" u="none" strike="noStrike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Aprile</a:t>
                      </a:r>
                      <a:endParaRPr lang="it-IT" sz="14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semina interrata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prediligere Lunghi B, </a:t>
                      </a:r>
                    </a:p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tecnologie per trattamento crodo in post-emergenza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743137"/>
                  </a:ext>
                </a:extLst>
              </a:tr>
              <a:tr h="3955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it-IT" sz="1400" b="1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Aprile</a:t>
                      </a:r>
                      <a:r>
                        <a:rPr lang="it-I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– 10</a:t>
                      </a:r>
                      <a:r>
                        <a:rPr lang="it-IT" sz="1400" b="1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Maggio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semina in acqua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 AWD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588926"/>
                  </a:ext>
                </a:extLst>
              </a:tr>
              <a:tr h="46526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dopo il 10</a:t>
                      </a:r>
                      <a:r>
                        <a:rPr lang="it-IT" sz="14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Maggio</a:t>
                      </a:r>
                      <a:endParaRPr lang="it-IT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it-I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semina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scelta in base alla pratica intercalare adottata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sovescio, falsa semina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55599"/>
                  </a:ext>
                </a:extLst>
              </a:tr>
            </a:tbl>
          </a:graphicData>
        </a:graphic>
      </p:graphicFrame>
      <p:pic>
        <p:nvPicPr>
          <p:cNvPr id="12" name="Immagine 11" descr="Calendar Dates Schedule · Free vector graphic on Pixabay"/>
          <p:cNvPicPr>
            <a:picLocks noChangeAspect="1"/>
          </p:cNvPicPr>
          <p:nvPr/>
        </p:nvPicPr>
        <p:blipFill>
          <a:blip r:embed="rId2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50" y="3630911"/>
            <a:ext cx="926112" cy="9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75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75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75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00"/>
                            </p:stCondLst>
                            <p:childTnLst>
                              <p:par>
                                <p:cTn id="18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5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500"/>
                            </p:stCondLst>
                            <p:childTnLst>
                              <p:par>
                                <p:cTn id="3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3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6" grpId="0"/>
      <p:bldP spid="47" grpId="0"/>
      <p:bldP spid="48" grpId="0"/>
      <p:bldP spid="649" grpId="0"/>
      <p:bldP spid="659" grpId="0" animBg="1"/>
      <p:bldP spid="659" grpId="1" animBg="1"/>
      <p:bldGraphic spid="665" grpId="0">
        <p:bldAsOne/>
      </p:bldGraphic>
      <p:bldGraphic spid="665" grpId="1">
        <p:bldAsOne/>
      </p:bldGraphic>
      <p:bldP spid="666" grpId="0"/>
      <p:bldP spid="666" grpId="1"/>
      <p:bldP spid="667" grpId="0" animBg="1"/>
      <p:bldP spid="667" grpId="1" animBg="1"/>
      <p:bldP spid="670" grpId="0"/>
      <p:bldP spid="670" grpId="1"/>
      <p:bldP spid="671" grpId="0"/>
      <p:bldP spid="671" grpId="1"/>
      <p:bldP spid="672" grpId="0" animBg="1"/>
      <p:bldP spid="672" grpId="1" animBg="1"/>
      <p:bldP spid="6" grpId="0" animBg="1"/>
      <p:bldP spid="6" grpId="1" animBg="1"/>
      <p:bldP spid="629" grpId="0" animBg="1"/>
      <p:bldP spid="629" grpId="1" animBg="1"/>
      <p:bldP spid="708" grpId="0" animBg="1"/>
      <p:bldP spid="709" grpId="0" animBg="1"/>
      <p:bldP spid="635" grpId="0" animBg="1"/>
      <p:bldP spid="635" grpId="1" animBg="1"/>
      <p:bldP spid="637" grpId="0"/>
      <p:bldP spid="637" grpId="1"/>
      <p:bldGraphic spid="638" grpId="0">
        <p:bldAsOne/>
      </p:bldGraphic>
      <p:bldGraphic spid="638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13933" r="34392" b="12270"/>
          <a:stretch>
            <a:fillRect/>
          </a:stretch>
        </p:blipFill>
        <p:spPr bwMode="auto">
          <a:xfrm>
            <a:off x="728543" y="3595095"/>
            <a:ext cx="2948658" cy="2741010"/>
          </a:xfrm>
          <a:prstGeom prst="ellipse">
            <a:avLst/>
          </a:prstGeom>
          <a:noFill/>
          <a:ln w="57150" cmpd="dbl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" name="Picture 4">
            <a:extLst>
              <a:ext uri="{FF2B5EF4-FFF2-40B4-BE49-F238E27FC236}">
                <a16:creationId xmlns:a16="http://schemas.microsoft.com/office/drawing/2014/main" id="{71DC7638-8817-43AA-98B1-69E980CD5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1" y="3509896"/>
            <a:ext cx="6052540" cy="2898872"/>
          </a:xfrm>
          <a:prstGeom prst="rect">
            <a:avLst/>
          </a:prstGeom>
        </p:spPr>
      </p:pic>
      <p:grpSp>
        <p:nvGrpSpPr>
          <p:cNvPr id="584" name="Gruppo 583"/>
          <p:cNvGrpSpPr/>
          <p:nvPr/>
        </p:nvGrpSpPr>
        <p:grpSpPr>
          <a:xfrm>
            <a:off x="11249286" y="5477638"/>
            <a:ext cx="907089" cy="844344"/>
            <a:chOff x="7436371" y="-70890"/>
            <a:chExt cx="1209045" cy="1197017"/>
          </a:xfrm>
        </p:grpSpPr>
        <p:pic>
          <p:nvPicPr>
            <p:cNvPr id="585" name="Immagine 58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586" name="Ovale 585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68" name="Immagine 56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colorTemperature colorTemp="6100"/>
                    </a14:imgEffect>
                    <a14:imgEffect>
                      <a14:saturation sat="91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39" y="1218739"/>
            <a:ext cx="5020663" cy="1612822"/>
          </a:xfrm>
          <a:prstGeom prst="rect">
            <a:avLst/>
          </a:prstGeom>
        </p:spPr>
      </p:pic>
      <p:pic>
        <p:nvPicPr>
          <p:cNvPr id="567" name="Immagine 56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colorTemperature colorTemp="6100"/>
                    </a14:imgEffect>
                    <a14:imgEffect>
                      <a14:saturation sat="91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982" y="1223501"/>
            <a:ext cx="3364606" cy="1608960"/>
          </a:xfrm>
          <a:prstGeom prst="rect">
            <a:avLst/>
          </a:prstGeom>
        </p:spPr>
      </p:pic>
      <p:pic>
        <p:nvPicPr>
          <p:cNvPr id="566" name="Immagine 56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colorTemperature colorTemp="6100"/>
                    </a14:imgEffect>
                    <a14:imgEffect>
                      <a14:saturation sat="91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028" y="1227070"/>
            <a:ext cx="5032935" cy="1608960"/>
          </a:xfrm>
          <a:prstGeom prst="rect">
            <a:avLst/>
          </a:prstGeom>
        </p:spPr>
      </p:pic>
      <p:pic>
        <p:nvPicPr>
          <p:cNvPr id="565" name="Immagine 56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colorTemperature colorTemp="6100"/>
                    </a14:imgEffect>
                    <a14:imgEffect>
                      <a14:saturation sat="91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17" y="1227149"/>
            <a:ext cx="5583047" cy="160859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25642" y="389213"/>
            <a:ext cx="10231103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GHG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strategie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mitigazione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1" name="CasellaDiTesto 540"/>
          <p:cNvSpPr txBox="1"/>
          <p:nvPr/>
        </p:nvSpPr>
        <p:spPr>
          <a:xfrm>
            <a:off x="2114099" y="1316203"/>
            <a:ext cx="203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AWD </a:t>
            </a:r>
          </a:p>
        </p:txBody>
      </p:sp>
      <p:sp>
        <p:nvSpPr>
          <p:cNvPr id="542" name="CasellaDiTesto 541"/>
          <p:cNvSpPr txBox="1"/>
          <p:nvPr/>
        </p:nvSpPr>
        <p:spPr>
          <a:xfrm>
            <a:off x="2073136" y="2243124"/>
            <a:ext cx="426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GB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Sommersione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invernale</a:t>
            </a:r>
            <a:endParaRPr lang="en-GB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43" name="CasellaDiTesto 542"/>
          <p:cNvSpPr txBox="1"/>
          <p:nvPr/>
        </p:nvSpPr>
        <p:spPr>
          <a:xfrm>
            <a:off x="2109928" y="1749633"/>
            <a:ext cx="342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GB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Gestione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paglie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57" name="CasellaDiTesto 556"/>
          <p:cNvSpPr txBox="1"/>
          <p:nvPr/>
        </p:nvSpPr>
        <p:spPr>
          <a:xfrm>
            <a:off x="8739846" y="346778"/>
            <a:ext cx="182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err="1">
                <a:latin typeface="Century Gothic" panose="020B0502020202020204" pitchFamily="34" charset="0"/>
              </a:rPr>
              <a:t>principali</a:t>
            </a:r>
            <a:endParaRPr lang="en-GB" sz="1600" i="1" dirty="0">
              <a:latin typeface="Century Gothic" panose="020B0502020202020204" pitchFamily="34" charset="0"/>
            </a:endParaRPr>
          </a:p>
          <a:p>
            <a:r>
              <a:rPr lang="en-GB" sz="1600" i="1" dirty="0">
                <a:latin typeface="Century Gothic" panose="020B0502020202020204" pitchFamily="34" charset="0"/>
              </a:rPr>
              <a:t>CO</a:t>
            </a:r>
            <a:r>
              <a:rPr lang="en-GB" sz="1100" i="1" dirty="0">
                <a:latin typeface="Century Gothic" panose="020B0502020202020204" pitchFamily="34" charset="0"/>
              </a:rPr>
              <a:t>2</a:t>
            </a:r>
            <a:r>
              <a:rPr lang="en-GB" sz="1600" i="1" dirty="0">
                <a:latin typeface="Century Gothic" panose="020B0502020202020204" pitchFamily="34" charset="0"/>
              </a:rPr>
              <a:t>, </a:t>
            </a:r>
            <a:r>
              <a:rPr lang="en-GB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CH</a:t>
            </a:r>
            <a:r>
              <a:rPr lang="en-GB" sz="11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4</a:t>
            </a:r>
            <a:r>
              <a:rPr lang="en-GB" sz="1600" i="1" dirty="0">
                <a:latin typeface="Century Gothic" panose="020B0502020202020204" pitchFamily="34" charset="0"/>
              </a:rPr>
              <a:t>, N</a:t>
            </a:r>
            <a:r>
              <a:rPr lang="en-GB" sz="1100" i="1" dirty="0">
                <a:latin typeface="Century Gothic" panose="020B0502020202020204" pitchFamily="34" charset="0"/>
              </a:rPr>
              <a:t>2</a:t>
            </a:r>
            <a:r>
              <a:rPr lang="en-GB" sz="1600" i="1" dirty="0"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60" name="Ovale 559"/>
          <p:cNvSpPr/>
          <p:nvPr/>
        </p:nvSpPr>
        <p:spPr>
          <a:xfrm>
            <a:off x="8564631" y="239600"/>
            <a:ext cx="1819592" cy="818709"/>
          </a:xfrm>
          <a:prstGeom prst="ellipse">
            <a:avLst/>
          </a:prstGeom>
          <a:noFill/>
          <a:ln w="28575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61" name="Ovale 560"/>
          <p:cNvSpPr/>
          <p:nvPr/>
        </p:nvSpPr>
        <p:spPr>
          <a:xfrm>
            <a:off x="8388168" y="373501"/>
            <a:ext cx="2178714" cy="579172"/>
          </a:xfrm>
          <a:prstGeom prst="ellipse">
            <a:avLst/>
          </a:prstGeom>
          <a:noFill/>
          <a:ln w="28575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" name="Ovale 4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"/>
          <a:stretch/>
        </p:blipFill>
        <p:spPr bwMode="auto">
          <a:xfrm>
            <a:off x="324017" y="2930377"/>
            <a:ext cx="5515025" cy="372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po 8"/>
          <p:cNvGrpSpPr/>
          <p:nvPr/>
        </p:nvGrpSpPr>
        <p:grpSpPr>
          <a:xfrm>
            <a:off x="6196241" y="2847205"/>
            <a:ext cx="5753997" cy="4000878"/>
            <a:chOff x="6337017" y="2654320"/>
            <a:chExt cx="5753997" cy="4000878"/>
          </a:xfrm>
        </p:grpSpPr>
        <p:grpSp>
          <p:nvGrpSpPr>
            <p:cNvPr id="8" name="Gruppo 7"/>
            <p:cNvGrpSpPr/>
            <p:nvPr/>
          </p:nvGrpSpPr>
          <p:grpSpPr>
            <a:xfrm>
              <a:off x="6337017" y="2654320"/>
              <a:ext cx="5753997" cy="4000878"/>
              <a:chOff x="6337017" y="2654320"/>
              <a:chExt cx="5753997" cy="4000878"/>
            </a:xfrm>
          </p:grpSpPr>
          <p:pic>
            <p:nvPicPr>
              <p:cNvPr id="553" name="Immagine 55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7017" y="2687148"/>
                <a:ext cx="5359165" cy="396805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</p:pic>
          <p:sp>
            <p:nvSpPr>
              <p:cNvPr id="554" name="Rettangolo 553"/>
              <p:cNvSpPr/>
              <p:nvPr/>
            </p:nvSpPr>
            <p:spPr>
              <a:xfrm>
                <a:off x="7125363" y="2921510"/>
                <a:ext cx="645062" cy="1562277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5" name="Rettangolo 554"/>
              <p:cNvSpPr/>
              <p:nvPr/>
            </p:nvSpPr>
            <p:spPr>
              <a:xfrm>
                <a:off x="9792121" y="2934521"/>
                <a:ext cx="645062" cy="1562277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6" name="Rettangolo 555"/>
              <p:cNvSpPr/>
              <p:nvPr/>
            </p:nvSpPr>
            <p:spPr>
              <a:xfrm>
                <a:off x="7137920" y="4889528"/>
                <a:ext cx="645062" cy="1562277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8" name="Rettangolo 557"/>
              <p:cNvSpPr/>
              <p:nvPr/>
            </p:nvSpPr>
            <p:spPr>
              <a:xfrm>
                <a:off x="9779277" y="4890832"/>
                <a:ext cx="645062" cy="1562277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9" name="CasellaDiTesto 558"/>
              <p:cNvSpPr txBox="1"/>
              <p:nvPr/>
            </p:nvSpPr>
            <p:spPr>
              <a:xfrm>
                <a:off x="11721682" y="2694151"/>
                <a:ext cx="369332" cy="39074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vert="vert" wrap="square" rtlCol="0">
                <a:spAutoFit/>
              </a:bodyPr>
              <a:lstStyle/>
              <a:p>
                <a:r>
                  <a:rPr lang="en-GB" sz="1200" i="1" dirty="0" err="1">
                    <a:latin typeface="Century Gothic" panose="020B0502020202020204" pitchFamily="34" charset="0"/>
                  </a:rPr>
                  <a:t>Bertora</a:t>
                </a:r>
                <a:r>
                  <a:rPr lang="en-GB" sz="1200" i="1" dirty="0">
                    <a:latin typeface="Century Gothic" panose="020B0502020202020204" pitchFamily="34" charset="0"/>
                  </a:rPr>
                  <a:t> et al., 2018</a:t>
                </a:r>
              </a:p>
            </p:txBody>
          </p:sp>
          <p:sp>
            <p:nvSpPr>
              <p:cNvPr id="3" name="CasellaDiTesto 2"/>
              <p:cNvSpPr txBox="1"/>
              <p:nvPr/>
            </p:nvSpPr>
            <p:spPr>
              <a:xfrm>
                <a:off x="7592956" y="2654320"/>
                <a:ext cx="8815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Century Gothic" panose="020B0502020202020204" pitchFamily="34" charset="0"/>
                  </a:rPr>
                  <a:t>Primavera</a:t>
                </a:r>
              </a:p>
            </p:txBody>
          </p:sp>
          <p:sp>
            <p:nvSpPr>
              <p:cNvPr id="570" name="CasellaDiTesto 569"/>
              <p:cNvSpPr txBox="1"/>
              <p:nvPr/>
            </p:nvSpPr>
            <p:spPr>
              <a:xfrm>
                <a:off x="9550824" y="2667473"/>
                <a:ext cx="200349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Century Gothic" panose="020B0502020202020204" pitchFamily="34" charset="0"/>
                  </a:rPr>
                  <a:t>Primavera + </a:t>
                </a:r>
                <a:r>
                  <a:rPr lang="en-GB" sz="1000" dirty="0" err="1">
                    <a:latin typeface="Century Gothic" panose="020B0502020202020204" pitchFamily="34" charset="0"/>
                  </a:rPr>
                  <a:t>Semina</a:t>
                </a:r>
                <a:r>
                  <a:rPr lang="en-GB" sz="1000" dirty="0">
                    <a:latin typeface="Century Gothic" panose="020B0502020202020204" pitchFamily="34" charset="0"/>
                  </a:rPr>
                  <a:t> </a:t>
                </a:r>
                <a:r>
                  <a:rPr lang="en-GB" sz="1000" dirty="0" err="1">
                    <a:latin typeface="Century Gothic" panose="020B0502020202020204" pitchFamily="34" charset="0"/>
                  </a:rPr>
                  <a:t>interrata</a:t>
                </a:r>
                <a:endParaRPr lang="en-GB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1" name="CasellaDiTesto 570"/>
              <p:cNvSpPr txBox="1"/>
              <p:nvPr/>
            </p:nvSpPr>
            <p:spPr>
              <a:xfrm>
                <a:off x="7453370" y="4620653"/>
                <a:ext cx="8815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>
                    <a:latin typeface="Century Gothic" panose="020B0502020202020204" pitchFamily="34" charset="0"/>
                  </a:rPr>
                  <a:t>Autunno</a:t>
                </a:r>
                <a:endParaRPr lang="en-GB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2" name="CasellaDiTesto 571"/>
              <p:cNvSpPr txBox="1"/>
              <p:nvPr/>
            </p:nvSpPr>
            <p:spPr>
              <a:xfrm>
                <a:off x="10247687" y="4622744"/>
                <a:ext cx="8815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>
                    <a:latin typeface="Century Gothic" panose="020B0502020202020204" pitchFamily="34" charset="0"/>
                  </a:rPr>
                  <a:t>Rimossa</a:t>
                </a:r>
                <a:endParaRPr lang="en-GB" sz="10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73" name="CasellaDiTesto 572"/>
            <p:cNvSpPr txBox="1"/>
            <p:nvPr/>
          </p:nvSpPr>
          <p:spPr>
            <a:xfrm>
              <a:off x="8662815" y="2705364"/>
              <a:ext cx="88154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latin typeface="Century Gothic" panose="020B0502020202020204" pitchFamily="34" charset="0"/>
                </a:rPr>
                <a:t>PAGLIA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270592" y="2823865"/>
            <a:ext cx="4854679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latin typeface="Century Gothic" panose="020B0502020202020204" pitchFamily="34" charset="0"/>
              </a:rPr>
              <a:t>Progetto</a:t>
            </a:r>
            <a:r>
              <a:rPr lang="en-GB" sz="1200" i="1" dirty="0">
                <a:latin typeface="Century Gothic" panose="020B0502020202020204" pitchFamily="34" charset="0"/>
              </a:rPr>
              <a:t> RISWAGEST, 2021</a:t>
            </a:r>
          </a:p>
        </p:txBody>
      </p:sp>
      <p:sp>
        <p:nvSpPr>
          <p:cNvPr id="563" name="CasellaDiTesto 562"/>
          <p:cNvSpPr txBox="1"/>
          <p:nvPr/>
        </p:nvSpPr>
        <p:spPr>
          <a:xfrm>
            <a:off x="5577627" y="1484484"/>
            <a:ext cx="5816377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La diversa gestione dei residui colturali ha un forte impatto sulla sua degradazione e quindi sulle emissioni in atmosfera.</a:t>
            </a:r>
          </a:p>
        </p:txBody>
      </p:sp>
      <p:sp>
        <p:nvSpPr>
          <p:cNvPr id="562" name="CasellaDiTesto 561"/>
          <p:cNvSpPr txBox="1"/>
          <p:nvPr/>
        </p:nvSpPr>
        <p:spPr>
          <a:xfrm>
            <a:off x="6136019" y="1362439"/>
            <a:ext cx="5708011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Il sistema di </a:t>
            </a:r>
            <a:r>
              <a:rPr lang="it-IT" b="1" dirty="0">
                <a:latin typeface="Century Gothic" panose="020B0502020202020204" pitchFamily="34" charset="0"/>
              </a:rPr>
              <a:t>A</a:t>
            </a:r>
            <a:r>
              <a:rPr lang="it-IT" dirty="0">
                <a:latin typeface="Century Gothic" panose="020B0502020202020204" pitchFamily="34" charset="0"/>
              </a:rPr>
              <a:t>lternate </a:t>
            </a:r>
            <a:r>
              <a:rPr lang="it-IT" b="1" dirty="0">
                <a:latin typeface="Century Gothic" panose="020B0502020202020204" pitchFamily="34" charset="0"/>
              </a:rPr>
              <a:t>W</a:t>
            </a:r>
            <a:r>
              <a:rPr lang="it-IT" dirty="0">
                <a:latin typeface="Century Gothic" panose="020B0502020202020204" pitchFamily="34" charset="0"/>
              </a:rPr>
              <a:t>etting and </a:t>
            </a:r>
            <a:r>
              <a:rPr lang="it-IT" b="1" dirty="0">
                <a:latin typeface="Century Gothic" panose="020B0502020202020204" pitchFamily="34" charset="0"/>
              </a:rPr>
              <a:t>D</a:t>
            </a:r>
            <a:r>
              <a:rPr lang="it-IT" dirty="0">
                <a:latin typeface="Century Gothic" panose="020B0502020202020204" pitchFamily="34" charset="0"/>
              </a:rPr>
              <a:t>rying delle risaie consente di mitigare gli impatti ambientali, soprattutto per quanto riguarda le emissioni di metano, e di avere una migliore efficienza nell'uso dell'acqua.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564" name="CasellaDiTesto 563"/>
          <p:cNvSpPr txBox="1"/>
          <p:nvPr/>
        </p:nvSpPr>
        <p:spPr>
          <a:xfrm>
            <a:off x="5903627" y="1361421"/>
            <a:ext cx="5838588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La sommersione invernale(S.I.) delle risaie si è rivelata una strategia interessante, con effetti benefici sulla degradazione della paglia, consentendo una riduzione delle emissioni in atmosfera.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587" name="Gruppo 586"/>
          <p:cNvGrpSpPr/>
          <p:nvPr/>
        </p:nvGrpSpPr>
        <p:grpSpPr>
          <a:xfrm>
            <a:off x="6312352" y="3394221"/>
            <a:ext cx="5954538" cy="3334634"/>
            <a:chOff x="826756" y="3342877"/>
            <a:chExt cx="7849637" cy="3220021"/>
          </a:xfrm>
        </p:grpSpPr>
        <p:sp>
          <p:nvSpPr>
            <p:cNvPr id="588" name="Freeform 4"/>
            <p:cNvSpPr>
              <a:spLocks/>
            </p:cNvSpPr>
            <p:nvPr/>
          </p:nvSpPr>
          <p:spPr bwMode="auto">
            <a:xfrm>
              <a:off x="6929671" y="5251243"/>
              <a:ext cx="187976" cy="133862"/>
            </a:xfrm>
            <a:prstGeom prst="roundRect">
              <a:avLst/>
            </a:prstGeom>
            <a:solidFill>
              <a:srgbClr val="66CCFF"/>
            </a:solidFill>
            <a:ln w="57150" cap="flat" cmpd="sng">
              <a:solidFill>
                <a:srgbClr val="66CC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100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89" name="Gruppo 588"/>
            <p:cNvGrpSpPr/>
            <p:nvPr/>
          </p:nvGrpSpPr>
          <p:grpSpPr>
            <a:xfrm>
              <a:off x="826756" y="3342877"/>
              <a:ext cx="7849637" cy="3220021"/>
              <a:chOff x="826756" y="3342877"/>
              <a:chExt cx="7849637" cy="3220021"/>
            </a:xfrm>
          </p:grpSpPr>
          <p:sp>
            <p:nvSpPr>
              <p:cNvPr id="590" name="Freeform 4"/>
              <p:cNvSpPr>
                <a:spLocks/>
              </p:cNvSpPr>
              <p:nvPr/>
            </p:nvSpPr>
            <p:spPr bwMode="auto">
              <a:xfrm>
                <a:off x="5936499" y="5237418"/>
                <a:ext cx="293988" cy="133862"/>
              </a:xfrm>
              <a:prstGeom prst="roundRect">
                <a:avLst/>
              </a:prstGeom>
              <a:solidFill>
                <a:srgbClr val="66CCFF"/>
              </a:solidFill>
              <a:ln w="57150" cap="flat" cmpd="sng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100" ker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4"/>
              <p:cNvSpPr>
                <a:spLocks/>
              </p:cNvSpPr>
              <p:nvPr/>
            </p:nvSpPr>
            <p:spPr bwMode="auto">
              <a:xfrm>
                <a:off x="6534909" y="5242879"/>
                <a:ext cx="215426" cy="133862"/>
              </a:xfrm>
              <a:prstGeom prst="roundRect">
                <a:avLst/>
              </a:prstGeom>
              <a:solidFill>
                <a:srgbClr val="66CCFF"/>
              </a:solidFill>
              <a:ln w="57150" cap="flat" cmpd="sng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100" ker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92" name="Gruppo 591"/>
              <p:cNvGrpSpPr/>
              <p:nvPr/>
            </p:nvGrpSpPr>
            <p:grpSpPr>
              <a:xfrm>
                <a:off x="826756" y="3342877"/>
                <a:ext cx="7849637" cy="3220021"/>
                <a:chOff x="723567" y="1308699"/>
                <a:chExt cx="8494692" cy="4156446"/>
              </a:xfrm>
            </p:grpSpPr>
            <p:sp>
              <p:nvSpPr>
                <p:cNvPr id="593" name="Titolo 1"/>
                <p:cNvSpPr txBox="1">
                  <a:spLocks/>
                </p:cNvSpPr>
                <p:nvPr/>
              </p:nvSpPr>
              <p:spPr bwMode="auto">
                <a:xfrm>
                  <a:off x="4621789" y="2090738"/>
                  <a:ext cx="1393825" cy="639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Asciutta</a:t>
                  </a:r>
                </a:p>
              </p:txBody>
            </p:sp>
            <p:sp>
              <p:nvSpPr>
                <p:cNvPr id="594" name="Arco a tutto sesto 593"/>
                <p:cNvSpPr/>
                <p:nvPr/>
              </p:nvSpPr>
              <p:spPr>
                <a:xfrm>
                  <a:off x="949223" y="3446744"/>
                  <a:ext cx="1167592" cy="303213"/>
                </a:xfrm>
                <a:prstGeom prst="blockArc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5" name="Titolo 1"/>
                <p:cNvSpPr txBox="1">
                  <a:spLocks/>
                </p:cNvSpPr>
                <p:nvPr/>
              </p:nvSpPr>
              <p:spPr bwMode="auto">
                <a:xfrm>
                  <a:off x="863498" y="2827619"/>
                  <a:ext cx="1351350" cy="393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Falsa semina</a:t>
                  </a:r>
                </a:p>
              </p:txBody>
            </p:sp>
            <p:grpSp>
              <p:nvGrpSpPr>
                <p:cNvPr id="596" name="Gruppo 9"/>
                <p:cNvGrpSpPr>
                  <a:grpSpLocks/>
                </p:cNvGrpSpPr>
                <p:nvPr/>
              </p:nvGrpSpPr>
              <p:grpSpPr bwMode="auto">
                <a:xfrm>
                  <a:off x="6009691" y="1737780"/>
                  <a:ext cx="2625998" cy="706243"/>
                  <a:chOff x="5803521" y="1737465"/>
                  <a:chExt cx="2624527" cy="705805"/>
                </a:xfrm>
              </p:grpSpPr>
              <p:sp>
                <p:nvSpPr>
                  <p:cNvPr id="1114" name="Titolo 1"/>
                  <p:cNvSpPr txBox="1">
                    <a:spLocks/>
                  </p:cNvSpPr>
                  <p:nvPr/>
                </p:nvSpPr>
                <p:spPr bwMode="auto">
                  <a:xfrm>
                    <a:off x="5803521" y="1737465"/>
                    <a:ext cx="2624527" cy="492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200" b="1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rPr>
                      <a:t>Alternate Wetting Drying</a:t>
                    </a:r>
                  </a:p>
                </p:txBody>
              </p:sp>
              <p:sp>
                <p:nvSpPr>
                  <p:cNvPr id="1115" name="Arco a tutto sesto 1114"/>
                  <p:cNvSpPr/>
                  <p:nvPr/>
                </p:nvSpPr>
                <p:spPr>
                  <a:xfrm>
                    <a:off x="5813430" y="2196884"/>
                    <a:ext cx="2558185" cy="246386"/>
                  </a:xfrm>
                  <a:prstGeom prst="blockArc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97" name="Gruppo 10"/>
                <p:cNvGrpSpPr>
                  <a:grpSpLocks/>
                </p:cNvGrpSpPr>
                <p:nvPr/>
              </p:nvGrpSpPr>
              <p:grpSpPr bwMode="auto">
                <a:xfrm>
                  <a:off x="4781111" y="1308699"/>
                  <a:ext cx="1870789" cy="1498002"/>
                  <a:chOff x="4573777" y="1308314"/>
                  <a:chExt cx="1871107" cy="1498014"/>
                </a:xfrm>
              </p:grpSpPr>
              <p:cxnSp>
                <p:nvCxnSpPr>
                  <p:cNvPr id="1111" name="Connettore 2 1110"/>
                  <p:cNvCxnSpPr/>
                  <p:nvPr/>
                </p:nvCxnSpPr>
                <p:spPr>
                  <a:xfrm>
                    <a:off x="5562384" y="1834770"/>
                    <a:ext cx="0" cy="971558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2" name="Titolo 1"/>
                  <p:cNvSpPr txBox="1">
                    <a:spLocks/>
                  </p:cNvSpPr>
                  <p:nvPr/>
                </p:nvSpPr>
                <p:spPr bwMode="auto">
                  <a:xfrm>
                    <a:off x="4573777" y="1308314"/>
                    <a:ext cx="1871107" cy="5856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200" b="1" dirty="0">
                        <a:solidFill>
                          <a:schemeClr val="accent5"/>
                        </a:solidFill>
                        <a:latin typeface="Arial" pitchFamily="34" charset="0"/>
                        <a:cs typeface="Arial" pitchFamily="34" charset="0"/>
                      </a:rPr>
                      <a:t>Sommersione</a:t>
                    </a:r>
                    <a:endParaRPr lang="it-IT" altLang="it-IT" sz="12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1113" name="Connettore 1 570"/>
                  <p:cNvCxnSpPr/>
                  <p:nvPr/>
                </p:nvCxnSpPr>
                <p:spPr>
                  <a:xfrm>
                    <a:off x="5138450" y="1825245"/>
                    <a:ext cx="670039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8" name="Titolo 1"/>
                <p:cNvSpPr txBox="1">
                  <a:spLocks/>
                </p:cNvSpPr>
                <p:nvPr/>
              </p:nvSpPr>
              <p:spPr bwMode="auto">
                <a:xfrm>
                  <a:off x="7783977" y="4662878"/>
                  <a:ext cx="1434282" cy="717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140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Raccolta</a:t>
                  </a:r>
                </a:p>
              </p:txBody>
            </p:sp>
            <p:grpSp>
              <p:nvGrpSpPr>
                <p:cNvPr id="599" name="Gruppo 14"/>
                <p:cNvGrpSpPr>
                  <a:grpSpLocks/>
                </p:cNvGrpSpPr>
                <p:nvPr/>
              </p:nvGrpSpPr>
              <p:grpSpPr bwMode="auto">
                <a:xfrm>
                  <a:off x="723567" y="2212975"/>
                  <a:ext cx="8275054" cy="3040063"/>
                  <a:chOff x="56669" y="2188973"/>
                  <a:chExt cx="8939151" cy="3063401"/>
                </a:xfrm>
              </p:grpSpPr>
              <p:grpSp>
                <p:nvGrpSpPr>
                  <p:cNvPr id="602" name="Gruppo 13"/>
                  <p:cNvGrpSpPr>
                    <a:grpSpLocks/>
                  </p:cNvGrpSpPr>
                  <p:nvPr/>
                </p:nvGrpSpPr>
                <p:grpSpPr bwMode="auto">
                  <a:xfrm>
                    <a:off x="56669" y="2188973"/>
                    <a:ext cx="8939151" cy="3063401"/>
                    <a:chOff x="56669" y="2188973"/>
                    <a:chExt cx="8939151" cy="3063401"/>
                  </a:xfrm>
                </p:grpSpPr>
                <p:grpSp>
                  <p:nvGrpSpPr>
                    <p:cNvPr id="604" name="Gruppo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504" y="2188973"/>
                      <a:ext cx="8888316" cy="2506274"/>
                      <a:chOff x="107504" y="2188973"/>
                      <a:chExt cx="8888316" cy="2506274"/>
                    </a:xfrm>
                  </p:grpSpPr>
                  <p:sp>
                    <p:nvSpPr>
                      <p:cNvPr id="606" name="Triangolo rettangolo 605"/>
                      <p:cNvSpPr/>
                      <p:nvPr/>
                    </p:nvSpPr>
                    <p:spPr>
                      <a:xfrm flipH="1">
                        <a:off x="2026796" y="3741308"/>
                        <a:ext cx="149228" cy="196820"/>
                      </a:xfrm>
                      <a:prstGeom prst="rtTriangle">
                        <a:avLst/>
                      </a:prstGeom>
                      <a:solidFill>
                        <a:srgbClr val="66CCFF"/>
                      </a:solidFill>
                      <a:ln>
                        <a:solidFill>
                          <a:srgbClr val="66CC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4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07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76024" y="3755592"/>
                        <a:ext cx="863617" cy="17936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08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27127" y="3755592"/>
                        <a:ext cx="471960" cy="179361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09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69991" y="3746069"/>
                        <a:ext cx="352432" cy="17936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0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77841" y="3880986"/>
                        <a:ext cx="179391" cy="4603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1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09520" y="3887335"/>
                        <a:ext cx="179390" cy="46030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2" name="Freeform 1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967335" y="2557216"/>
                        <a:ext cx="354019" cy="1041239"/>
                      </a:xfrm>
                      <a:custGeom>
                        <a:avLst/>
                        <a:gdLst>
                          <a:gd name="T0" fmla="*/ 0 w 536"/>
                          <a:gd name="T1" fmla="*/ 261 h 261"/>
                          <a:gd name="T2" fmla="*/ 52 w 536"/>
                          <a:gd name="T3" fmla="*/ 137 h 261"/>
                          <a:gd name="T4" fmla="*/ 160 w 536"/>
                          <a:gd name="T5" fmla="*/ 33 h 261"/>
                          <a:gd name="T6" fmla="*/ 296 w 536"/>
                          <a:gd name="T7" fmla="*/ 1 h 261"/>
                          <a:gd name="T8" fmla="*/ 412 w 536"/>
                          <a:gd name="T9" fmla="*/ 25 h 261"/>
                          <a:gd name="T10" fmla="*/ 536 w 536"/>
                          <a:gd name="T11" fmla="*/ 33 h 2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536" h="261">
                            <a:moveTo>
                              <a:pt x="0" y="261"/>
                            </a:moveTo>
                            <a:cubicBezTo>
                              <a:pt x="9" y="240"/>
                              <a:pt x="25" y="175"/>
                              <a:pt x="52" y="137"/>
                            </a:cubicBezTo>
                            <a:cubicBezTo>
                              <a:pt x="79" y="99"/>
                              <a:pt x="119" y="56"/>
                              <a:pt x="160" y="33"/>
                            </a:cubicBezTo>
                            <a:cubicBezTo>
                              <a:pt x="201" y="10"/>
                              <a:pt x="254" y="2"/>
                              <a:pt x="296" y="1"/>
                            </a:cubicBezTo>
                            <a:cubicBezTo>
                              <a:pt x="338" y="0"/>
                              <a:pt x="372" y="20"/>
                              <a:pt x="412" y="25"/>
                            </a:cubicBezTo>
                            <a:cubicBezTo>
                              <a:pt x="452" y="30"/>
                              <a:pt x="510" y="31"/>
                              <a:pt x="536" y="33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99663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3" name="Freeform 1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29190" y="2585787"/>
                        <a:ext cx="163516" cy="915845"/>
                      </a:xfrm>
                      <a:custGeom>
                        <a:avLst/>
                        <a:gdLst>
                          <a:gd name="T0" fmla="*/ 0 w 536"/>
                          <a:gd name="T1" fmla="*/ 261 h 261"/>
                          <a:gd name="T2" fmla="*/ 52 w 536"/>
                          <a:gd name="T3" fmla="*/ 137 h 261"/>
                          <a:gd name="T4" fmla="*/ 160 w 536"/>
                          <a:gd name="T5" fmla="*/ 33 h 261"/>
                          <a:gd name="T6" fmla="*/ 296 w 536"/>
                          <a:gd name="T7" fmla="*/ 1 h 261"/>
                          <a:gd name="T8" fmla="*/ 412 w 536"/>
                          <a:gd name="T9" fmla="*/ 25 h 261"/>
                          <a:gd name="T10" fmla="*/ 536 w 536"/>
                          <a:gd name="T11" fmla="*/ 33 h 2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536" h="261">
                            <a:moveTo>
                              <a:pt x="0" y="261"/>
                            </a:moveTo>
                            <a:cubicBezTo>
                              <a:pt x="9" y="240"/>
                              <a:pt x="25" y="175"/>
                              <a:pt x="52" y="137"/>
                            </a:cubicBezTo>
                            <a:cubicBezTo>
                              <a:pt x="79" y="99"/>
                              <a:pt x="119" y="56"/>
                              <a:pt x="160" y="33"/>
                            </a:cubicBezTo>
                            <a:cubicBezTo>
                              <a:pt x="201" y="10"/>
                              <a:pt x="254" y="2"/>
                              <a:pt x="296" y="1"/>
                            </a:cubicBezTo>
                            <a:cubicBezTo>
                              <a:pt x="338" y="0"/>
                              <a:pt x="372" y="20"/>
                              <a:pt x="412" y="25"/>
                            </a:cubicBezTo>
                            <a:cubicBezTo>
                              <a:pt x="452" y="30"/>
                              <a:pt x="510" y="31"/>
                              <a:pt x="536" y="33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99663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4" name="Freeform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95536" y="3755593"/>
                        <a:ext cx="374976" cy="198404"/>
                      </a:xfrm>
                      <a:prstGeom prst="roundRect">
                        <a:avLst/>
                      </a:prstGeom>
                      <a:solidFill>
                        <a:srgbClr val="66CCFF"/>
                      </a:solidFill>
                      <a:ln w="57150" cap="flat" cmpd="sng">
                        <a:solidFill>
                          <a:srgbClr val="66CC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615" name="Gruppo 2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7504" y="2312165"/>
                        <a:ext cx="8888316" cy="1952699"/>
                        <a:chOff x="509289" y="2019866"/>
                        <a:chExt cx="8057358" cy="1770143"/>
                      </a:xfrm>
                    </p:grpSpPr>
                    <p:sp>
                      <p:nvSpPr>
                        <p:cNvPr id="935" name="Freeform 1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12099" y="2247763"/>
                          <a:ext cx="408708" cy="392809"/>
                        </a:xfrm>
                        <a:custGeom>
                          <a:avLst/>
                          <a:gdLst>
                            <a:gd name="T0" fmla="*/ 0 w 536"/>
                            <a:gd name="T1" fmla="*/ 261 h 261"/>
                            <a:gd name="T2" fmla="*/ 52 w 536"/>
                            <a:gd name="T3" fmla="*/ 137 h 261"/>
                            <a:gd name="T4" fmla="*/ 160 w 536"/>
                            <a:gd name="T5" fmla="*/ 33 h 261"/>
                            <a:gd name="T6" fmla="*/ 296 w 536"/>
                            <a:gd name="T7" fmla="*/ 1 h 261"/>
                            <a:gd name="T8" fmla="*/ 412 w 536"/>
                            <a:gd name="T9" fmla="*/ 25 h 261"/>
                            <a:gd name="T10" fmla="*/ 536 w 536"/>
                            <a:gd name="T11" fmla="*/ 33 h 26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536" h="261">
                              <a:moveTo>
                                <a:pt x="0" y="261"/>
                              </a:moveTo>
                              <a:cubicBezTo>
                                <a:pt x="9" y="240"/>
                                <a:pt x="25" y="175"/>
                                <a:pt x="52" y="137"/>
                              </a:cubicBezTo>
                              <a:cubicBezTo>
                                <a:pt x="79" y="99"/>
                                <a:pt x="119" y="56"/>
                                <a:pt x="160" y="33"/>
                              </a:cubicBezTo>
                              <a:cubicBezTo>
                                <a:pt x="201" y="10"/>
                                <a:pt x="254" y="2"/>
                                <a:pt x="296" y="1"/>
                              </a:cubicBezTo>
                              <a:cubicBezTo>
                                <a:pt x="338" y="0"/>
                                <a:pt x="372" y="20"/>
                                <a:pt x="412" y="25"/>
                              </a:cubicBezTo>
                              <a:cubicBezTo>
                                <a:pt x="452" y="30"/>
                                <a:pt x="510" y="31"/>
                                <a:pt x="536" y="33"/>
                              </a:cubicBezTo>
                            </a:path>
                          </a:pathLst>
                        </a:custGeom>
                        <a:noFill/>
                        <a:ln w="38100" cap="flat" cmpd="sng">
                          <a:solidFill>
                            <a:srgbClr val="996633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936" name="Gruppo 2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9289" y="2019866"/>
                          <a:ext cx="8057358" cy="1770143"/>
                          <a:chOff x="367772" y="1518216"/>
                          <a:chExt cx="8057358" cy="1770143"/>
                        </a:xfrm>
                      </p:grpSpPr>
                      <p:sp>
                        <p:nvSpPr>
                          <p:cNvPr id="938" name="Freeform 208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6730066" y="1518773"/>
                            <a:ext cx="138155" cy="946772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39" name="Line 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67742" y="3013751"/>
                            <a:ext cx="7833098" cy="14389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0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5712" y="2927420"/>
                            <a:ext cx="211549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1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5971" y="2921664"/>
                            <a:ext cx="169815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2" name="Freeform 11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189845" y="2862671"/>
                            <a:ext cx="67638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3" name="Freeform 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44568" y="2477056"/>
                            <a:ext cx="82030" cy="548207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4" name="Freeform 1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08701" y="2469861"/>
                            <a:ext cx="64761" cy="391371"/>
                          </a:xfrm>
                          <a:custGeom>
                            <a:avLst/>
                            <a:gdLst>
                              <a:gd name="T0" fmla="*/ 0 w 55"/>
                              <a:gd name="T1" fmla="*/ 162 h 205"/>
                              <a:gd name="T2" fmla="*/ 35 w 55"/>
                              <a:gd name="T3" fmla="*/ 71 h 205"/>
                              <a:gd name="T4" fmla="*/ 44 w 55"/>
                              <a:gd name="T5" fmla="*/ 34 h 205"/>
                              <a:gd name="T6" fmla="*/ 54 w 55"/>
                              <a:gd name="T7" fmla="*/ 0 h 205"/>
                              <a:gd name="T8" fmla="*/ 51 w 55"/>
                              <a:gd name="T9" fmla="*/ 50 h 205"/>
                              <a:gd name="T10" fmla="*/ 36 w 55"/>
                              <a:gd name="T11" fmla="*/ 140 h 205"/>
                              <a:gd name="T12" fmla="*/ 22 w 55"/>
                              <a:gd name="T13" fmla="*/ 205 h 205"/>
                              <a:gd name="T14" fmla="*/ 15 w 55"/>
                              <a:gd name="T15" fmla="*/ 185 h 205"/>
                              <a:gd name="T16" fmla="*/ 0 w 55"/>
                              <a:gd name="T17" fmla="*/ 162 h 2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55" h="205">
                                <a:moveTo>
                                  <a:pt x="0" y="162"/>
                                </a:moveTo>
                                <a:cubicBezTo>
                                  <a:pt x="29" y="130"/>
                                  <a:pt x="18" y="164"/>
                                  <a:pt x="35" y="71"/>
                                </a:cubicBezTo>
                                <a:cubicBezTo>
                                  <a:pt x="37" y="58"/>
                                  <a:pt x="41" y="47"/>
                                  <a:pt x="44" y="34"/>
                                </a:cubicBezTo>
                                <a:cubicBezTo>
                                  <a:pt x="47" y="22"/>
                                  <a:pt x="54" y="0"/>
                                  <a:pt x="54" y="0"/>
                                </a:cubicBezTo>
                                <a:cubicBezTo>
                                  <a:pt x="55" y="17"/>
                                  <a:pt x="49" y="32"/>
                                  <a:pt x="51" y="50"/>
                                </a:cubicBezTo>
                                <a:cubicBezTo>
                                  <a:pt x="50" y="74"/>
                                  <a:pt x="41" y="114"/>
                                  <a:pt x="36" y="140"/>
                                </a:cubicBezTo>
                                <a:cubicBezTo>
                                  <a:pt x="31" y="166"/>
                                  <a:pt x="25" y="198"/>
                                  <a:pt x="22" y="205"/>
                                </a:cubicBezTo>
                                <a:cubicBezTo>
                                  <a:pt x="16" y="196"/>
                                  <a:pt x="22" y="191"/>
                                  <a:pt x="15" y="185"/>
                                </a:cubicBezTo>
                                <a:lnTo>
                                  <a:pt x="0" y="1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5" name="Freeform 1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62649" y="2351874"/>
                            <a:ext cx="83469" cy="684899"/>
                          </a:xfrm>
                          <a:custGeom>
                            <a:avLst/>
                            <a:gdLst>
                              <a:gd name="T0" fmla="*/ 0 w 71"/>
                              <a:gd name="T1" fmla="*/ 330 h 360"/>
                              <a:gd name="T2" fmla="*/ 33 w 71"/>
                              <a:gd name="T3" fmla="*/ 147 h 360"/>
                              <a:gd name="T4" fmla="*/ 25 w 71"/>
                              <a:gd name="T5" fmla="*/ 1 h 360"/>
                              <a:gd name="T6" fmla="*/ 48 w 71"/>
                              <a:gd name="T7" fmla="*/ 133 h 360"/>
                              <a:gd name="T8" fmla="*/ 42 w 71"/>
                              <a:gd name="T9" fmla="*/ 360 h 360"/>
                              <a:gd name="T10" fmla="*/ 18 w 71"/>
                              <a:gd name="T11" fmla="*/ 336 h 360"/>
                              <a:gd name="T12" fmla="*/ 0 w 71"/>
                              <a:gd name="T13" fmla="*/ 330 h 3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71" h="360">
                                <a:moveTo>
                                  <a:pt x="0" y="330"/>
                                </a:moveTo>
                                <a:cubicBezTo>
                                  <a:pt x="53" y="308"/>
                                  <a:pt x="40" y="244"/>
                                  <a:pt x="33" y="147"/>
                                </a:cubicBezTo>
                                <a:cubicBezTo>
                                  <a:pt x="39" y="112"/>
                                  <a:pt x="23" y="0"/>
                                  <a:pt x="25" y="1"/>
                                </a:cubicBezTo>
                                <a:cubicBezTo>
                                  <a:pt x="49" y="42"/>
                                  <a:pt x="45" y="111"/>
                                  <a:pt x="48" y="133"/>
                                </a:cubicBezTo>
                                <a:cubicBezTo>
                                  <a:pt x="52" y="160"/>
                                  <a:pt x="71" y="335"/>
                                  <a:pt x="42" y="360"/>
                                </a:cubicBezTo>
                                <a:cubicBezTo>
                                  <a:pt x="36" y="350"/>
                                  <a:pt x="25" y="343"/>
                                  <a:pt x="18" y="336"/>
                                </a:cubicBezTo>
                                <a:lnTo>
                                  <a:pt x="0" y="33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6" name="Oval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1374142">
                            <a:off x="3038738" y="2933175"/>
                            <a:ext cx="211550" cy="71943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7" name="Freeform 1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91284" y="2592165"/>
                            <a:ext cx="79152" cy="394249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8" name="Oval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1284" y="2911592"/>
                            <a:ext cx="171254" cy="90648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49" name="Freeform 1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36709" y="2400795"/>
                            <a:ext cx="64760" cy="391371"/>
                          </a:xfrm>
                          <a:custGeom>
                            <a:avLst/>
                            <a:gdLst>
                              <a:gd name="T0" fmla="*/ 0 w 55"/>
                              <a:gd name="T1" fmla="*/ 162 h 205"/>
                              <a:gd name="T2" fmla="*/ 35 w 55"/>
                              <a:gd name="T3" fmla="*/ 71 h 205"/>
                              <a:gd name="T4" fmla="*/ 44 w 55"/>
                              <a:gd name="T5" fmla="*/ 34 h 205"/>
                              <a:gd name="T6" fmla="*/ 54 w 55"/>
                              <a:gd name="T7" fmla="*/ 0 h 205"/>
                              <a:gd name="T8" fmla="*/ 51 w 55"/>
                              <a:gd name="T9" fmla="*/ 50 h 205"/>
                              <a:gd name="T10" fmla="*/ 36 w 55"/>
                              <a:gd name="T11" fmla="*/ 140 h 205"/>
                              <a:gd name="T12" fmla="*/ 22 w 55"/>
                              <a:gd name="T13" fmla="*/ 205 h 205"/>
                              <a:gd name="T14" fmla="*/ 15 w 55"/>
                              <a:gd name="T15" fmla="*/ 185 h 205"/>
                              <a:gd name="T16" fmla="*/ 0 w 55"/>
                              <a:gd name="T17" fmla="*/ 162 h 20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55" h="205">
                                <a:moveTo>
                                  <a:pt x="0" y="162"/>
                                </a:moveTo>
                                <a:cubicBezTo>
                                  <a:pt x="29" y="130"/>
                                  <a:pt x="18" y="164"/>
                                  <a:pt x="35" y="71"/>
                                </a:cubicBezTo>
                                <a:cubicBezTo>
                                  <a:pt x="37" y="58"/>
                                  <a:pt x="41" y="47"/>
                                  <a:pt x="44" y="34"/>
                                </a:cubicBezTo>
                                <a:cubicBezTo>
                                  <a:pt x="47" y="22"/>
                                  <a:pt x="54" y="0"/>
                                  <a:pt x="54" y="0"/>
                                </a:cubicBezTo>
                                <a:cubicBezTo>
                                  <a:pt x="55" y="17"/>
                                  <a:pt x="49" y="32"/>
                                  <a:pt x="51" y="50"/>
                                </a:cubicBezTo>
                                <a:cubicBezTo>
                                  <a:pt x="50" y="74"/>
                                  <a:pt x="41" y="114"/>
                                  <a:pt x="36" y="140"/>
                                </a:cubicBezTo>
                                <a:cubicBezTo>
                                  <a:pt x="31" y="166"/>
                                  <a:pt x="25" y="198"/>
                                  <a:pt x="22" y="205"/>
                                </a:cubicBezTo>
                                <a:cubicBezTo>
                                  <a:pt x="16" y="196"/>
                                  <a:pt x="22" y="191"/>
                                  <a:pt x="15" y="185"/>
                                </a:cubicBezTo>
                                <a:lnTo>
                                  <a:pt x="0" y="1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0" name="Freeform 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90657" y="2284248"/>
                            <a:ext cx="84907" cy="683460"/>
                          </a:xfrm>
                          <a:custGeom>
                            <a:avLst/>
                            <a:gdLst>
                              <a:gd name="T0" fmla="*/ 0 w 71"/>
                              <a:gd name="T1" fmla="*/ 330 h 360"/>
                              <a:gd name="T2" fmla="*/ 33 w 71"/>
                              <a:gd name="T3" fmla="*/ 147 h 360"/>
                              <a:gd name="T4" fmla="*/ 25 w 71"/>
                              <a:gd name="T5" fmla="*/ 1 h 360"/>
                              <a:gd name="T6" fmla="*/ 48 w 71"/>
                              <a:gd name="T7" fmla="*/ 133 h 360"/>
                              <a:gd name="T8" fmla="*/ 42 w 71"/>
                              <a:gd name="T9" fmla="*/ 360 h 360"/>
                              <a:gd name="T10" fmla="*/ 18 w 71"/>
                              <a:gd name="T11" fmla="*/ 336 h 360"/>
                              <a:gd name="T12" fmla="*/ 0 w 71"/>
                              <a:gd name="T13" fmla="*/ 330 h 36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71" h="360">
                                <a:moveTo>
                                  <a:pt x="0" y="330"/>
                                </a:moveTo>
                                <a:cubicBezTo>
                                  <a:pt x="53" y="308"/>
                                  <a:pt x="40" y="244"/>
                                  <a:pt x="33" y="147"/>
                                </a:cubicBezTo>
                                <a:cubicBezTo>
                                  <a:pt x="39" y="112"/>
                                  <a:pt x="23" y="0"/>
                                  <a:pt x="25" y="1"/>
                                </a:cubicBezTo>
                                <a:cubicBezTo>
                                  <a:pt x="49" y="42"/>
                                  <a:pt x="45" y="111"/>
                                  <a:pt x="48" y="133"/>
                                </a:cubicBezTo>
                                <a:cubicBezTo>
                                  <a:pt x="52" y="160"/>
                                  <a:pt x="71" y="335"/>
                                  <a:pt x="42" y="360"/>
                                </a:cubicBezTo>
                                <a:cubicBezTo>
                                  <a:pt x="36" y="350"/>
                                  <a:pt x="25" y="343"/>
                                  <a:pt x="18" y="336"/>
                                </a:cubicBezTo>
                                <a:lnTo>
                                  <a:pt x="0" y="33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1" name="Freeform 20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705048" y="2861232"/>
                            <a:ext cx="69077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2" name="Freeform 2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73461" y="2934614"/>
                            <a:ext cx="221624" cy="15971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3" name="Oval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3461" y="2923103"/>
                            <a:ext cx="171254" cy="74821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4" name="Freeform 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243277" y="2452595"/>
                            <a:ext cx="110811" cy="375544"/>
                          </a:xfrm>
                          <a:custGeom>
                            <a:avLst/>
                            <a:gdLst>
                              <a:gd name="T0" fmla="*/ 0 w 95"/>
                              <a:gd name="T1" fmla="*/ 199 h 243"/>
                              <a:gd name="T2" fmla="*/ 21 w 95"/>
                              <a:gd name="T3" fmla="*/ 109 h 243"/>
                              <a:gd name="T4" fmla="*/ 30 w 95"/>
                              <a:gd name="T5" fmla="*/ 72 h 243"/>
                              <a:gd name="T6" fmla="*/ 94 w 95"/>
                              <a:gd name="T7" fmla="*/ 0 h 243"/>
                              <a:gd name="T8" fmla="*/ 46 w 95"/>
                              <a:gd name="T9" fmla="*/ 81 h 243"/>
                              <a:gd name="T10" fmla="*/ 28 w 95"/>
                              <a:gd name="T11" fmla="*/ 177 h 243"/>
                              <a:gd name="T12" fmla="*/ 8 w 95"/>
                              <a:gd name="T13" fmla="*/ 243 h 243"/>
                              <a:gd name="T14" fmla="*/ 1 w 95"/>
                              <a:gd name="T15" fmla="*/ 223 h 243"/>
                              <a:gd name="T16" fmla="*/ 0 w 95"/>
                              <a:gd name="T17" fmla="*/ 199 h 24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95" h="243">
                                <a:moveTo>
                                  <a:pt x="0" y="199"/>
                                </a:moveTo>
                                <a:cubicBezTo>
                                  <a:pt x="18" y="154"/>
                                  <a:pt x="4" y="202"/>
                                  <a:pt x="21" y="109"/>
                                </a:cubicBezTo>
                                <a:cubicBezTo>
                                  <a:pt x="23" y="96"/>
                                  <a:pt x="27" y="85"/>
                                  <a:pt x="30" y="72"/>
                                </a:cubicBezTo>
                                <a:cubicBezTo>
                                  <a:pt x="33" y="60"/>
                                  <a:pt x="94" y="0"/>
                                  <a:pt x="94" y="0"/>
                                </a:cubicBezTo>
                                <a:cubicBezTo>
                                  <a:pt x="95" y="17"/>
                                  <a:pt x="44" y="63"/>
                                  <a:pt x="46" y="81"/>
                                </a:cubicBezTo>
                                <a:cubicBezTo>
                                  <a:pt x="45" y="105"/>
                                  <a:pt x="34" y="150"/>
                                  <a:pt x="28" y="177"/>
                                </a:cubicBezTo>
                                <a:cubicBezTo>
                                  <a:pt x="22" y="204"/>
                                  <a:pt x="12" y="235"/>
                                  <a:pt x="8" y="243"/>
                                </a:cubicBezTo>
                                <a:cubicBezTo>
                                  <a:pt x="2" y="234"/>
                                  <a:pt x="8" y="229"/>
                                  <a:pt x="1" y="223"/>
                                </a:cubicBezTo>
                                <a:lnTo>
                                  <a:pt x="0" y="19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5" name="Freeform 2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210177" y="2307270"/>
                            <a:ext cx="47491" cy="378421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6" name="Freeform 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92169" y="2354752"/>
                            <a:ext cx="177011" cy="615834"/>
                          </a:xfrm>
                          <a:custGeom>
                            <a:avLst/>
                            <a:gdLst>
                              <a:gd name="T0" fmla="*/ 80 w 151"/>
                              <a:gd name="T1" fmla="*/ 369 h 399"/>
                              <a:gd name="T2" fmla="*/ 113 w 151"/>
                              <a:gd name="T3" fmla="*/ 186 h 399"/>
                              <a:gd name="T4" fmla="*/ 2 w 151"/>
                              <a:gd name="T5" fmla="*/ 1 h 399"/>
                              <a:gd name="T6" fmla="*/ 128 w 151"/>
                              <a:gd name="T7" fmla="*/ 172 h 399"/>
                              <a:gd name="T8" fmla="*/ 122 w 151"/>
                              <a:gd name="T9" fmla="*/ 399 h 399"/>
                              <a:gd name="T10" fmla="*/ 98 w 151"/>
                              <a:gd name="T11" fmla="*/ 375 h 399"/>
                              <a:gd name="T12" fmla="*/ 80 w 151"/>
                              <a:gd name="T13" fmla="*/ 369 h 39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151" h="399">
                                <a:moveTo>
                                  <a:pt x="80" y="369"/>
                                </a:moveTo>
                                <a:cubicBezTo>
                                  <a:pt x="133" y="347"/>
                                  <a:pt x="120" y="283"/>
                                  <a:pt x="113" y="186"/>
                                </a:cubicBezTo>
                                <a:cubicBezTo>
                                  <a:pt x="119" y="151"/>
                                  <a:pt x="0" y="0"/>
                                  <a:pt x="2" y="1"/>
                                </a:cubicBezTo>
                                <a:cubicBezTo>
                                  <a:pt x="43" y="31"/>
                                  <a:pt x="125" y="150"/>
                                  <a:pt x="128" y="172"/>
                                </a:cubicBezTo>
                                <a:cubicBezTo>
                                  <a:pt x="132" y="199"/>
                                  <a:pt x="151" y="374"/>
                                  <a:pt x="122" y="399"/>
                                </a:cubicBezTo>
                                <a:cubicBezTo>
                                  <a:pt x="116" y="389"/>
                                  <a:pt x="105" y="382"/>
                                  <a:pt x="98" y="375"/>
                                </a:cubicBezTo>
                                <a:lnTo>
                                  <a:pt x="80" y="3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7" name="Freeform 27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4205860" y="2933175"/>
                            <a:ext cx="53247" cy="355400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8" name="Freeform 2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54900" y="2917348"/>
                            <a:ext cx="24608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59" name="Freeform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699475" y="2938930"/>
                            <a:ext cx="221624" cy="156837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0" name="Freeform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43387" y="2920226"/>
                            <a:ext cx="63321" cy="332377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1" name="Freeform 3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365" y="2959075"/>
                            <a:ext cx="24464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2" name="Freeform 3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722501" y="2983536"/>
                            <a:ext cx="169815" cy="125181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3" name="Freeform 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53461" y="2336047"/>
                            <a:ext cx="303653" cy="484897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4" name="Freeform 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33313" y="2097196"/>
                            <a:ext cx="51808" cy="592812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5" name="Freeform 35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4866413" y="2114462"/>
                            <a:ext cx="51808" cy="457559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6" name="Freeform 37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5505379" y="1995036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7" name="Freeform 39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5308221" y="2195038"/>
                            <a:ext cx="234575" cy="726626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8" name="Freeform 4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31985" y="3009435"/>
                            <a:ext cx="244649" cy="96403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9" name="Freeform 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29107" y="2950441"/>
                            <a:ext cx="243210" cy="115109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0" name="Freeform 4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6561" y="2957636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1" name="Freeform 4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5420472" y="2251154"/>
                            <a:ext cx="84907" cy="6777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2" name="Freeform 4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10398" y="1723091"/>
                            <a:ext cx="51808" cy="82878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3" name="Freeform 47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5279439" y="2159066"/>
                            <a:ext cx="109373" cy="592812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4" name="Freeform 48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5375859" y="2092879"/>
                            <a:ext cx="83469" cy="84749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5" name="Freeform 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3682" y="2918786"/>
                            <a:ext cx="171254" cy="175541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6" name="Freeform 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37704" y="2019497"/>
                            <a:ext cx="236015" cy="9554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7" name="Freeform 5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285195" y="2228132"/>
                            <a:ext cx="303653" cy="513675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8" name="Freeform 54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293830" y="2216621"/>
                            <a:ext cx="51808" cy="628784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79" name="Freeform 5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 flipH="1">
                            <a:off x="5259291" y="2061224"/>
                            <a:ext cx="51808" cy="486336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0" name="Freeform 56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138406" y="2333169"/>
                            <a:ext cx="234575" cy="725187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1" name="Freeform 5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272243" y="2931737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2" name="Freeform 5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112502" y="2993607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3" name="Freeform 5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92945" y="2979219"/>
                            <a:ext cx="221624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4" name="Freeform 6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35416" y="2950441"/>
                            <a:ext cx="64761" cy="33237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5" name="Freeform 6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77151" y="2996485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6" name="Freeform 6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97261" y="2982096"/>
                            <a:ext cx="169815" cy="125182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7" name="Freeform 6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71395" y="2405112"/>
                            <a:ext cx="303653" cy="484897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8" name="Freeform 6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51247" y="2167700"/>
                            <a:ext cx="51808" cy="591373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89" name="Freeform 65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4584346" y="2186405"/>
                            <a:ext cx="51808" cy="456119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0" name="Freeform 6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79992" y="2327414"/>
                            <a:ext cx="234576" cy="68058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1" name="Freeform 6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69291" y="3041090"/>
                            <a:ext cx="244649" cy="8345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2" name="Freeform 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079401" y="2878498"/>
                            <a:ext cx="66199" cy="33237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3" name="Freeform 7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112502" y="3038212"/>
                            <a:ext cx="244649" cy="82015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4" name="Freeform 7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52759" y="2936053"/>
                            <a:ext cx="171255" cy="125182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995" name="Group 7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959724" y="2106347"/>
                            <a:ext cx="453789" cy="875921"/>
                            <a:chOff x="3929" y="1366"/>
                            <a:chExt cx="414" cy="782"/>
                          </a:xfrm>
                        </p:grpSpPr>
                        <p:sp>
                          <p:nvSpPr>
                            <p:cNvPr id="1102" name="Freeform 7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064" y="1580"/>
                              <a:ext cx="276" cy="430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103" name="Group 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054" y="1715"/>
                              <a:ext cx="163" cy="433"/>
                              <a:chOff x="3472" y="2378"/>
                              <a:chExt cx="454" cy="619"/>
                            </a:xfrm>
                          </p:grpSpPr>
                          <p:sp>
                            <p:nvSpPr>
                              <p:cNvPr id="1109" name="Freeform 7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647" y="2418"/>
                                <a:ext cx="278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10" name="Freeform 7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67" y="2376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104" name="Freeform 7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046" y="1369"/>
                              <a:ext cx="47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105" name="Group 7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3929" y="1606"/>
                              <a:ext cx="163" cy="542"/>
                              <a:chOff x="3472" y="2378"/>
                              <a:chExt cx="454" cy="619"/>
                            </a:xfrm>
                          </p:grpSpPr>
                          <p:sp>
                            <p:nvSpPr>
                              <p:cNvPr id="1107" name="Freeform 7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649" y="2423"/>
                                <a:ext cx="278" cy="427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08" name="Freeform 8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86" y="2378"/>
                                <a:ext cx="216" cy="613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70AD47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106" name="Freeform 8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078" y="1382"/>
                              <a:ext cx="46" cy="40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96" name="Freeform 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16782" y="2320219"/>
                            <a:ext cx="236015" cy="68202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7" name="Freeform 8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19844" y="2957636"/>
                            <a:ext cx="24608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8" name="Freeform 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771616" y="2933175"/>
                            <a:ext cx="223062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99" name="Freeform 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12649" y="2855476"/>
                            <a:ext cx="64760" cy="330939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0" name="Freeform 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51505" y="2999363"/>
                            <a:ext cx="244649" cy="80576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1" name="Freeform 8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829180" y="2911592"/>
                            <a:ext cx="168376" cy="126620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1002" name="Group 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825530" y="2083245"/>
                            <a:ext cx="420802" cy="877041"/>
                            <a:chOff x="4063" y="1366"/>
                            <a:chExt cx="385" cy="783"/>
                          </a:xfrm>
                        </p:grpSpPr>
                        <p:sp>
                          <p:nvSpPr>
                            <p:cNvPr id="1093" name="Freeform 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69" y="1580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94" name="Group 9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165" y="1716"/>
                              <a:ext cx="158" cy="433"/>
                              <a:chOff x="3773" y="2343"/>
                              <a:chExt cx="440" cy="619"/>
                            </a:xfrm>
                          </p:grpSpPr>
                          <p:sp>
                            <p:nvSpPr>
                              <p:cNvPr id="1100" name="Freeform 9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920" y="2386"/>
                                <a:ext cx="279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01" name="Freeform 9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60" y="2345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95" name="Freeform 9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53" y="1369"/>
                              <a:ext cx="45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96" name="Group 9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063" y="1607"/>
                              <a:ext cx="174" cy="542"/>
                              <a:chOff x="3072" y="2391"/>
                              <a:chExt cx="485" cy="619"/>
                            </a:xfrm>
                          </p:grpSpPr>
                          <p:sp>
                            <p:nvSpPr>
                              <p:cNvPr id="1098" name="Freeform 9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277" y="2524"/>
                                <a:ext cx="279" cy="431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99" name="Freeform 9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077" y="2391"/>
                                <a:ext cx="217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97" name="Freeform 9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190" y="1382"/>
                              <a:ext cx="45" cy="40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03" name="Freeform 9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750029" y="2297197"/>
                            <a:ext cx="236015" cy="682021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4" name="Freeform 99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384678" y="2295759"/>
                            <a:ext cx="303653" cy="515113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5" name="Freeform 10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399070" y="2022375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6" name="Freeform 10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 flipH="1">
                            <a:off x="6442243" y="2046835"/>
                            <a:ext cx="51808" cy="484897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7" name="Freeform 10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581292">
                            <a:off x="6164493" y="2232449"/>
                            <a:ext cx="234576" cy="720870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8" name="Freeform 1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1136" y="3016629"/>
                            <a:ext cx="246089" cy="96404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09" name="Freeform 11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6892" y="2950441"/>
                            <a:ext cx="244649" cy="112231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0" name="Freeform 1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41468" y="2979219"/>
                            <a:ext cx="221624" cy="22302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1" name="Freeform 1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294014" y="2075612"/>
                            <a:ext cx="305092" cy="677705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2" name="Freeform 12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6373165" y="2488567"/>
                            <a:ext cx="107933" cy="473386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3" name="Freeform 12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797359">
                            <a:off x="6304088" y="2269859"/>
                            <a:ext cx="84907" cy="68058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4" name="Freeform 1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24309" y="2130289"/>
                            <a:ext cx="50369" cy="825908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5" name="Freeform 124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6265231" y="2179210"/>
                            <a:ext cx="109373" cy="594251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6" name="Freeform 125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1327864" flipH="1">
                            <a:off x="6220619" y="2114462"/>
                            <a:ext cx="84907" cy="847490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19"/>
                              <a:gd name="T2" fmla="*/ 174 w 215"/>
                              <a:gd name="T3" fmla="*/ 316 h 619"/>
                              <a:gd name="T4" fmla="*/ 2 w 215"/>
                              <a:gd name="T5" fmla="*/ 1 h 619"/>
                              <a:gd name="T6" fmla="*/ 190 w 215"/>
                              <a:gd name="T7" fmla="*/ 297 h 619"/>
                              <a:gd name="T8" fmla="*/ 184 w 215"/>
                              <a:gd name="T9" fmla="*/ 609 h 619"/>
                              <a:gd name="T10" fmla="*/ 158 w 215"/>
                              <a:gd name="T11" fmla="*/ 613 h 619"/>
                              <a:gd name="T12" fmla="*/ 158 w 215"/>
                              <a:gd name="T13" fmla="*/ 571 h 6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1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2" y="619"/>
                                  <a:pt x="158" y="613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99CC00">
                                  <a:gamma/>
                                  <a:shade val="66275"/>
                                  <a:invGamma/>
                                </a:srgbClr>
                              </a:gs>
                              <a:gs pos="100000">
                                <a:srgbClr val="99CC00"/>
                              </a:gs>
                            </a:gsLst>
                            <a:lin ang="5400000" scaled="1"/>
                          </a:gra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7" name="Freeform 1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302648" y="2913031"/>
                            <a:ext cx="246089" cy="115109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8" name="Freeform 128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6309844" y="1767695"/>
                            <a:ext cx="50369" cy="63885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19" name="Freeform 1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04051" y="2079929"/>
                            <a:ext cx="234576" cy="95540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0" name="Freeform 13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6269549" y="2249715"/>
                            <a:ext cx="305092" cy="513674"/>
                          </a:xfrm>
                          <a:custGeom>
                            <a:avLst/>
                            <a:gdLst>
                              <a:gd name="T0" fmla="*/ 12 w 279"/>
                              <a:gd name="T1" fmla="*/ 362 h 432"/>
                              <a:gd name="T2" fmla="*/ 31 w 279"/>
                              <a:gd name="T3" fmla="*/ 282 h 432"/>
                              <a:gd name="T4" fmla="*/ 71 w 279"/>
                              <a:gd name="T5" fmla="*/ 198 h 432"/>
                              <a:gd name="T6" fmla="*/ 96 w 279"/>
                              <a:gd name="T7" fmla="*/ 131 h 432"/>
                              <a:gd name="T8" fmla="*/ 276 w 279"/>
                              <a:gd name="T9" fmla="*/ 0 h 432"/>
                              <a:gd name="T10" fmla="*/ 109 w 279"/>
                              <a:gd name="T11" fmla="*/ 150 h 432"/>
                              <a:gd name="T12" fmla="*/ 46 w 279"/>
                              <a:gd name="T13" fmla="*/ 282 h 432"/>
                              <a:gd name="T14" fmla="*/ 16 w 279"/>
                              <a:gd name="T15" fmla="*/ 432 h 432"/>
                              <a:gd name="T16" fmla="*/ 15 w 279"/>
                              <a:gd name="T17" fmla="*/ 406 h 432"/>
                              <a:gd name="T18" fmla="*/ 12 w 279"/>
                              <a:gd name="T19" fmla="*/ 362 h 43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</a:cxnLst>
                            <a:rect l="0" t="0" r="r" b="b"/>
                            <a:pathLst>
                              <a:path w="279" h="432">
                                <a:moveTo>
                                  <a:pt x="12" y="362"/>
                                </a:moveTo>
                                <a:cubicBezTo>
                                  <a:pt x="17" y="343"/>
                                  <a:pt x="21" y="309"/>
                                  <a:pt x="31" y="282"/>
                                </a:cubicBezTo>
                                <a:cubicBezTo>
                                  <a:pt x="41" y="255"/>
                                  <a:pt x="60" y="223"/>
                                  <a:pt x="71" y="198"/>
                                </a:cubicBezTo>
                                <a:cubicBezTo>
                                  <a:pt x="77" y="175"/>
                                  <a:pt x="88" y="155"/>
                                  <a:pt x="96" y="131"/>
                                </a:cubicBezTo>
                                <a:cubicBezTo>
                                  <a:pt x="105" y="109"/>
                                  <a:pt x="276" y="0"/>
                                  <a:pt x="276" y="0"/>
                                </a:cubicBezTo>
                                <a:cubicBezTo>
                                  <a:pt x="279" y="31"/>
                                  <a:pt x="104" y="118"/>
                                  <a:pt x="109" y="150"/>
                                </a:cubicBezTo>
                                <a:cubicBezTo>
                                  <a:pt x="106" y="194"/>
                                  <a:pt x="61" y="235"/>
                                  <a:pt x="46" y="282"/>
                                </a:cubicBezTo>
                                <a:cubicBezTo>
                                  <a:pt x="31" y="329"/>
                                  <a:pt x="21" y="411"/>
                                  <a:pt x="16" y="432"/>
                                </a:cubicBezTo>
                                <a:cubicBezTo>
                                  <a:pt x="0" y="416"/>
                                  <a:pt x="34" y="417"/>
                                  <a:pt x="15" y="406"/>
                                </a:cubicBezTo>
                                <a:lnTo>
                                  <a:pt x="12" y="3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1" name="Freeform 13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6101172" y="2078490"/>
                            <a:ext cx="51808" cy="62734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2" name="Freeform 13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 flipH="1">
                            <a:off x="6245084" y="2081368"/>
                            <a:ext cx="51808" cy="48777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3" name="Freeform 13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568106">
                            <a:off x="5981726" y="2331730"/>
                            <a:ext cx="234575" cy="725187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4" name="Freeform 1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111247" y="2937492"/>
                            <a:ext cx="221624" cy="223023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5" name="Freeform 1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38774" y="2927420"/>
                            <a:ext cx="243210" cy="9352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6" name="Freeform 1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81910" y="2951881"/>
                            <a:ext cx="223063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7" name="Freeform 13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108552" y="2865549"/>
                            <a:ext cx="63321" cy="378421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28" name="Freeform 13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61763" y="2959075"/>
                            <a:ext cx="169815" cy="142448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1029" name="Group 13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033469" y="1969668"/>
                            <a:ext cx="414245" cy="1013237"/>
                            <a:chOff x="4372" y="1366"/>
                            <a:chExt cx="379" cy="790"/>
                          </a:xfrm>
                        </p:grpSpPr>
                        <p:sp>
                          <p:nvSpPr>
                            <p:cNvPr id="1084" name="Freeform 1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72" y="1582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85" name="Group 14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498" y="1723"/>
                              <a:ext cx="117" cy="433"/>
                              <a:chOff x="4689" y="2252"/>
                              <a:chExt cx="326" cy="619"/>
                            </a:xfrm>
                          </p:grpSpPr>
                          <p:sp>
                            <p:nvSpPr>
                              <p:cNvPr id="1091" name="Freeform 14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736" y="2304"/>
                                <a:ext cx="279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92" name="Freeform 14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689" y="2252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86" name="Freeform 14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54" y="1370"/>
                              <a:ext cx="47" cy="525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87" name="Group 14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372" y="1613"/>
                              <a:ext cx="115" cy="542"/>
                              <a:chOff x="2362" y="2421"/>
                              <a:chExt cx="319" cy="619"/>
                            </a:xfrm>
                          </p:grpSpPr>
                          <p:sp>
                            <p:nvSpPr>
                              <p:cNvPr id="1089" name="Freeform 14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04" y="2454"/>
                                <a:ext cx="278" cy="432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90" name="Freeform 14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377" y="2419"/>
                                <a:ext cx="215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70AD47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88" name="Freeform 14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526" y="1381"/>
                              <a:ext cx="47" cy="408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30" name="Freeform 14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45933" y="2215182"/>
                            <a:ext cx="234575" cy="778425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1" name="Freeform 15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65453" y="2927420"/>
                            <a:ext cx="243211" cy="9352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2" name="Freeform 1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46007" y="2925981"/>
                            <a:ext cx="223062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3" name="Freeform 1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474087" y="2877060"/>
                            <a:ext cx="64761" cy="381298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4" name="Freeform 15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34383" y="2961952"/>
                            <a:ext cx="244649" cy="9208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1035" name="Group 15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999517" y="2167956"/>
                            <a:ext cx="814283" cy="822714"/>
                            <a:chOff x="3980" y="1523"/>
                            <a:chExt cx="745" cy="639"/>
                          </a:xfrm>
                        </p:grpSpPr>
                        <p:sp>
                          <p:nvSpPr>
                            <p:cNvPr id="1075" name="Freeform 15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446" y="1578"/>
                              <a:ext cx="279" cy="432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76" name="Group 15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432" y="1720"/>
                              <a:ext cx="146" cy="433"/>
                              <a:chOff x="4493" y="2273"/>
                              <a:chExt cx="403" cy="619"/>
                            </a:xfrm>
                          </p:grpSpPr>
                          <p:sp>
                            <p:nvSpPr>
                              <p:cNvPr id="1082" name="Freeform 15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598" y="2310"/>
                                <a:ext cx="280" cy="435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83" name="Freeform 15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476" y="2269"/>
                                <a:ext cx="214" cy="621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77" name="Freeform 15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375" y="1523"/>
                              <a:ext cx="47" cy="530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C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78" name="Group 16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3980" y="1620"/>
                              <a:ext cx="514" cy="542"/>
                              <a:chOff x="2406" y="2408"/>
                              <a:chExt cx="1458" cy="619"/>
                            </a:xfrm>
                          </p:grpSpPr>
                          <p:sp>
                            <p:nvSpPr>
                              <p:cNvPr id="1080" name="Freeform 16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598" y="2454"/>
                                <a:ext cx="280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81" name="Freeform 16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05" y="2403"/>
                                <a:ext cx="213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79" name="Freeform 16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442" y="1578"/>
                              <a:ext cx="47" cy="408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70AD47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36" name="Freeform 16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276929" y="2210865"/>
                            <a:ext cx="236015" cy="78274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7" name="Freeform 16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936043" y="3018068"/>
                            <a:ext cx="244649" cy="94965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8" name="Freeform 16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771984" y="2951881"/>
                            <a:ext cx="223062" cy="182735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9" name="Freeform 16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897187" y="2865549"/>
                            <a:ext cx="64761" cy="378421"/>
                          </a:xfrm>
                          <a:custGeom>
                            <a:avLst/>
                            <a:gdLst>
                              <a:gd name="T0" fmla="*/ 0 w 59"/>
                              <a:gd name="T1" fmla="*/ 14 h 296"/>
                              <a:gd name="T2" fmla="*/ 37 w 59"/>
                              <a:gd name="T3" fmla="*/ 184 h 296"/>
                              <a:gd name="T4" fmla="*/ 41 w 59"/>
                              <a:gd name="T5" fmla="*/ 243 h 296"/>
                              <a:gd name="T6" fmla="*/ 45 w 59"/>
                              <a:gd name="T7" fmla="*/ 296 h 296"/>
                              <a:gd name="T8" fmla="*/ 51 w 59"/>
                              <a:gd name="T9" fmla="*/ 219 h 296"/>
                              <a:gd name="T10" fmla="*/ 38 w 59"/>
                              <a:gd name="T11" fmla="*/ 0 h 296"/>
                              <a:gd name="T12" fmla="*/ 15 w 59"/>
                              <a:gd name="T13" fmla="*/ 5 h 296"/>
                              <a:gd name="T14" fmla="*/ 0 w 59"/>
                              <a:gd name="T15" fmla="*/ 14 h 29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59" h="296">
                                <a:moveTo>
                                  <a:pt x="0" y="14"/>
                                </a:moveTo>
                                <a:cubicBezTo>
                                  <a:pt x="39" y="41"/>
                                  <a:pt x="31" y="39"/>
                                  <a:pt x="37" y="184"/>
                                </a:cubicBezTo>
                                <a:cubicBezTo>
                                  <a:pt x="37" y="204"/>
                                  <a:pt x="40" y="222"/>
                                  <a:pt x="41" y="243"/>
                                </a:cubicBezTo>
                                <a:cubicBezTo>
                                  <a:pt x="42" y="261"/>
                                  <a:pt x="45" y="296"/>
                                  <a:pt x="45" y="296"/>
                                </a:cubicBezTo>
                                <a:cubicBezTo>
                                  <a:pt x="48" y="269"/>
                                  <a:pt x="49" y="246"/>
                                  <a:pt x="51" y="219"/>
                                </a:cubicBezTo>
                                <a:cubicBezTo>
                                  <a:pt x="51" y="163"/>
                                  <a:pt x="59" y="30"/>
                                  <a:pt x="38" y="0"/>
                                </a:cubicBezTo>
                                <a:cubicBezTo>
                                  <a:pt x="33" y="12"/>
                                  <a:pt x="21" y="3"/>
                                  <a:pt x="15" y="5"/>
                                </a:cubicBezTo>
                                <a:lnTo>
                                  <a:pt x="0" y="1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0" name="Freeform 16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930287" y="2984974"/>
                            <a:ext cx="243210" cy="92087"/>
                          </a:xfrm>
                          <a:custGeom>
                            <a:avLst/>
                            <a:gdLst>
                              <a:gd name="T0" fmla="*/ 68 w 207"/>
                              <a:gd name="T1" fmla="*/ 25 h 53"/>
                              <a:gd name="T2" fmla="*/ 196 w 207"/>
                              <a:gd name="T3" fmla="*/ 45 h 53"/>
                              <a:gd name="T4" fmla="*/ 104 w 207"/>
                              <a:gd name="T5" fmla="*/ 45 h 53"/>
                              <a:gd name="T6" fmla="*/ 52 w 207"/>
                              <a:gd name="T7" fmla="*/ 35 h 53"/>
                              <a:gd name="T8" fmla="*/ 18 w 207"/>
                              <a:gd name="T9" fmla="*/ 21 h 53"/>
                              <a:gd name="T10" fmla="*/ 9 w 207"/>
                              <a:gd name="T11" fmla="*/ 1 h 53"/>
                              <a:gd name="T12" fmla="*/ 68 w 207"/>
                              <a:gd name="T13" fmla="*/ 25 h 5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07" h="53">
                                <a:moveTo>
                                  <a:pt x="68" y="25"/>
                                </a:moveTo>
                                <a:cubicBezTo>
                                  <a:pt x="110" y="39"/>
                                  <a:pt x="146" y="41"/>
                                  <a:pt x="196" y="45"/>
                                </a:cubicBezTo>
                                <a:cubicBezTo>
                                  <a:pt x="207" y="53"/>
                                  <a:pt x="144" y="47"/>
                                  <a:pt x="104" y="45"/>
                                </a:cubicBezTo>
                                <a:cubicBezTo>
                                  <a:pt x="96" y="47"/>
                                  <a:pt x="67" y="38"/>
                                  <a:pt x="52" y="35"/>
                                </a:cubicBezTo>
                                <a:cubicBezTo>
                                  <a:pt x="38" y="31"/>
                                  <a:pt x="25" y="27"/>
                                  <a:pt x="18" y="21"/>
                                </a:cubicBezTo>
                                <a:cubicBezTo>
                                  <a:pt x="28" y="20"/>
                                  <a:pt x="0" y="0"/>
                                  <a:pt x="9" y="1"/>
                                </a:cubicBezTo>
                                <a:lnTo>
                                  <a:pt x="68" y="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1" name="Freeform 1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381984" y="2976341"/>
                            <a:ext cx="169815" cy="142448"/>
                          </a:xfrm>
                          <a:custGeom>
                            <a:avLst/>
                            <a:gdLst>
                              <a:gd name="T0" fmla="*/ 100 w 156"/>
                              <a:gd name="T1" fmla="*/ 27 h 112"/>
                              <a:gd name="T2" fmla="*/ 12 w 156"/>
                              <a:gd name="T3" fmla="*/ 101 h 112"/>
                              <a:gd name="T4" fmla="*/ 87 w 156"/>
                              <a:gd name="T5" fmla="*/ 52 h 112"/>
                              <a:gd name="T6" fmla="*/ 133 w 156"/>
                              <a:gd name="T7" fmla="*/ 24 h 112"/>
                              <a:gd name="T8" fmla="*/ 147 w 156"/>
                              <a:gd name="T9" fmla="*/ 0 h 112"/>
                              <a:gd name="T10" fmla="*/ 100 w 156"/>
                              <a:gd name="T11" fmla="*/ 27 h 1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156" h="112">
                                <a:moveTo>
                                  <a:pt x="100" y="27"/>
                                </a:moveTo>
                                <a:cubicBezTo>
                                  <a:pt x="85" y="35"/>
                                  <a:pt x="29" y="74"/>
                                  <a:pt x="12" y="101"/>
                                </a:cubicBezTo>
                                <a:cubicBezTo>
                                  <a:pt x="0" y="112"/>
                                  <a:pt x="62" y="65"/>
                                  <a:pt x="87" y="52"/>
                                </a:cubicBezTo>
                                <a:cubicBezTo>
                                  <a:pt x="107" y="41"/>
                                  <a:pt x="121" y="32"/>
                                  <a:pt x="133" y="24"/>
                                </a:cubicBezTo>
                                <a:cubicBezTo>
                                  <a:pt x="143" y="15"/>
                                  <a:pt x="156" y="9"/>
                                  <a:pt x="147" y="0"/>
                                </a:cubicBezTo>
                                <a:cubicBezTo>
                                  <a:pt x="142" y="0"/>
                                  <a:pt x="124" y="13"/>
                                  <a:pt x="100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1042" name="Group 17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355435" y="1965814"/>
                            <a:ext cx="875490" cy="1040300"/>
                            <a:chOff x="4124" y="1366"/>
                            <a:chExt cx="801" cy="808"/>
                          </a:xfrm>
                        </p:grpSpPr>
                        <p:sp>
                          <p:nvSpPr>
                            <p:cNvPr id="1066" name="Freeform 17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646" y="1580"/>
                              <a:ext cx="279" cy="430"/>
                            </a:xfrm>
                            <a:custGeom>
                              <a:avLst/>
                              <a:gdLst>
                                <a:gd name="T0" fmla="*/ 12 w 279"/>
                                <a:gd name="T1" fmla="*/ 362 h 432"/>
                                <a:gd name="T2" fmla="*/ 31 w 279"/>
                                <a:gd name="T3" fmla="*/ 282 h 432"/>
                                <a:gd name="T4" fmla="*/ 71 w 279"/>
                                <a:gd name="T5" fmla="*/ 198 h 432"/>
                                <a:gd name="T6" fmla="*/ 96 w 279"/>
                                <a:gd name="T7" fmla="*/ 131 h 432"/>
                                <a:gd name="T8" fmla="*/ 276 w 279"/>
                                <a:gd name="T9" fmla="*/ 0 h 432"/>
                                <a:gd name="T10" fmla="*/ 109 w 279"/>
                                <a:gd name="T11" fmla="*/ 150 h 432"/>
                                <a:gd name="T12" fmla="*/ 46 w 279"/>
                                <a:gd name="T13" fmla="*/ 282 h 432"/>
                                <a:gd name="T14" fmla="*/ 16 w 279"/>
                                <a:gd name="T15" fmla="*/ 432 h 432"/>
                                <a:gd name="T16" fmla="*/ 15 w 279"/>
                                <a:gd name="T17" fmla="*/ 406 h 432"/>
                                <a:gd name="T18" fmla="*/ 12 w 279"/>
                                <a:gd name="T19" fmla="*/ 362 h 43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</a:cxnLst>
                              <a:rect l="0" t="0" r="r" b="b"/>
                              <a:pathLst>
                                <a:path w="279" h="432">
                                  <a:moveTo>
                                    <a:pt x="12" y="362"/>
                                  </a:moveTo>
                                  <a:cubicBezTo>
                                    <a:pt x="17" y="343"/>
                                    <a:pt x="21" y="309"/>
                                    <a:pt x="31" y="282"/>
                                  </a:cubicBezTo>
                                  <a:cubicBezTo>
                                    <a:pt x="41" y="255"/>
                                    <a:pt x="60" y="223"/>
                                    <a:pt x="71" y="198"/>
                                  </a:cubicBezTo>
                                  <a:cubicBezTo>
                                    <a:pt x="77" y="175"/>
                                    <a:pt x="88" y="155"/>
                                    <a:pt x="96" y="131"/>
                                  </a:cubicBezTo>
                                  <a:cubicBezTo>
                                    <a:pt x="105" y="109"/>
                                    <a:pt x="276" y="0"/>
                                    <a:pt x="276" y="0"/>
                                  </a:cubicBezTo>
                                  <a:cubicBezTo>
                                    <a:pt x="279" y="31"/>
                                    <a:pt x="104" y="118"/>
                                    <a:pt x="109" y="150"/>
                                  </a:cubicBezTo>
                                  <a:cubicBezTo>
                                    <a:pt x="106" y="194"/>
                                    <a:pt x="61" y="235"/>
                                    <a:pt x="46" y="282"/>
                                  </a:cubicBezTo>
                                  <a:cubicBezTo>
                                    <a:pt x="31" y="329"/>
                                    <a:pt x="21" y="411"/>
                                    <a:pt x="16" y="432"/>
                                  </a:cubicBezTo>
                                  <a:cubicBezTo>
                                    <a:pt x="0" y="416"/>
                                    <a:pt x="34" y="417"/>
                                    <a:pt x="15" y="406"/>
                                  </a:cubicBezTo>
                                  <a:lnTo>
                                    <a:pt x="12" y="36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67" name="Group 17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797359">
                              <a:off x="4645" y="1739"/>
                              <a:ext cx="154" cy="435"/>
                              <a:chOff x="5082" y="2209"/>
                              <a:chExt cx="428" cy="619"/>
                            </a:xfrm>
                          </p:grpSpPr>
                          <p:sp>
                            <p:nvSpPr>
                              <p:cNvPr id="1073" name="Freeform 17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5231" y="2250"/>
                                <a:ext cx="278" cy="433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74" name="Freeform 17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5069" y="2212"/>
                                <a:ext cx="216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gradFill rotWithShape="0">
                                <a:gsLst>
                                  <a:gs pos="0">
                                    <a:srgbClr val="99FF66">
                                      <a:gamma/>
                                      <a:shade val="86275"/>
                                      <a:invGamma/>
                                    </a:srgbClr>
                                  </a:gs>
                                  <a:gs pos="100000">
                                    <a:srgbClr val="99FF66"/>
                                  </a:gs>
                                </a:gsLst>
                                <a:lin ang="5400000" scaled="1"/>
                              </a:gra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68" name="Freeform 17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643" y="1366"/>
                              <a:ext cx="47" cy="527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069" name="Group 17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21327864" flipH="1">
                              <a:off x="4124" y="1620"/>
                              <a:ext cx="554" cy="542"/>
                              <a:chOff x="1858" y="2426"/>
                              <a:chExt cx="1550" cy="619"/>
                            </a:xfrm>
                          </p:grpSpPr>
                          <p:sp>
                            <p:nvSpPr>
                              <p:cNvPr id="1071" name="Freeform 17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127" y="2594"/>
                                <a:ext cx="280" cy="434"/>
                              </a:xfrm>
                              <a:custGeom>
                                <a:avLst/>
                                <a:gdLst>
                                  <a:gd name="T0" fmla="*/ 12 w 279"/>
                                  <a:gd name="T1" fmla="*/ 362 h 432"/>
                                  <a:gd name="T2" fmla="*/ 31 w 279"/>
                                  <a:gd name="T3" fmla="*/ 282 h 432"/>
                                  <a:gd name="T4" fmla="*/ 71 w 279"/>
                                  <a:gd name="T5" fmla="*/ 198 h 432"/>
                                  <a:gd name="T6" fmla="*/ 96 w 279"/>
                                  <a:gd name="T7" fmla="*/ 131 h 432"/>
                                  <a:gd name="T8" fmla="*/ 276 w 279"/>
                                  <a:gd name="T9" fmla="*/ 0 h 432"/>
                                  <a:gd name="T10" fmla="*/ 109 w 279"/>
                                  <a:gd name="T11" fmla="*/ 150 h 432"/>
                                  <a:gd name="T12" fmla="*/ 46 w 279"/>
                                  <a:gd name="T13" fmla="*/ 282 h 432"/>
                                  <a:gd name="T14" fmla="*/ 16 w 279"/>
                                  <a:gd name="T15" fmla="*/ 432 h 432"/>
                                  <a:gd name="T16" fmla="*/ 15 w 279"/>
                                  <a:gd name="T17" fmla="*/ 406 h 432"/>
                                  <a:gd name="T18" fmla="*/ 12 w 279"/>
                                  <a:gd name="T19" fmla="*/ 362 h 432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</a:cxnLst>
                                <a:rect l="0" t="0" r="r" b="b"/>
                                <a:pathLst>
                                  <a:path w="279" h="432">
                                    <a:moveTo>
                                      <a:pt x="12" y="362"/>
                                    </a:moveTo>
                                    <a:cubicBezTo>
                                      <a:pt x="17" y="343"/>
                                      <a:pt x="21" y="309"/>
                                      <a:pt x="31" y="282"/>
                                    </a:cubicBezTo>
                                    <a:cubicBezTo>
                                      <a:pt x="41" y="255"/>
                                      <a:pt x="60" y="223"/>
                                      <a:pt x="71" y="198"/>
                                    </a:cubicBezTo>
                                    <a:cubicBezTo>
                                      <a:pt x="77" y="175"/>
                                      <a:pt x="88" y="155"/>
                                      <a:pt x="96" y="131"/>
                                    </a:cubicBezTo>
                                    <a:cubicBezTo>
                                      <a:pt x="105" y="109"/>
                                      <a:pt x="276" y="0"/>
                                      <a:pt x="276" y="0"/>
                                    </a:cubicBezTo>
                                    <a:cubicBezTo>
                                      <a:pt x="279" y="31"/>
                                      <a:pt x="104" y="118"/>
                                      <a:pt x="109" y="150"/>
                                    </a:cubicBezTo>
                                    <a:cubicBezTo>
                                      <a:pt x="106" y="194"/>
                                      <a:pt x="61" y="235"/>
                                      <a:pt x="46" y="282"/>
                                    </a:cubicBezTo>
                                    <a:cubicBezTo>
                                      <a:pt x="31" y="329"/>
                                      <a:pt x="21" y="411"/>
                                      <a:pt x="16" y="432"/>
                                    </a:cubicBezTo>
                                    <a:cubicBezTo>
                                      <a:pt x="0" y="416"/>
                                      <a:pt x="34" y="417"/>
                                      <a:pt x="15" y="406"/>
                                    </a:cubicBezTo>
                                    <a:lnTo>
                                      <a:pt x="12" y="36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72" name="Freeform 17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853" y="2423"/>
                                <a:ext cx="217" cy="619"/>
                              </a:xfrm>
                              <a:custGeom>
                                <a:avLst/>
                                <a:gdLst>
                                  <a:gd name="T0" fmla="*/ 158 w 215"/>
                                  <a:gd name="T1" fmla="*/ 571 h 619"/>
                                  <a:gd name="T2" fmla="*/ 174 w 215"/>
                                  <a:gd name="T3" fmla="*/ 316 h 619"/>
                                  <a:gd name="T4" fmla="*/ 2 w 215"/>
                                  <a:gd name="T5" fmla="*/ 1 h 619"/>
                                  <a:gd name="T6" fmla="*/ 190 w 215"/>
                                  <a:gd name="T7" fmla="*/ 297 h 619"/>
                                  <a:gd name="T8" fmla="*/ 184 w 215"/>
                                  <a:gd name="T9" fmla="*/ 609 h 619"/>
                                  <a:gd name="T10" fmla="*/ 158 w 215"/>
                                  <a:gd name="T11" fmla="*/ 613 h 619"/>
                                  <a:gd name="T12" fmla="*/ 158 w 215"/>
                                  <a:gd name="T13" fmla="*/ 571 h 6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</a:cxnLst>
                                <a:rect l="0" t="0" r="r" b="b"/>
                                <a:pathLst>
                                  <a:path w="215" h="619">
                                    <a:moveTo>
                                      <a:pt x="158" y="571"/>
                                    </a:moveTo>
                                    <a:cubicBezTo>
                                      <a:pt x="188" y="499"/>
                                      <a:pt x="182" y="450"/>
                                      <a:pt x="174" y="316"/>
                                    </a:cubicBezTo>
                                    <a:cubicBezTo>
                                      <a:pt x="180" y="268"/>
                                      <a:pt x="0" y="0"/>
                                      <a:pt x="2" y="1"/>
                                    </a:cubicBezTo>
                                    <a:cubicBezTo>
                                      <a:pt x="46" y="43"/>
                                      <a:pt x="187" y="267"/>
                                      <a:pt x="190" y="297"/>
                                    </a:cubicBezTo>
                                    <a:cubicBezTo>
                                      <a:pt x="194" y="334"/>
                                      <a:pt x="215" y="575"/>
                                      <a:pt x="184" y="609"/>
                                    </a:cubicBezTo>
                                    <a:cubicBezTo>
                                      <a:pt x="177" y="595"/>
                                      <a:pt x="162" y="619"/>
                                      <a:pt x="158" y="613"/>
                                    </a:cubicBezTo>
                                    <a:lnTo>
                                      <a:pt x="158" y="57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00"/>
                              </a:solidFill>
                              <a:ln w="9525" cap="flat" cmpd="sng">
                                <a:solidFill>
                                  <a:sysClr val="windowText" lastClr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eaLnBrk="1" fontAlgn="auto" hangingPunct="1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defRPr/>
                                </a:pPr>
                                <a:endParaRPr lang="it-IT" sz="1100" kern="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+mn-ea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70" name="Freeform 17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flipH="1">
                              <a:off x="4659" y="1381"/>
                              <a:ext cx="47" cy="409"/>
                            </a:xfrm>
                            <a:custGeom>
                              <a:avLst/>
                              <a:gdLst>
                                <a:gd name="T0" fmla="*/ 33 w 40"/>
                                <a:gd name="T1" fmla="*/ 173 h 247"/>
                                <a:gd name="T2" fmla="*/ 19 w 40"/>
                                <a:gd name="T3" fmla="*/ 72 h 247"/>
                                <a:gd name="T4" fmla="*/ 1 w 40"/>
                                <a:gd name="T5" fmla="*/ 0 h 247"/>
                                <a:gd name="T6" fmla="*/ 10 w 40"/>
                                <a:gd name="T7" fmla="*/ 122 h 247"/>
                                <a:gd name="T8" fmla="*/ 13 w 40"/>
                                <a:gd name="T9" fmla="*/ 181 h 247"/>
                                <a:gd name="T10" fmla="*/ 33 w 40"/>
                                <a:gd name="T11" fmla="*/ 247 h 247"/>
                                <a:gd name="T12" fmla="*/ 40 w 40"/>
                                <a:gd name="T13" fmla="*/ 227 h 247"/>
                                <a:gd name="T14" fmla="*/ 33 w 40"/>
                                <a:gd name="T15" fmla="*/ 173 h 24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</a:cxnLst>
                              <a:rect l="0" t="0" r="r" b="b"/>
                              <a:pathLst>
                                <a:path w="40" h="247">
                                  <a:moveTo>
                                    <a:pt x="33" y="173"/>
                                  </a:moveTo>
                                  <a:cubicBezTo>
                                    <a:pt x="30" y="147"/>
                                    <a:pt x="26" y="106"/>
                                    <a:pt x="19" y="72"/>
                                  </a:cubicBezTo>
                                  <a:cubicBezTo>
                                    <a:pt x="16" y="60"/>
                                    <a:pt x="1" y="0"/>
                                    <a:pt x="1" y="0"/>
                                  </a:cubicBezTo>
                                  <a:cubicBezTo>
                                    <a:pt x="0" y="17"/>
                                    <a:pt x="12" y="104"/>
                                    <a:pt x="10" y="122"/>
                                  </a:cubicBezTo>
                                  <a:cubicBezTo>
                                    <a:pt x="11" y="146"/>
                                    <a:pt x="9" y="160"/>
                                    <a:pt x="13" y="181"/>
                                  </a:cubicBezTo>
                                  <a:cubicBezTo>
                                    <a:pt x="17" y="202"/>
                                    <a:pt x="29" y="239"/>
                                    <a:pt x="33" y="247"/>
                                  </a:cubicBezTo>
                                  <a:cubicBezTo>
                                    <a:pt x="39" y="238"/>
                                    <a:pt x="33" y="233"/>
                                    <a:pt x="40" y="227"/>
                                  </a:cubicBezTo>
                                  <a:lnTo>
                                    <a:pt x="33" y="17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00"/>
                            </a:solidFill>
                            <a:ln w="9525" cap="flat" cmpd="sng">
                              <a:solidFill>
                                <a:sysClr val="windowText" lastClr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1" fontAlgn="auto" hangingPunct="1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it-IT" sz="1100" kern="0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43" name="Freeform 18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7737446" y="2207988"/>
                            <a:ext cx="234575" cy="782742"/>
                          </a:xfrm>
                          <a:custGeom>
                            <a:avLst/>
                            <a:gdLst>
                              <a:gd name="T0" fmla="*/ 158 w 215"/>
                              <a:gd name="T1" fmla="*/ 571 h 609"/>
                              <a:gd name="T2" fmla="*/ 174 w 215"/>
                              <a:gd name="T3" fmla="*/ 316 h 609"/>
                              <a:gd name="T4" fmla="*/ 2 w 215"/>
                              <a:gd name="T5" fmla="*/ 1 h 609"/>
                              <a:gd name="T6" fmla="*/ 190 w 215"/>
                              <a:gd name="T7" fmla="*/ 297 h 609"/>
                              <a:gd name="T8" fmla="*/ 184 w 215"/>
                              <a:gd name="T9" fmla="*/ 609 h 609"/>
                              <a:gd name="T10" fmla="*/ 160 w 215"/>
                              <a:gd name="T11" fmla="*/ 600 h 609"/>
                              <a:gd name="T12" fmla="*/ 158 w 215"/>
                              <a:gd name="T13" fmla="*/ 571 h 60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15" h="609">
                                <a:moveTo>
                                  <a:pt x="158" y="571"/>
                                </a:moveTo>
                                <a:cubicBezTo>
                                  <a:pt x="188" y="499"/>
                                  <a:pt x="182" y="450"/>
                                  <a:pt x="174" y="316"/>
                                </a:cubicBezTo>
                                <a:cubicBezTo>
                                  <a:pt x="180" y="268"/>
                                  <a:pt x="0" y="0"/>
                                  <a:pt x="2" y="1"/>
                                </a:cubicBezTo>
                                <a:cubicBezTo>
                                  <a:pt x="46" y="43"/>
                                  <a:pt x="187" y="267"/>
                                  <a:pt x="190" y="297"/>
                                </a:cubicBezTo>
                                <a:cubicBezTo>
                                  <a:pt x="194" y="334"/>
                                  <a:pt x="215" y="575"/>
                                  <a:pt x="184" y="609"/>
                                </a:cubicBezTo>
                                <a:cubicBezTo>
                                  <a:pt x="177" y="595"/>
                                  <a:pt x="164" y="606"/>
                                  <a:pt x="160" y="600"/>
                                </a:cubicBezTo>
                                <a:lnTo>
                                  <a:pt x="158" y="57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00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4" name="Oval 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680357">
                            <a:off x="7544616" y="1727403"/>
                            <a:ext cx="136692" cy="4749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5" name="Oval 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7960508" y="1984964"/>
                            <a:ext cx="138155" cy="46044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6" name="Oval 1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145302">
                            <a:off x="7972021" y="1822372"/>
                            <a:ext cx="136716" cy="46044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7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5429242" flipV="1">
                            <a:off x="7485612" y="1767692"/>
                            <a:ext cx="141009" cy="4605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8" name="Oval 1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723525">
                            <a:off x="7950434" y="1918777"/>
                            <a:ext cx="138155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49" name="Oval 2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71544">
                            <a:off x="8287187" y="1724530"/>
                            <a:ext cx="138155" cy="51799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0" name="Oval 2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9421494">
                            <a:off x="7533091" y="1982087"/>
                            <a:ext cx="136715" cy="4892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1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918866">
                            <a:off x="7551799" y="1918777"/>
                            <a:ext cx="136716" cy="47482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2" name="Oval 2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8205157" y="1750429"/>
                            <a:ext cx="139595" cy="50361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3" name="Oval 2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459160">
                            <a:off x="7597851" y="1787840"/>
                            <a:ext cx="138155" cy="47483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4" name="Freeform 206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7197777" y="1891438"/>
                            <a:ext cx="50369" cy="637417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5" name="Freeform 207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7902943" y="1682803"/>
                            <a:ext cx="50369" cy="63885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00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6" name="Oval 2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4900" y="2911592"/>
                            <a:ext cx="169815" cy="74821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7" name="Freeform 210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456081" y="2953319"/>
                            <a:ext cx="70517" cy="296406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8" name="Oval 2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8885" y="2946125"/>
                            <a:ext cx="169815" cy="90648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59" name="Freeform 2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51838" y="2924542"/>
                            <a:ext cx="221624" cy="159714"/>
                          </a:xfrm>
                          <a:custGeom>
                            <a:avLst/>
                            <a:gdLst>
                              <a:gd name="T0" fmla="*/ 143 w 189"/>
                              <a:gd name="T1" fmla="*/ 0 h 104"/>
                              <a:gd name="T2" fmla="*/ 93 w 189"/>
                              <a:gd name="T3" fmla="*/ 42 h 104"/>
                              <a:gd name="T4" fmla="*/ 11 w 189"/>
                              <a:gd name="T5" fmla="*/ 96 h 104"/>
                              <a:gd name="T6" fmla="*/ 81 w 189"/>
                              <a:gd name="T7" fmla="*/ 60 h 104"/>
                              <a:gd name="T8" fmla="*/ 123 w 189"/>
                              <a:gd name="T9" fmla="*/ 40 h 104"/>
                              <a:gd name="T10" fmla="*/ 145 w 189"/>
                              <a:gd name="T11" fmla="*/ 36 h 104"/>
                              <a:gd name="T12" fmla="*/ 150 w 189"/>
                              <a:gd name="T13" fmla="*/ 8 h 104"/>
                              <a:gd name="T14" fmla="*/ 143 w 189"/>
                              <a:gd name="T15" fmla="*/ 0 h 10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189" h="104">
                                <a:moveTo>
                                  <a:pt x="143" y="0"/>
                                </a:moveTo>
                                <a:cubicBezTo>
                                  <a:pt x="137" y="41"/>
                                  <a:pt x="189" y="1"/>
                                  <a:pt x="93" y="42"/>
                                </a:cubicBezTo>
                                <a:cubicBezTo>
                                  <a:pt x="79" y="48"/>
                                  <a:pt x="27" y="76"/>
                                  <a:pt x="11" y="96"/>
                                </a:cubicBezTo>
                                <a:cubicBezTo>
                                  <a:pt x="0" y="104"/>
                                  <a:pt x="57" y="70"/>
                                  <a:pt x="81" y="60"/>
                                </a:cubicBezTo>
                                <a:cubicBezTo>
                                  <a:pt x="99" y="52"/>
                                  <a:pt x="112" y="46"/>
                                  <a:pt x="123" y="40"/>
                                </a:cubicBezTo>
                                <a:cubicBezTo>
                                  <a:pt x="134" y="36"/>
                                  <a:pt x="141" y="41"/>
                                  <a:pt x="145" y="36"/>
                                </a:cubicBezTo>
                                <a:cubicBezTo>
                                  <a:pt x="135" y="35"/>
                                  <a:pt x="152" y="12"/>
                                  <a:pt x="150" y="8"/>
                                </a:cubicBezTo>
                                <a:lnTo>
                                  <a:pt x="14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0" name="Freeform 213"/>
                          <p:cNvSpPr>
                            <a:spLocks/>
                          </p:cNvSpPr>
                          <p:nvPr/>
                        </p:nvSpPr>
                        <p:spPr bwMode="auto">
                          <a:xfrm flipV="1">
                            <a:off x="3985675" y="2923103"/>
                            <a:ext cx="54686" cy="355399"/>
                          </a:xfrm>
                          <a:custGeom>
                            <a:avLst/>
                            <a:gdLst>
                              <a:gd name="T0" fmla="*/ 0 w 69"/>
                              <a:gd name="T1" fmla="*/ 92 h 108"/>
                              <a:gd name="T2" fmla="*/ 40 w 69"/>
                              <a:gd name="T3" fmla="*/ 38 h 108"/>
                              <a:gd name="T4" fmla="*/ 46 w 69"/>
                              <a:gd name="T5" fmla="*/ 18 h 108"/>
                              <a:gd name="T6" fmla="*/ 52 w 69"/>
                              <a:gd name="T7" fmla="*/ 0 h 108"/>
                              <a:gd name="T8" fmla="*/ 60 w 69"/>
                              <a:gd name="T9" fmla="*/ 26 h 108"/>
                              <a:gd name="T10" fmla="*/ 40 w 69"/>
                              <a:gd name="T11" fmla="*/ 108 h 108"/>
                              <a:gd name="T12" fmla="*/ 14 w 69"/>
                              <a:gd name="T13" fmla="*/ 94 h 108"/>
                              <a:gd name="T14" fmla="*/ 0 w 69"/>
                              <a:gd name="T15" fmla="*/ 92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69" h="108">
                                <a:moveTo>
                                  <a:pt x="0" y="92"/>
                                </a:moveTo>
                                <a:cubicBezTo>
                                  <a:pt x="53" y="83"/>
                                  <a:pt x="33" y="87"/>
                                  <a:pt x="40" y="38"/>
                                </a:cubicBezTo>
                                <a:cubicBezTo>
                                  <a:pt x="41" y="31"/>
                                  <a:pt x="44" y="25"/>
                                  <a:pt x="46" y="18"/>
                                </a:cubicBezTo>
                                <a:cubicBezTo>
                                  <a:pt x="48" y="12"/>
                                  <a:pt x="52" y="0"/>
                                  <a:pt x="52" y="0"/>
                                </a:cubicBezTo>
                                <a:cubicBezTo>
                                  <a:pt x="55" y="9"/>
                                  <a:pt x="57" y="17"/>
                                  <a:pt x="60" y="26"/>
                                </a:cubicBezTo>
                                <a:cubicBezTo>
                                  <a:pt x="59" y="45"/>
                                  <a:pt x="69" y="98"/>
                                  <a:pt x="40" y="108"/>
                                </a:cubicBezTo>
                                <a:cubicBezTo>
                                  <a:pt x="34" y="104"/>
                                  <a:pt x="20" y="94"/>
                                  <a:pt x="14" y="94"/>
                                </a:cubicBezTo>
                                <a:lnTo>
                                  <a:pt x="0" y="9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1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64532" y="2947564"/>
                            <a:ext cx="211549" cy="67627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4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2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42908" y="2947564"/>
                            <a:ext cx="211549" cy="67627"/>
                          </a:xfrm>
                          <a:prstGeom prst="ellipse">
                            <a:avLst/>
                          </a:prstGeom>
                          <a:solidFill>
                            <a:srgbClr val="FFCC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4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3" name="Oval 1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9421494">
                            <a:off x="8150471" y="1668414"/>
                            <a:ext cx="141033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4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0918866">
                            <a:off x="8205157" y="1697192"/>
                            <a:ext cx="138155" cy="47482"/>
                          </a:xfrm>
                          <a:prstGeom prst="ellipse">
                            <a:avLst/>
                          </a:prstGeom>
                          <a:solidFill>
                            <a:srgbClr val="FFC000"/>
                          </a:solidFill>
                          <a:ln w="9525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65" name="Freeform 51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5444936" y="1747551"/>
                            <a:ext cx="51808" cy="640295"/>
                          </a:xfrm>
                          <a:custGeom>
                            <a:avLst/>
                            <a:gdLst>
                              <a:gd name="T0" fmla="*/ 33 w 40"/>
                              <a:gd name="T1" fmla="*/ 173 h 247"/>
                              <a:gd name="T2" fmla="*/ 19 w 40"/>
                              <a:gd name="T3" fmla="*/ 72 h 247"/>
                              <a:gd name="T4" fmla="*/ 1 w 40"/>
                              <a:gd name="T5" fmla="*/ 0 h 247"/>
                              <a:gd name="T6" fmla="*/ 10 w 40"/>
                              <a:gd name="T7" fmla="*/ 122 h 247"/>
                              <a:gd name="T8" fmla="*/ 13 w 40"/>
                              <a:gd name="T9" fmla="*/ 181 h 247"/>
                              <a:gd name="T10" fmla="*/ 33 w 40"/>
                              <a:gd name="T11" fmla="*/ 247 h 247"/>
                              <a:gd name="T12" fmla="*/ 40 w 40"/>
                              <a:gd name="T13" fmla="*/ 227 h 247"/>
                              <a:gd name="T14" fmla="*/ 33 w 40"/>
                              <a:gd name="T15" fmla="*/ 173 h 24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0" h="247">
                                <a:moveTo>
                                  <a:pt x="33" y="173"/>
                                </a:moveTo>
                                <a:cubicBezTo>
                                  <a:pt x="30" y="147"/>
                                  <a:pt x="26" y="106"/>
                                  <a:pt x="19" y="72"/>
                                </a:cubicBezTo>
                                <a:cubicBezTo>
                                  <a:pt x="16" y="60"/>
                                  <a:pt x="1" y="0"/>
                                  <a:pt x="1" y="0"/>
                                </a:cubicBezTo>
                                <a:cubicBezTo>
                                  <a:pt x="0" y="17"/>
                                  <a:pt x="12" y="104"/>
                                  <a:pt x="10" y="122"/>
                                </a:cubicBezTo>
                                <a:cubicBezTo>
                                  <a:pt x="11" y="146"/>
                                  <a:pt x="9" y="160"/>
                                  <a:pt x="13" y="181"/>
                                </a:cubicBezTo>
                                <a:cubicBezTo>
                                  <a:pt x="17" y="202"/>
                                  <a:pt x="29" y="239"/>
                                  <a:pt x="33" y="247"/>
                                </a:cubicBezTo>
                                <a:cubicBezTo>
                                  <a:pt x="39" y="238"/>
                                  <a:pt x="33" y="233"/>
                                  <a:pt x="40" y="227"/>
                                </a:cubicBezTo>
                                <a:lnTo>
                                  <a:pt x="33" y="17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70AD47"/>
                          </a:solidFill>
                          <a:ln w="9525" cap="flat" cmpd="sng">
                            <a:solidFill>
                              <a:sysClr val="windowText" lastClr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it-IT" sz="1100" ker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937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16528" y="2814675"/>
                          <a:ext cx="234575" cy="680582"/>
                        </a:xfrm>
                        <a:custGeom>
                          <a:avLst/>
                          <a:gdLst>
                            <a:gd name="T0" fmla="*/ 158 w 215"/>
                            <a:gd name="T1" fmla="*/ 571 h 609"/>
                            <a:gd name="T2" fmla="*/ 174 w 215"/>
                            <a:gd name="T3" fmla="*/ 316 h 609"/>
                            <a:gd name="T4" fmla="*/ 2 w 215"/>
                            <a:gd name="T5" fmla="*/ 1 h 609"/>
                            <a:gd name="T6" fmla="*/ 190 w 215"/>
                            <a:gd name="T7" fmla="*/ 297 h 609"/>
                            <a:gd name="T8" fmla="*/ 184 w 215"/>
                            <a:gd name="T9" fmla="*/ 609 h 609"/>
                            <a:gd name="T10" fmla="*/ 160 w 215"/>
                            <a:gd name="T11" fmla="*/ 600 h 609"/>
                            <a:gd name="T12" fmla="*/ 158 w 215"/>
                            <a:gd name="T13" fmla="*/ 571 h 60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215" h="609">
                              <a:moveTo>
                                <a:pt x="158" y="571"/>
                              </a:moveTo>
                              <a:cubicBezTo>
                                <a:pt x="188" y="499"/>
                                <a:pt x="182" y="450"/>
                                <a:pt x="174" y="316"/>
                              </a:cubicBezTo>
                              <a:cubicBezTo>
                                <a:pt x="180" y="268"/>
                                <a:pt x="0" y="0"/>
                                <a:pt x="2" y="1"/>
                              </a:cubicBezTo>
                              <a:cubicBezTo>
                                <a:pt x="46" y="43"/>
                                <a:pt x="187" y="267"/>
                                <a:pt x="190" y="297"/>
                              </a:cubicBezTo>
                              <a:cubicBezTo>
                                <a:pt x="194" y="334"/>
                                <a:pt x="215" y="575"/>
                                <a:pt x="184" y="609"/>
                              </a:cubicBezTo>
                              <a:cubicBezTo>
                                <a:pt x="177" y="595"/>
                                <a:pt x="164" y="606"/>
                                <a:pt x="160" y="600"/>
                              </a:cubicBezTo>
                              <a:lnTo>
                                <a:pt x="158" y="5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0AD47"/>
                        </a:solidFill>
                        <a:ln w="9525" cap="flat" cmpd="sng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616" name="Oval 182"/>
                      <p:cNvSpPr>
                        <a:spLocks noChangeArrowheads="1"/>
                      </p:cNvSpPr>
                      <p:nvPr/>
                    </p:nvSpPr>
                    <p:spPr bwMode="auto">
                      <a:xfrm rot="20145302">
                        <a:off x="7999085" y="2890539"/>
                        <a:ext cx="152403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7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181651" y="2549279"/>
                        <a:ext cx="153991" cy="5396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8" name="Oval 184"/>
                      <p:cNvSpPr>
                        <a:spLocks noChangeArrowheads="1"/>
                      </p:cNvSpPr>
                      <p:nvPr/>
                    </p:nvSpPr>
                    <p:spPr bwMode="auto">
                      <a:xfrm rot="17108219">
                        <a:off x="7957028" y="2840537"/>
                        <a:ext cx="157139" cy="50801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9" name="Oval 185"/>
                      <p:cNvSpPr>
                        <a:spLocks noChangeArrowheads="1"/>
                      </p:cNvSpPr>
                      <p:nvPr/>
                    </p:nvSpPr>
                    <p:spPr bwMode="auto">
                      <a:xfrm rot="20723525">
                        <a:off x="8241977" y="2592136"/>
                        <a:ext cx="152403" cy="5396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20" name="Oval 187"/>
                      <p:cNvSpPr>
                        <a:spLocks noChangeArrowheads="1"/>
                      </p:cNvSpPr>
                      <p:nvPr/>
                    </p:nvSpPr>
                    <p:spPr bwMode="auto">
                      <a:xfrm rot="271544">
                        <a:off x="8210226" y="2649277"/>
                        <a:ext cx="153991" cy="5079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21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032423" y="2677847"/>
                        <a:ext cx="150816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22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 rot="20918866">
                        <a:off x="8100687" y="2550867"/>
                        <a:ext cx="153990" cy="5079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23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 rot="17108219">
                        <a:off x="8003861" y="2617527"/>
                        <a:ext cx="153964" cy="49213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624" name="Gruppo 2061"/>
                      <p:cNvGrpSpPr>
                        <a:grpSpLocks/>
                      </p:cNvGrpSpPr>
                      <p:nvPr/>
                    </p:nvGrpSpPr>
                    <p:grpSpPr bwMode="auto">
                      <a:xfrm rot="3600169">
                        <a:off x="7743107" y="2353145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924" name="Connettore 1 343"/>
                        <p:cNvCxnSpPr>
                          <a:stCxn id="934" idx="2"/>
                        </p:cNvCxnSpPr>
                        <p:nvPr/>
                      </p:nvCxnSpPr>
                      <p:spPr>
                        <a:xfrm flipH="1" flipV="1">
                          <a:off x="6817415" y="1477176"/>
                          <a:ext cx="4762" cy="4127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5" name="Connettore 1 344"/>
                        <p:cNvCxnSpPr/>
                        <p:nvPr/>
                      </p:nvCxnSpPr>
                      <p:spPr>
                        <a:xfrm flipH="1" flipV="1">
                          <a:off x="6766052" y="1531988"/>
                          <a:ext cx="22222" cy="254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6" name="Connettore 1 345"/>
                        <p:cNvCxnSpPr/>
                        <p:nvPr/>
                      </p:nvCxnSpPr>
                      <p:spPr>
                        <a:xfrm flipH="1" flipV="1">
                          <a:off x="6832503" y="1597852"/>
                          <a:ext cx="22222" cy="254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7" name="Connettore 1 346"/>
                        <p:cNvCxnSpPr/>
                        <p:nvPr/>
                      </p:nvCxnSpPr>
                      <p:spPr>
                        <a:xfrm flipH="1">
                          <a:off x="6832890" y="1522149"/>
                          <a:ext cx="42856" cy="952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8" name="Connettore 1 347"/>
                        <p:cNvCxnSpPr/>
                        <p:nvPr/>
                      </p:nvCxnSpPr>
                      <p:spPr>
                        <a:xfrm flipH="1">
                          <a:off x="6834145" y="1570991"/>
                          <a:ext cx="44443" cy="952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9" name="Connettore 1 348"/>
                        <p:cNvCxnSpPr/>
                        <p:nvPr/>
                      </p:nvCxnSpPr>
                      <p:spPr>
                        <a:xfrm flipH="1" flipV="1">
                          <a:off x="6811530" y="1612330"/>
                          <a:ext cx="19047" cy="49213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0" name="Connettore 1 349"/>
                        <p:cNvCxnSpPr/>
                        <p:nvPr/>
                      </p:nvCxnSpPr>
                      <p:spPr>
                        <a:xfrm flipH="1" flipV="1">
                          <a:off x="6781526" y="1496021"/>
                          <a:ext cx="19047" cy="49213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1" name="Connettore 1 350"/>
                        <p:cNvCxnSpPr/>
                        <p:nvPr/>
                      </p:nvCxnSpPr>
                      <p:spPr>
                        <a:xfrm flipV="1">
                          <a:off x="6783081" y="1618539"/>
                          <a:ext cx="17459" cy="3968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2" name="Connettore 1 351"/>
                        <p:cNvCxnSpPr/>
                        <p:nvPr/>
                      </p:nvCxnSpPr>
                      <p:spPr>
                        <a:xfrm flipV="1">
                          <a:off x="6743449" y="1599526"/>
                          <a:ext cx="44443" cy="127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3" name="Connettore 1 352"/>
                        <p:cNvCxnSpPr/>
                        <p:nvPr/>
                      </p:nvCxnSpPr>
                      <p:spPr>
                        <a:xfrm>
                          <a:off x="6750201" y="1577607"/>
                          <a:ext cx="33333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34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256" y="1548708"/>
                          <a:ext cx="90489" cy="44443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25" name="Gruppo 712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88255" y="2403299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913" name="Connettore 1 332"/>
                        <p:cNvCxnSpPr>
                          <a:stCxn id="923" idx="2"/>
                        </p:cNvCxnSpPr>
                        <p:nvPr/>
                      </p:nvCxnSpPr>
                      <p:spPr>
                        <a:xfrm flipH="1" flipV="1">
                          <a:off x="6813278" y="1475355"/>
                          <a:ext cx="4762" cy="4285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4" name="Connettore 1 333"/>
                        <p:cNvCxnSpPr/>
                        <p:nvPr/>
                      </p:nvCxnSpPr>
                      <p:spPr>
                        <a:xfrm flipH="1" flipV="1">
                          <a:off x="6767805" y="152598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5" name="Connettore 1 334"/>
                        <p:cNvCxnSpPr/>
                        <p:nvPr/>
                      </p:nvCxnSpPr>
                      <p:spPr>
                        <a:xfrm flipH="1" flipV="1">
                          <a:off x="6830853" y="1593547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6" name="Connettore 1 335"/>
                        <p:cNvCxnSpPr/>
                        <p:nvPr/>
                      </p:nvCxnSpPr>
                      <p:spPr>
                        <a:xfrm flipH="1">
                          <a:off x="6830884" y="1520771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7" name="Connettore 1 336"/>
                        <p:cNvCxnSpPr/>
                        <p:nvPr/>
                      </p:nvCxnSpPr>
                      <p:spPr>
                        <a:xfrm flipH="1">
                          <a:off x="6830749" y="156663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8" name="Connettore 1 337"/>
                        <p:cNvCxnSpPr/>
                        <p:nvPr/>
                      </p:nvCxnSpPr>
                      <p:spPr>
                        <a:xfrm flipH="1" flipV="1">
                          <a:off x="6809190" y="1600871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9" name="Connettore 1 338"/>
                        <p:cNvCxnSpPr/>
                        <p:nvPr/>
                      </p:nvCxnSpPr>
                      <p:spPr>
                        <a:xfrm flipH="1" flipV="1">
                          <a:off x="6780080" y="1486547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0" name="Connettore 1 339"/>
                        <p:cNvCxnSpPr/>
                        <p:nvPr/>
                      </p:nvCxnSpPr>
                      <p:spPr>
                        <a:xfrm flipV="1">
                          <a:off x="6782783" y="1610816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1" name="Connettore 1 340"/>
                        <p:cNvCxnSpPr/>
                        <p:nvPr/>
                      </p:nvCxnSpPr>
                      <p:spPr>
                        <a:xfrm flipV="1">
                          <a:off x="6742222" y="1590273"/>
                          <a:ext cx="44451" cy="1428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2" name="Connettore 1 341"/>
                        <p:cNvCxnSpPr/>
                        <p:nvPr/>
                      </p:nvCxnSpPr>
                      <p:spPr>
                        <a:xfrm>
                          <a:off x="6754853" y="1569324"/>
                          <a:ext cx="33338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23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4378" y="1540396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26" name="Gruppo 724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52476" y="23640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902" name="Connettore 1 321"/>
                        <p:cNvCxnSpPr>
                          <a:stCxn id="912" idx="2"/>
                        </p:cNvCxnSpPr>
                        <p:nvPr/>
                      </p:nvCxnSpPr>
                      <p:spPr>
                        <a:xfrm flipH="1" flipV="1">
                          <a:off x="6816372" y="1473045"/>
                          <a:ext cx="3175" cy="4285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3" name="Connettore 1 322"/>
                        <p:cNvCxnSpPr/>
                        <p:nvPr/>
                      </p:nvCxnSpPr>
                      <p:spPr>
                        <a:xfrm flipH="1" flipV="1">
                          <a:off x="6768569" y="1526123"/>
                          <a:ext cx="19050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4" name="Connettore 1 323"/>
                        <p:cNvCxnSpPr/>
                        <p:nvPr/>
                      </p:nvCxnSpPr>
                      <p:spPr>
                        <a:xfrm flipH="1" flipV="1">
                          <a:off x="6831178" y="1595424"/>
                          <a:ext cx="20637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5" name="Connettore 1 324"/>
                        <p:cNvCxnSpPr/>
                        <p:nvPr/>
                      </p:nvCxnSpPr>
                      <p:spPr>
                        <a:xfrm flipH="1">
                          <a:off x="6828001" y="1521128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6" name="Connettore 1 325"/>
                        <p:cNvCxnSpPr/>
                        <p:nvPr/>
                      </p:nvCxnSpPr>
                      <p:spPr>
                        <a:xfrm flipH="1">
                          <a:off x="6831074" y="1568516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7" name="Connettore 1 326"/>
                        <p:cNvCxnSpPr/>
                        <p:nvPr/>
                      </p:nvCxnSpPr>
                      <p:spPr>
                        <a:xfrm flipH="1" flipV="1">
                          <a:off x="6809616" y="1600030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8" name="Connettore 1 327"/>
                        <p:cNvCxnSpPr/>
                        <p:nvPr/>
                      </p:nvCxnSpPr>
                      <p:spPr>
                        <a:xfrm flipH="1" flipV="1">
                          <a:off x="6779257" y="1486685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9" name="Connettore 1 328"/>
                        <p:cNvCxnSpPr/>
                        <p:nvPr/>
                      </p:nvCxnSpPr>
                      <p:spPr>
                        <a:xfrm flipV="1">
                          <a:off x="6783377" y="1610463"/>
                          <a:ext cx="15875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0" name="Connettore 1 329"/>
                        <p:cNvCxnSpPr/>
                        <p:nvPr/>
                      </p:nvCxnSpPr>
                      <p:spPr>
                        <a:xfrm flipV="1">
                          <a:off x="6747325" y="1593619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1" name="Connettore 1 330"/>
                        <p:cNvCxnSpPr/>
                        <p:nvPr/>
                      </p:nvCxnSpPr>
                      <p:spPr>
                        <a:xfrm>
                          <a:off x="6755448" y="1568972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12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863" y="1539336"/>
                          <a:ext cx="93648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27" name="Gruppo 736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61716" y="25556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91" name="Connettore 1 310"/>
                        <p:cNvCxnSpPr>
                          <a:stCxn id="901" idx="2"/>
                        </p:cNvCxnSpPr>
                        <p:nvPr/>
                      </p:nvCxnSpPr>
                      <p:spPr>
                        <a:xfrm flipH="1" flipV="1">
                          <a:off x="6813413" y="1477048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2" name="Connettore 1 311"/>
                        <p:cNvCxnSpPr/>
                        <p:nvPr/>
                      </p:nvCxnSpPr>
                      <p:spPr>
                        <a:xfrm flipH="1" flipV="1">
                          <a:off x="6766033" y="1526750"/>
                          <a:ext cx="23813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3" name="Connettore 1 312"/>
                        <p:cNvCxnSpPr/>
                        <p:nvPr/>
                      </p:nvCxnSpPr>
                      <p:spPr>
                        <a:xfrm flipH="1" flipV="1">
                          <a:off x="6830228" y="159605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4" name="Connettore 1 313"/>
                        <p:cNvCxnSpPr/>
                        <p:nvPr/>
                      </p:nvCxnSpPr>
                      <p:spPr>
                        <a:xfrm flipH="1">
                          <a:off x="6826781" y="1523983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5" name="Connettore 1 314"/>
                        <p:cNvCxnSpPr/>
                        <p:nvPr/>
                      </p:nvCxnSpPr>
                      <p:spPr>
                        <a:xfrm flipH="1">
                          <a:off x="6830124" y="1569142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6" name="Connettore 1 315"/>
                        <p:cNvCxnSpPr/>
                        <p:nvPr/>
                      </p:nvCxnSpPr>
                      <p:spPr>
                        <a:xfrm flipH="1" flipV="1">
                          <a:off x="6806607" y="1600876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7" name="Connettore 1 316"/>
                        <p:cNvCxnSpPr/>
                        <p:nvPr/>
                      </p:nvCxnSpPr>
                      <p:spPr>
                        <a:xfrm flipH="1" flipV="1">
                          <a:off x="6777497" y="1486552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8" name="Connettore 1 317"/>
                        <p:cNvCxnSpPr/>
                        <p:nvPr/>
                      </p:nvCxnSpPr>
                      <p:spPr>
                        <a:xfrm flipV="1">
                          <a:off x="6782428" y="1611091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9" name="Connettore 1 318"/>
                        <p:cNvCxnSpPr/>
                        <p:nvPr/>
                      </p:nvCxnSpPr>
                      <p:spPr>
                        <a:xfrm flipV="1">
                          <a:off x="6742087" y="159419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0" name="Connettore 1 319"/>
                        <p:cNvCxnSpPr/>
                        <p:nvPr/>
                      </p:nvCxnSpPr>
                      <p:spPr>
                        <a:xfrm>
                          <a:off x="6746394" y="1569278"/>
                          <a:ext cx="34926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01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3162" y="1545787"/>
                          <a:ext cx="90474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28" name="Gruppo 748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70783" y="2479494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80" name="Connettore 1 299"/>
                        <p:cNvCxnSpPr>
                          <a:stCxn id="890" idx="2"/>
                        </p:cNvCxnSpPr>
                        <p:nvPr/>
                      </p:nvCxnSpPr>
                      <p:spPr>
                        <a:xfrm flipH="1" flipV="1">
                          <a:off x="6813281" y="1475344"/>
                          <a:ext cx="4763" cy="4285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1" name="Connettore 1 300"/>
                        <p:cNvCxnSpPr/>
                        <p:nvPr/>
                      </p:nvCxnSpPr>
                      <p:spPr>
                        <a:xfrm flipH="1" flipV="1">
                          <a:off x="6767808" y="152597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2" name="Connettore 1 301"/>
                        <p:cNvCxnSpPr/>
                        <p:nvPr/>
                      </p:nvCxnSpPr>
                      <p:spPr>
                        <a:xfrm flipH="1" flipV="1">
                          <a:off x="6830856" y="159353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3" name="Connettore 1 302"/>
                        <p:cNvCxnSpPr/>
                        <p:nvPr/>
                      </p:nvCxnSpPr>
                      <p:spPr>
                        <a:xfrm flipH="1">
                          <a:off x="6830888" y="1520759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4" name="Connettore 1 303"/>
                        <p:cNvCxnSpPr/>
                        <p:nvPr/>
                      </p:nvCxnSpPr>
                      <p:spPr>
                        <a:xfrm flipH="1">
                          <a:off x="6830753" y="156662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5" name="Connettore 1 304"/>
                        <p:cNvCxnSpPr/>
                        <p:nvPr/>
                      </p:nvCxnSpPr>
                      <p:spPr>
                        <a:xfrm flipH="1" flipV="1">
                          <a:off x="6809193" y="1600859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6" name="Connettore 1 305"/>
                        <p:cNvCxnSpPr/>
                        <p:nvPr/>
                      </p:nvCxnSpPr>
                      <p:spPr>
                        <a:xfrm flipH="1" flipV="1">
                          <a:off x="6780844" y="1484139"/>
                          <a:ext cx="19050" cy="5079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7" name="Connettore 1 306"/>
                        <p:cNvCxnSpPr/>
                        <p:nvPr/>
                      </p:nvCxnSpPr>
                      <p:spPr>
                        <a:xfrm flipV="1">
                          <a:off x="6782785" y="1610804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8" name="Connettore 1 307"/>
                        <p:cNvCxnSpPr/>
                        <p:nvPr/>
                      </p:nvCxnSpPr>
                      <p:spPr>
                        <a:xfrm flipV="1">
                          <a:off x="6742225" y="1590261"/>
                          <a:ext cx="44451" cy="1428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9" name="Connettore 1 308"/>
                        <p:cNvCxnSpPr/>
                        <p:nvPr/>
                      </p:nvCxnSpPr>
                      <p:spPr>
                        <a:xfrm>
                          <a:off x="6754856" y="1569313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90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4381" y="1540385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29" name="Gruppo 760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707989" y="25988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69" name="Connettore 1 288"/>
                        <p:cNvCxnSpPr>
                          <a:stCxn id="879" idx="2"/>
                        </p:cNvCxnSpPr>
                        <p:nvPr/>
                      </p:nvCxnSpPr>
                      <p:spPr>
                        <a:xfrm flipH="1" flipV="1">
                          <a:off x="6816445" y="1473056"/>
                          <a:ext cx="3175" cy="4285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0" name="Connettore 1 289"/>
                        <p:cNvCxnSpPr/>
                        <p:nvPr/>
                      </p:nvCxnSpPr>
                      <p:spPr>
                        <a:xfrm flipH="1" flipV="1">
                          <a:off x="6768641" y="1526135"/>
                          <a:ext cx="19050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1" name="Connettore 1 290"/>
                        <p:cNvCxnSpPr/>
                        <p:nvPr/>
                      </p:nvCxnSpPr>
                      <p:spPr>
                        <a:xfrm flipH="1" flipV="1">
                          <a:off x="6831251" y="1595435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2" name="Connettore 1 291"/>
                        <p:cNvCxnSpPr/>
                        <p:nvPr/>
                      </p:nvCxnSpPr>
                      <p:spPr>
                        <a:xfrm flipH="1">
                          <a:off x="6828074" y="1521140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3" name="Connettore 1 292"/>
                        <p:cNvCxnSpPr/>
                        <p:nvPr/>
                      </p:nvCxnSpPr>
                      <p:spPr>
                        <a:xfrm flipH="1">
                          <a:off x="6831147" y="1568527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4" name="Connettore 1 293"/>
                        <p:cNvCxnSpPr/>
                        <p:nvPr/>
                      </p:nvCxnSpPr>
                      <p:spPr>
                        <a:xfrm flipH="1" flipV="1">
                          <a:off x="6809689" y="1600041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5" name="Connettore 1 294"/>
                        <p:cNvCxnSpPr/>
                        <p:nvPr/>
                      </p:nvCxnSpPr>
                      <p:spPr>
                        <a:xfrm flipH="1" flipV="1">
                          <a:off x="6779330" y="148669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6" name="Connettore 1 295"/>
                        <p:cNvCxnSpPr/>
                        <p:nvPr/>
                      </p:nvCxnSpPr>
                      <p:spPr>
                        <a:xfrm flipV="1">
                          <a:off x="6783450" y="1610475"/>
                          <a:ext cx="15875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7" name="Connettore 1 296"/>
                        <p:cNvCxnSpPr/>
                        <p:nvPr/>
                      </p:nvCxnSpPr>
                      <p:spPr>
                        <a:xfrm flipV="1">
                          <a:off x="6747398" y="1593630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8" name="Connettore 1 297"/>
                        <p:cNvCxnSpPr/>
                        <p:nvPr/>
                      </p:nvCxnSpPr>
                      <p:spPr>
                        <a:xfrm>
                          <a:off x="6755521" y="1568983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79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937" y="1539347"/>
                          <a:ext cx="93647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0" name="Gruppo 772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563750" y="25965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58" name="Connettore 1 277"/>
                        <p:cNvCxnSpPr>
                          <a:stCxn id="868" idx="2"/>
                        </p:cNvCxnSpPr>
                        <p:nvPr/>
                      </p:nvCxnSpPr>
                      <p:spPr>
                        <a:xfrm flipH="1" flipV="1">
                          <a:off x="6820885" y="1469939"/>
                          <a:ext cx="4763" cy="4603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9" name="Connettore 1 278"/>
                        <p:cNvCxnSpPr/>
                        <p:nvPr/>
                      </p:nvCxnSpPr>
                      <p:spPr>
                        <a:xfrm flipH="1" flipV="1">
                          <a:off x="6769129" y="1526532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0" name="Connettore 1 279"/>
                        <p:cNvCxnSpPr/>
                        <p:nvPr/>
                      </p:nvCxnSpPr>
                      <p:spPr>
                        <a:xfrm flipH="1" flipV="1">
                          <a:off x="6835967" y="1591841"/>
                          <a:ext cx="22226" cy="3015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1" name="Connettore 1 280"/>
                        <p:cNvCxnSpPr/>
                        <p:nvPr/>
                      </p:nvCxnSpPr>
                      <p:spPr>
                        <a:xfrm flipH="1">
                          <a:off x="6832404" y="1515476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2" name="Connettore 1 281"/>
                        <p:cNvCxnSpPr/>
                        <p:nvPr/>
                      </p:nvCxnSpPr>
                      <p:spPr>
                        <a:xfrm flipH="1">
                          <a:off x="6835878" y="1567856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3" name="Connettore 1 282"/>
                        <p:cNvCxnSpPr/>
                        <p:nvPr/>
                      </p:nvCxnSpPr>
                      <p:spPr>
                        <a:xfrm flipH="1" flipV="1">
                          <a:off x="6816426" y="1601089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4" name="Connettore 1 283"/>
                        <p:cNvCxnSpPr/>
                        <p:nvPr/>
                      </p:nvCxnSpPr>
                      <p:spPr>
                        <a:xfrm flipH="1" flipV="1">
                          <a:off x="6787145" y="1486139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5" name="Connettore 1 284"/>
                        <p:cNvCxnSpPr/>
                        <p:nvPr/>
                      </p:nvCxnSpPr>
                      <p:spPr>
                        <a:xfrm flipV="1">
                          <a:off x="6788470" y="1608734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6" name="Connettore 1 285"/>
                        <p:cNvCxnSpPr/>
                        <p:nvPr/>
                      </p:nvCxnSpPr>
                      <p:spPr>
                        <a:xfrm flipV="1">
                          <a:off x="6748594" y="1594084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7" name="Connettore 1 286"/>
                        <p:cNvCxnSpPr/>
                        <p:nvPr/>
                      </p:nvCxnSpPr>
                      <p:spPr>
                        <a:xfrm>
                          <a:off x="6757017" y="1568731"/>
                          <a:ext cx="33338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68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648" y="1535606"/>
                          <a:ext cx="95235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1" name="Gruppo 784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592400" y="2541826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47" name="Connettore 1 266"/>
                        <p:cNvCxnSpPr>
                          <a:stCxn id="857" idx="2"/>
                        </p:cNvCxnSpPr>
                        <p:nvPr/>
                      </p:nvCxnSpPr>
                      <p:spPr>
                        <a:xfrm flipH="1" flipV="1">
                          <a:off x="6819825" y="1468833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8" name="Connettore 1 267"/>
                        <p:cNvCxnSpPr/>
                        <p:nvPr/>
                      </p:nvCxnSpPr>
                      <p:spPr>
                        <a:xfrm flipH="1" flipV="1">
                          <a:off x="6769208" y="152567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9" name="Connettore 1 268"/>
                        <p:cNvCxnSpPr/>
                        <p:nvPr/>
                      </p:nvCxnSpPr>
                      <p:spPr>
                        <a:xfrm flipH="1" flipV="1">
                          <a:off x="6835905" y="1594140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0" name="Connettore 1 269"/>
                        <p:cNvCxnSpPr/>
                        <p:nvPr/>
                      </p:nvCxnSpPr>
                      <p:spPr>
                        <a:xfrm flipH="1">
                          <a:off x="6832484" y="1514613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1" name="Connettore 1 270"/>
                        <p:cNvCxnSpPr/>
                        <p:nvPr/>
                      </p:nvCxnSpPr>
                      <p:spPr>
                        <a:xfrm flipH="1">
                          <a:off x="6835957" y="1566993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2" name="Connettore 1 271"/>
                        <p:cNvCxnSpPr/>
                        <p:nvPr/>
                      </p:nvCxnSpPr>
                      <p:spPr>
                        <a:xfrm flipH="1" flipV="1">
                          <a:off x="6816505" y="1600226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3" name="Connettore 1 272"/>
                        <p:cNvCxnSpPr/>
                        <p:nvPr/>
                      </p:nvCxnSpPr>
                      <p:spPr>
                        <a:xfrm flipH="1" flipV="1">
                          <a:off x="6786506" y="1480308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4" name="Connettore 1 273"/>
                        <p:cNvCxnSpPr/>
                        <p:nvPr/>
                      </p:nvCxnSpPr>
                      <p:spPr>
                        <a:xfrm flipV="1">
                          <a:off x="6788550" y="1607870"/>
                          <a:ext cx="17462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5" name="Connettore 1 274"/>
                        <p:cNvCxnSpPr/>
                        <p:nvPr/>
                      </p:nvCxnSpPr>
                      <p:spPr>
                        <a:xfrm flipV="1">
                          <a:off x="6749518" y="158853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6" name="Connettore 1 275"/>
                        <p:cNvCxnSpPr/>
                        <p:nvPr/>
                      </p:nvCxnSpPr>
                      <p:spPr>
                        <a:xfrm>
                          <a:off x="6756379" y="1562901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57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312" y="1533335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2" name="Gruppo 796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601889" y="2446541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36" name="Connettore 1 255"/>
                        <p:cNvCxnSpPr>
                          <a:stCxn id="846" idx="2"/>
                        </p:cNvCxnSpPr>
                        <p:nvPr/>
                      </p:nvCxnSpPr>
                      <p:spPr>
                        <a:xfrm flipH="1" flipV="1">
                          <a:off x="6819853" y="1468889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7" name="Connettore 1 256"/>
                        <p:cNvCxnSpPr/>
                        <p:nvPr/>
                      </p:nvCxnSpPr>
                      <p:spPr>
                        <a:xfrm flipH="1" flipV="1">
                          <a:off x="6769235" y="152572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8" name="Connettore 1 257"/>
                        <p:cNvCxnSpPr/>
                        <p:nvPr/>
                      </p:nvCxnSpPr>
                      <p:spPr>
                        <a:xfrm flipH="1" flipV="1">
                          <a:off x="6835933" y="1594195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9" name="Connettore 1 258"/>
                        <p:cNvCxnSpPr/>
                        <p:nvPr/>
                      </p:nvCxnSpPr>
                      <p:spPr>
                        <a:xfrm flipH="1">
                          <a:off x="6832511" y="1514669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0" name="Connettore 1 259"/>
                        <p:cNvCxnSpPr/>
                        <p:nvPr/>
                      </p:nvCxnSpPr>
                      <p:spPr>
                        <a:xfrm flipH="1">
                          <a:off x="6835985" y="156704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1" name="Connettore 1 260"/>
                        <p:cNvCxnSpPr/>
                        <p:nvPr/>
                      </p:nvCxnSpPr>
                      <p:spPr>
                        <a:xfrm flipH="1" flipV="1">
                          <a:off x="6813370" y="1600141"/>
                          <a:ext cx="23814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2" name="Connettore 1 261"/>
                        <p:cNvCxnSpPr/>
                        <p:nvPr/>
                      </p:nvCxnSpPr>
                      <p:spPr>
                        <a:xfrm flipH="1" flipV="1">
                          <a:off x="6786534" y="1480364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3" name="Connettore 1 262"/>
                        <p:cNvCxnSpPr/>
                        <p:nvPr/>
                      </p:nvCxnSpPr>
                      <p:spPr>
                        <a:xfrm flipV="1">
                          <a:off x="6788577" y="1607926"/>
                          <a:ext cx="17462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4" name="Connettore 1 263"/>
                        <p:cNvCxnSpPr/>
                        <p:nvPr/>
                      </p:nvCxnSpPr>
                      <p:spPr>
                        <a:xfrm flipV="1">
                          <a:off x="6749546" y="1588591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5" name="Connettore 1 264"/>
                        <p:cNvCxnSpPr/>
                        <p:nvPr/>
                      </p:nvCxnSpPr>
                      <p:spPr>
                        <a:xfrm>
                          <a:off x="6756406" y="1562956"/>
                          <a:ext cx="33339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46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339" y="1533391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3" name="Gruppo 808"/>
                      <p:cNvGrpSpPr>
                        <a:grpSpLocks/>
                      </p:cNvGrpSpPr>
                      <p:nvPr/>
                    </p:nvGrpSpPr>
                    <p:grpSpPr bwMode="auto">
                      <a:xfrm rot="-613124">
                        <a:off x="7637956" y="2367999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25" name="Connettore 1 244"/>
                        <p:cNvCxnSpPr>
                          <a:stCxn id="835" idx="2"/>
                        </p:cNvCxnSpPr>
                        <p:nvPr/>
                      </p:nvCxnSpPr>
                      <p:spPr>
                        <a:xfrm flipH="1" flipV="1">
                          <a:off x="6820167" y="1469581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6" name="Connettore 1 245"/>
                        <p:cNvCxnSpPr/>
                        <p:nvPr/>
                      </p:nvCxnSpPr>
                      <p:spPr>
                        <a:xfrm flipH="1" flipV="1">
                          <a:off x="6770395" y="1521732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7" name="Connettore 1 246"/>
                        <p:cNvCxnSpPr/>
                        <p:nvPr/>
                      </p:nvCxnSpPr>
                      <p:spPr>
                        <a:xfrm flipH="1" flipV="1">
                          <a:off x="6831843" y="1592481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8" name="Connettore 1 247"/>
                        <p:cNvCxnSpPr/>
                        <p:nvPr/>
                      </p:nvCxnSpPr>
                      <p:spPr>
                        <a:xfrm flipH="1">
                          <a:off x="6832007" y="1519766"/>
                          <a:ext cx="3810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9" name="Connettore 1 248"/>
                        <p:cNvCxnSpPr/>
                        <p:nvPr/>
                      </p:nvCxnSpPr>
                      <p:spPr>
                        <a:xfrm flipH="1">
                          <a:off x="6833470" y="1565475"/>
                          <a:ext cx="41276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0" name="Connettore 1 249"/>
                        <p:cNvCxnSpPr/>
                        <p:nvPr/>
                      </p:nvCxnSpPr>
                      <p:spPr>
                        <a:xfrm flipH="1" flipV="1">
                          <a:off x="6812430" y="1598708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1" name="Connettore 1 250"/>
                        <p:cNvCxnSpPr/>
                        <p:nvPr/>
                      </p:nvCxnSpPr>
                      <p:spPr>
                        <a:xfrm flipH="1" flipV="1">
                          <a:off x="6785992" y="1485883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2" name="Connettore 1 251"/>
                        <p:cNvCxnSpPr/>
                        <p:nvPr/>
                      </p:nvCxnSpPr>
                      <p:spPr>
                        <a:xfrm flipV="1">
                          <a:off x="6788892" y="1608619"/>
                          <a:ext cx="15875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3" name="Connettore 1 252"/>
                        <p:cNvCxnSpPr/>
                        <p:nvPr/>
                      </p:nvCxnSpPr>
                      <p:spPr>
                        <a:xfrm flipV="1">
                          <a:off x="6749003" y="1594110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4" name="Connettore 1 253"/>
                        <p:cNvCxnSpPr/>
                        <p:nvPr/>
                      </p:nvCxnSpPr>
                      <p:spPr>
                        <a:xfrm>
                          <a:off x="6757439" y="1568617"/>
                          <a:ext cx="31751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35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7238" y="1538219"/>
                          <a:ext cx="92061" cy="42864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4" name="Gruppo 820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685510" y="233017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14" name="Connettore 1 233"/>
                        <p:cNvCxnSpPr>
                          <a:stCxn id="824" idx="2"/>
                        </p:cNvCxnSpPr>
                        <p:nvPr/>
                      </p:nvCxnSpPr>
                      <p:spPr>
                        <a:xfrm flipH="1" flipV="1">
                          <a:off x="6814352" y="1473504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5" name="Connettore 1 234"/>
                        <p:cNvCxnSpPr/>
                        <p:nvPr/>
                      </p:nvCxnSpPr>
                      <p:spPr>
                        <a:xfrm flipH="1" flipV="1">
                          <a:off x="6761712" y="1524038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6" name="Connettore 1 235"/>
                        <p:cNvCxnSpPr/>
                        <p:nvPr/>
                      </p:nvCxnSpPr>
                      <p:spPr>
                        <a:xfrm flipH="1" flipV="1">
                          <a:off x="6829709" y="1593042"/>
                          <a:ext cx="22226" cy="2698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7" name="Connettore 1 236"/>
                        <p:cNvCxnSpPr/>
                        <p:nvPr/>
                      </p:nvCxnSpPr>
                      <p:spPr>
                        <a:xfrm flipH="1">
                          <a:off x="6826527" y="1521521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8" name="Connettore 1 237"/>
                        <p:cNvCxnSpPr/>
                        <p:nvPr/>
                      </p:nvCxnSpPr>
                      <p:spPr>
                        <a:xfrm flipH="1">
                          <a:off x="6834266" y="1567589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9" name="Connettore 1 238"/>
                        <p:cNvCxnSpPr/>
                        <p:nvPr/>
                      </p:nvCxnSpPr>
                      <p:spPr>
                        <a:xfrm flipH="1" flipV="1">
                          <a:off x="6810781" y="1598472"/>
                          <a:ext cx="19050" cy="5079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0" name="Connettore 1 239"/>
                        <p:cNvCxnSpPr/>
                        <p:nvPr/>
                      </p:nvCxnSpPr>
                      <p:spPr>
                        <a:xfrm flipH="1" flipV="1">
                          <a:off x="6778256" y="1484730"/>
                          <a:ext cx="20637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1" name="Connettore 1 240"/>
                        <p:cNvCxnSpPr/>
                        <p:nvPr/>
                      </p:nvCxnSpPr>
                      <p:spPr>
                        <a:xfrm flipV="1">
                          <a:off x="6782474" y="1609429"/>
                          <a:ext cx="174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2" name="Connettore 1 241"/>
                        <p:cNvCxnSpPr/>
                        <p:nvPr/>
                      </p:nvCxnSpPr>
                      <p:spPr>
                        <a:xfrm flipV="1">
                          <a:off x="6742605" y="1593092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3" name="Connettore 1 242"/>
                        <p:cNvCxnSpPr/>
                        <p:nvPr/>
                      </p:nvCxnSpPr>
                      <p:spPr>
                        <a:xfrm>
                          <a:off x="6750348" y="1569816"/>
                          <a:ext cx="33339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24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9049" y="1539331"/>
                          <a:ext cx="90474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5" name="Gruppo 832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749943" y="2305734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803" name="Connettore 1 222"/>
                        <p:cNvCxnSpPr>
                          <a:stCxn id="813" idx="2"/>
                        </p:cNvCxnSpPr>
                        <p:nvPr/>
                      </p:nvCxnSpPr>
                      <p:spPr>
                        <a:xfrm flipH="1" flipV="1">
                          <a:off x="6816960" y="1474816"/>
                          <a:ext cx="4763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4" name="Connettore 1 223"/>
                        <p:cNvCxnSpPr/>
                        <p:nvPr/>
                      </p:nvCxnSpPr>
                      <p:spPr>
                        <a:xfrm flipH="1" flipV="1">
                          <a:off x="6766662" y="1526202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5" name="Connettore 1 224"/>
                        <p:cNvCxnSpPr/>
                        <p:nvPr/>
                      </p:nvCxnSpPr>
                      <p:spPr>
                        <a:xfrm flipH="1" flipV="1">
                          <a:off x="6832646" y="1590821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6" name="Connettore 1 225"/>
                        <p:cNvCxnSpPr/>
                        <p:nvPr/>
                      </p:nvCxnSpPr>
                      <p:spPr>
                        <a:xfrm flipH="1">
                          <a:off x="6830848" y="152191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7" name="Connettore 1 226"/>
                        <p:cNvCxnSpPr/>
                        <p:nvPr/>
                      </p:nvCxnSpPr>
                      <p:spPr>
                        <a:xfrm flipH="1">
                          <a:off x="6835107" y="1567943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8" name="Connettore 1 227"/>
                        <p:cNvCxnSpPr/>
                        <p:nvPr/>
                      </p:nvCxnSpPr>
                      <p:spPr>
                        <a:xfrm flipH="1" flipV="1">
                          <a:off x="6813432" y="1596304"/>
                          <a:ext cx="19050" cy="4761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9" name="Connettore 1 228"/>
                        <p:cNvCxnSpPr/>
                        <p:nvPr/>
                      </p:nvCxnSpPr>
                      <p:spPr>
                        <a:xfrm flipH="1" flipV="1">
                          <a:off x="6780631" y="1486384"/>
                          <a:ext cx="19050" cy="4603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0" name="Connettore 1 229"/>
                        <p:cNvCxnSpPr/>
                        <p:nvPr/>
                      </p:nvCxnSpPr>
                      <p:spPr>
                        <a:xfrm flipV="1">
                          <a:off x="6782783" y="1604823"/>
                          <a:ext cx="17463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1" name="Connettore 1 230"/>
                        <p:cNvCxnSpPr/>
                        <p:nvPr/>
                      </p:nvCxnSpPr>
                      <p:spPr>
                        <a:xfrm flipV="1">
                          <a:off x="6744243" y="1590817"/>
                          <a:ext cx="47626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2" name="Connettore 1 231"/>
                        <p:cNvCxnSpPr/>
                        <p:nvPr/>
                      </p:nvCxnSpPr>
                      <p:spPr>
                        <a:xfrm>
                          <a:off x="6752424" y="1564582"/>
                          <a:ext cx="33338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13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9013" y="1536328"/>
                          <a:ext cx="87298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6" name="Gruppo 8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726143" y="2255740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792" name="Connettore 1 211"/>
                        <p:cNvCxnSpPr>
                          <a:stCxn id="802" idx="2"/>
                        </p:cNvCxnSpPr>
                        <p:nvPr/>
                      </p:nvCxnSpPr>
                      <p:spPr>
                        <a:xfrm flipH="1" flipV="1">
                          <a:off x="6820629" y="1475444"/>
                          <a:ext cx="4763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3" name="Connettore 1 212"/>
                        <p:cNvCxnSpPr/>
                        <p:nvPr/>
                      </p:nvCxnSpPr>
                      <p:spPr>
                        <a:xfrm flipH="1" flipV="1">
                          <a:off x="6769827" y="1526236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4" name="Connettore 1 213"/>
                        <p:cNvCxnSpPr/>
                        <p:nvPr/>
                      </p:nvCxnSpPr>
                      <p:spPr>
                        <a:xfrm flipH="1" flipV="1">
                          <a:off x="6836504" y="1594488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5" name="Connettore 1 214"/>
                        <p:cNvCxnSpPr/>
                        <p:nvPr/>
                      </p:nvCxnSpPr>
                      <p:spPr>
                        <a:xfrm flipH="1">
                          <a:off x="6833329" y="1521474"/>
                          <a:ext cx="42864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6" name="Connettore 1 215"/>
                        <p:cNvCxnSpPr/>
                        <p:nvPr/>
                      </p:nvCxnSpPr>
                      <p:spPr>
                        <a:xfrm flipH="1">
                          <a:off x="6836504" y="1567505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7" name="Connettore 1 216"/>
                        <p:cNvCxnSpPr/>
                        <p:nvPr/>
                      </p:nvCxnSpPr>
                      <p:spPr>
                        <a:xfrm flipH="1" flipV="1">
                          <a:off x="6817454" y="1600837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8" name="Connettore 1 217"/>
                        <p:cNvCxnSpPr/>
                        <p:nvPr/>
                      </p:nvCxnSpPr>
                      <p:spPr>
                        <a:xfrm flipH="1" flipV="1">
                          <a:off x="6787291" y="1486554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9" name="Connettore 1 218"/>
                        <p:cNvCxnSpPr/>
                        <p:nvPr/>
                      </p:nvCxnSpPr>
                      <p:spPr>
                        <a:xfrm flipV="1">
                          <a:off x="6788878" y="1608773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0" name="Connettore 1 219"/>
                        <p:cNvCxnSpPr/>
                        <p:nvPr/>
                      </p:nvCxnSpPr>
                      <p:spPr>
                        <a:xfrm flipV="1">
                          <a:off x="6749190" y="1594488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1" name="Connettore 1 220"/>
                        <p:cNvCxnSpPr/>
                        <p:nvPr/>
                      </p:nvCxnSpPr>
                      <p:spPr>
                        <a:xfrm>
                          <a:off x="6757127" y="1569091"/>
                          <a:ext cx="33339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02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72217" y="1539724"/>
                          <a:ext cx="90473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7" name="Gruppo 856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771377" y="2236762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781" name="Connettore 1 200"/>
                        <p:cNvCxnSpPr>
                          <a:stCxn id="791" idx="2"/>
                        </p:cNvCxnSpPr>
                        <p:nvPr/>
                      </p:nvCxnSpPr>
                      <p:spPr>
                        <a:xfrm flipH="1" flipV="1">
                          <a:off x="6817725" y="1473955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2" name="Connettore 1 201"/>
                        <p:cNvCxnSpPr/>
                        <p:nvPr/>
                      </p:nvCxnSpPr>
                      <p:spPr>
                        <a:xfrm flipH="1" flipV="1">
                          <a:off x="6765661" y="1525969"/>
                          <a:ext cx="20637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3" name="Connettore 1 202"/>
                        <p:cNvCxnSpPr/>
                        <p:nvPr/>
                      </p:nvCxnSpPr>
                      <p:spPr>
                        <a:xfrm flipH="1" flipV="1">
                          <a:off x="6831314" y="1594122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4" name="Connettore 1 203"/>
                        <p:cNvCxnSpPr/>
                        <p:nvPr/>
                      </p:nvCxnSpPr>
                      <p:spPr>
                        <a:xfrm flipH="1">
                          <a:off x="6826312" y="1521355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5" name="Connettore 1 204"/>
                        <p:cNvCxnSpPr/>
                        <p:nvPr/>
                      </p:nvCxnSpPr>
                      <p:spPr>
                        <a:xfrm flipH="1">
                          <a:off x="6834105" y="1567710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6" name="Connettore 1 205"/>
                        <p:cNvCxnSpPr/>
                        <p:nvPr/>
                      </p:nvCxnSpPr>
                      <p:spPr>
                        <a:xfrm flipH="1" flipV="1">
                          <a:off x="6813867" y="1598977"/>
                          <a:ext cx="17463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7" name="Connettore 1 206"/>
                        <p:cNvCxnSpPr/>
                        <p:nvPr/>
                      </p:nvCxnSpPr>
                      <p:spPr>
                        <a:xfrm flipH="1" flipV="1">
                          <a:off x="6779575" y="148427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8" name="Connettore 1 207"/>
                        <p:cNvCxnSpPr/>
                        <p:nvPr/>
                      </p:nvCxnSpPr>
                      <p:spPr>
                        <a:xfrm flipV="1">
                          <a:off x="6783506" y="1609030"/>
                          <a:ext cx="15875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9" name="Connettore 1 208"/>
                        <p:cNvCxnSpPr/>
                        <p:nvPr/>
                      </p:nvCxnSpPr>
                      <p:spPr>
                        <a:xfrm flipV="1">
                          <a:off x="6749459" y="1593585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0" name="Connettore 1 209"/>
                        <p:cNvCxnSpPr/>
                        <p:nvPr/>
                      </p:nvCxnSpPr>
                      <p:spPr>
                        <a:xfrm>
                          <a:off x="6754735" y="1568788"/>
                          <a:ext cx="28576" cy="476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91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834" y="1539166"/>
                          <a:ext cx="90473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8" name="Gruppo 868"/>
                      <p:cNvGrpSpPr>
                        <a:grpSpLocks/>
                      </p:cNvGrpSpPr>
                      <p:nvPr/>
                    </p:nvGrpSpPr>
                    <p:grpSpPr bwMode="auto">
                      <a:xfrm rot="2534214">
                        <a:off x="7816835" y="2251117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770" name="Connettore 1 189"/>
                        <p:cNvCxnSpPr>
                          <a:stCxn id="780" idx="2"/>
                        </p:cNvCxnSpPr>
                        <p:nvPr/>
                      </p:nvCxnSpPr>
                      <p:spPr>
                        <a:xfrm flipH="1" flipV="1">
                          <a:off x="6814584" y="1475858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1" name="Connettore 1 190"/>
                        <p:cNvCxnSpPr/>
                        <p:nvPr/>
                      </p:nvCxnSpPr>
                      <p:spPr>
                        <a:xfrm flipH="1" flipV="1">
                          <a:off x="6764019" y="1523913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2" name="Connettore 1 191"/>
                        <p:cNvCxnSpPr/>
                        <p:nvPr/>
                      </p:nvCxnSpPr>
                      <p:spPr>
                        <a:xfrm flipH="1" flipV="1">
                          <a:off x="6829756" y="1593150"/>
                          <a:ext cx="22226" cy="2698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3" name="Connettore 1 192"/>
                        <p:cNvCxnSpPr/>
                        <p:nvPr/>
                      </p:nvCxnSpPr>
                      <p:spPr>
                        <a:xfrm flipH="1">
                          <a:off x="6831182" y="1521543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4" name="Connettore 1 193"/>
                        <p:cNvCxnSpPr/>
                        <p:nvPr/>
                      </p:nvCxnSpPr>
                      <p:spPr>
                        <a:xfrm flipH="1">
                          <a:off x="6831162" y="1563718"/>
                          <a:ext cx="44451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5" name="Connettore 1 194"/>
                        <p:cNvCxnSpPr/>
                        <p:nvPr/>
                      </p:nvCxnSpPr>
                      <p:spPr>
                        <a:xfrm flipH="1" flipV="1">
                          <a:off x="6809120" y="1600069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6" name="Connettore 1 195"/>
                        <p:cNvCxnSpPr/>
                        <p:nvPr/>
                      </p:nvCxnSpPr>
                      <p:spPr>
                        <a:xfrm flipH="1" flipV="1">
                          <a:off x="6778651" y="1486232"/>
                          <a:ext cx="19050" cy="49205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7" name="Connettore 1 196"/>
                        <p:cNvCxnSpPr/>
                        <p:nvPr/>
                      </p:nvCxnSpPr>
                      <p:spPr>
                        <a:xfrm flipV="1">
                          <a:off x="6783158" y="1611968"/>
                          <a:ext cx="17463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8" name="Connettore 1 197"/>
                        <p:cNvCxnSpPr/>
                        <p:nvPr/>
                      </p:nvCxnSpPr>
                      <p:spPr>
                        <a:xfrm flipV="1">
                          <a:off x="6745499" y="1590583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9" name="Connettore 1 198"/>
                        <p:cNvCxnSpPr/>
                        <p:nvPr/>
                      </p:nvCxnSpPr>
                      <p:spPr>
                        <a:xfrm>
                          <a:off x="6747608" y="1568017"/>
                          <a:ext cx="34926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80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1342" y="1540139"/>
                          <a:ext cx="93647" cy="44451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639" name="Gruppo 880"/>
                      <p:cNvGrpSpPr>
                        <a:grpSpLocks/>
                      </p:cNvGrpSpPr>
                      <p:nvPr/>
                    </p:nvGrpSpPr>
                    <p:grpSpPr bwMode="auto">
                      <a:xfrm rot="1273871">
                        <a:off x="7818905" y="2188973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759" name="Connettore 1 178"/>
                        <p:cNvCxnSpPr>
                          <a:stCxn id="769" idx="2"/>
                        </p:cNvCxnSpPr>
                        <p:nvPr/>
                      </p:nvCxnSpPr>
                      <p:spPr>
                        <a:xfrm flipH="1" flipV="1">
                          <a:off x="6817879" y="1474079"/>
                          <a:ext cx="3175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0" name="Connettore 1 179"/>
                        <p:cNvCxnSpPr/>
                        <p:nvPr/>
                      </p:nvCxnSpPr>
                      <p:spPr>
                        <a:xfrm flipH="1" flipV="1">
                          <a:off x="6769510" y="1527285"/>
                          <a:ext cx="15875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1" name="Connettore 1 180"/>
                        <p:cNvCxnSpPr/>
                        <p:nvPr/>
                      </p:nvCxnSpPr>
                      <p:spPr>
                        <a:xfrm flipH="1" flipV="1">
                          <a:off x="6831468" y="1594246"/>
                          <a:ext cx="20638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2" name="Connettore 1 181"/>
                        <p:cNvCxnSpPr/>
                        <p:nvPr/>
                      </p:nvCxnSpPr>
                      <p:spPr>
                        <a:xfrm flipH="1">
                          <a:off x="6826466" y="1521479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3" name="Connettore 1 182"/>
                        <p:cNvCxnSpPr/>
                        <p:nvPr/>
                      </p:nvCxnSpPr>
                      <p:spPr>
                        <a:xfrm flipH="1">
                          <a:off x="6834259" y="1567834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4" name="Connettore 1 183"/>
                        <p:cNvCxnSpPr/>
                        <p:nvPr/>
                      </p:nvCxnSpPr>
                      <p:spPr>
                        <a:xfrm flipH="1" flipV="1">
                          <a:off x="6813967" y="1597227"/>
                          <a:ext cx="19050" cy="5237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5" name="Connettore 1 184"/>
                        <p:cNvCxnSpPr/>
                        <p:nvPr/>
                      </p:nvCxnSpPr>
                      <p:spPr>
                        <a:xfrm flipH="1" flipV="1">
                          <a:off x="6779728" y="1484401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6" name="Connettore 1 185"/>
                        <p:cNvCxnSpPr/>
                        <p:nvPr/>
                      </p:nvCxnSpPr>
                      <p:spPr>
                        <a:xfrm flipV="1">
                          <a:off x="6788727" y="1609196"/>
                          <a:ext cx="14288" cy="3968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7" name="Connettore 1 186"/>
                        <p:cNvCxnSpPr/>
                        <p:nvPr/>
                      </p:nvCxnSpPr>
                      <p:spPr>
                        <a:xfrm flipV="1">
                          <a:off x="6749612" y="1593709"/>
                          <a:ext cx="44451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8" name="Connettore 1 187"/>
                        <p:cNvCxnSpPr/>
                        <p:nvPr/>
                      </p:nvCxnSpPr>
                      <p:spPr>
                        <a:xfrm>
                          <a:off x="6756835" y="1569242"/>
                          <a:ext cx="31751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69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8987" y="1539290"/>
                          <a:ext cx="90473" cy="46039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640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5189" y="3482585"/>
                        <a:ext cx="88902" cy="434908"/>
                      </a:xfrm>
                      <a:custGeom>
                        <a:avLst/>
                        <a:gdLst>
                          <a:gd name="T0" fmla="*/ 0 w 69"/>
                          <a:gd name="T1" fmla="*/ 92 h 108"/>
                          <a:gd name="T2" fmla="*/ 40 w 69"/>
                          <a:gd name="T3" fmla="*/ 38 h 108"/>
                          <a:gd name="T4" fmla="*/ 46 w 69"/>
                          <a:gd name="T5" fmla="*/ 18 h 108"/>
                          <a:gd name="T6" fmla="*/ 52 w 69"/>
                          <a:gd name="T7" fmla="*/ 0 h 108"/>
                          <a:gd name="T8" fmla="*/ 60 w 69"/>
                          <a:gd name="T9" fmla="*/ 26 h 108"/>
                          <a:gd name="T10" fmla="*/ 40 w 69"/>
                          <a:gd name="T11" fmla="*/ 108 h 108"/>
                          <a:gd name="T12" fmla="*/ 14 w 69"/>
                          <a:gd name="T13" fmla="*/ 94 h 108"/>
                          <a:gd name="T14" fmla="*/ 0 w 69"/>
                          <a:gd name="T15" fmla="*/ 92 h 1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69" h="108">
                            <a:moveTo>
                              <a:pt x="0" y="92"/>
                            </a:moveTo>
                            <a:cubicBezTo>
                              <a:pt x="53" y="83"/>
                              <a:pt x="33" y="87"/>
                              <a:pt x="40" y="38"/>
                            </a:cubicBezTo>
                            <a:cubicBezTo>
                              <a:pt x="41" y="31"/>
                              <a:pt x="44" y="25"/>
                              <a:pt x="46" y="18"/>
                            </a:cubicBezTo>
                            <a:cubicBezTo>
                              <a:pt x="48" y="12"/>
                              <a:pt x="52" y="0"/>
                              <a:pt x="52" y="0"/>
                            </a:cubicBezTo>
                            <a:cubicBezTo>
                              <a:pt x="55" y="9"/>
                              <a:pt x="57" y="17"/>
                              <a:pt x="60" y="26"/>
                            </a:cubicBezTo>
                            <a:cubicBezTo>
                              <a:pt x="59" y="45"/>
                              <a:pt x="69" y="98"/>
                              <a:pt x="40" y="108"/>
                            </a:cubicBezTo>
                            <a:cubicBezTo>
                              <a:pt x="34" y="104"/>
                              <a:pt x="20" y="94"/>
                              <a:pt x="14" y="94"/>
                            </a:cubicBezTo>
                            <a:lnTo>
                              <a:pt x="0" y="9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41" name="Connettore 1 60"/>
                      <p:cNvCxnSpPr/>
                      <p:nvPr/>
                    </p:nvCxnSpPr>
                    <p:spPr>
                      <a:xfrm>
                        <a:off x="2155385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2" name="Connettore 1 61"/>
                      <p:cNvCxnSpPr/>
                      <p:nvPr/>
                    </p:nvCxnSpPr>
                    <p:spPr>
                      <a:xfrm>
                        <a:off x="3020590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3" name="Connettore 1 62"/>
                      <p:cNvCxnSpPr/>
                      <p:nvPr/>
                    </p:nvCxnSpPr>
                    <p:spPr>
                      <a:xfrm>
                        <a:off x="329725" y="4523823"/>
                        <a:ext cx="0" cy="144441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4" name="Connettore 1 63"/>
                      <p:cNvCxnSpPr/>
                      <p:nvPr/>
                    </p:nvCxnSpPr>
                    <p:spPr>
                      <a:xfrm>
                        <a:off x="1572762" y="4453984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5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69991" y="3893684"/>
                        <a:ext cx="269880" cy="106346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46" name="Connettore 1 65"/>
                      <p:cNvCxnSpPr/>
                      <p:nvPr/>
                    </p:nvCxnSpPr>
                    <p:spPr>
                      <a:xfrm>
                        <a:off x="5359022" y="4444461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7" name="Freeform 99"/>
                      <p:cNvSpPr>
                        <a:spLocks/>
                      </p:cNvSpPr>
                      <p:nvPr/>
                    </p:nvSpPr>
                    <p:spPr bwMode="auto">
                      <a:xfrm rot="581292">
                        <a:off x="6298840" y="3379414"/>
                        <a:ext cx="336556" cy="56823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48" name="Freeform 36"/>
                      <p:cNvSpPr>
                        <a:spLocks/>
                      </p:cNvSpPr>
                      <p:nvPr/>
                    </p:nvSpPr>
                    <p:spPr bwMode="auto">
                      <a:xfrm rot="21359631">
                        <a:off x="6033723" y="3574645"/>
                        <a:ext cx="190504" cy="392052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49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49598" y="3982570"/>
                        <a:ext cx="269880" cy="106346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79732" y="3925429"/>
                        <a:ext cx="244480" cy="2460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1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27372" y="2563565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2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46423" y="3923841"/>
                        <a:ext cx="269880" cy="126980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36869" y="2890539"/>
                        <a:ext cx="260355" cy="105393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4" name="Freeform 54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930533" y="3120691"/>
                        <a:ext cx="57151" cy="69363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5" name="Freeform 55"/>
                      <p:cNvSpPr>
                        <a:spLocks/>
                      </p:cNvSpPr>
                      <p:nvPr/>
                    </p:nvSpPr>
                    <p:spPr bwMode="auto">
                      <a:xfrm rot="20568106" flipH="1">
                        <a:off x="5973396" y="3054026"/>
                        <a:ext cx="57151" cy="53808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6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063885" y="2588961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7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28931" y="3580994"/>
                        <a:ext cx="258768" cy="352370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8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857506" y="3563535"/>
                        <a:ext cx="173041" cy="44760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9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55919" y="3861939"/>
                        <a:ext cx="244480" cy="2460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0" name="Freeform 55"/>
                      <p:cNvSpPr>
                        <a:spLocks/>
                      </p:cNvSpPr>
                      <p:nvPr/>
                    </p:nvSpPr>
                    <p:spPr bwMode="auto">
                      <a:xfrm rot="20568106" flipH="1">
                        <a:off x="5955933" y="3220688"/>
                        <a:ext cx="55564" cy="538079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1" name="Freeform 54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5914657" y="3274655"/>
                        <a:ext cx="57151" cy="692043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2" name="Freeform 39"/>
                      <p:cNvSpPr>
                        <a:spLocks/>
                      </p:cNvSpPr>
                      <p:nvPr/>
                    </p:nvSpPr>
                    <p:spPr bwMode="auto">
                      <a:xfrm rot="21364212">
                        <a:off x="6017847" y="3538139"/>
                        <a:ext cx="258767" cy="431733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3" name="Freeform 99"/>
                      <p:cNvSpPr>
                        <a:spLocks/>
                      </p:cNvSpPr>
                      <p:nvPr/>
                    </p:nvSpPr>
                    <p:spPr bwMode="auto">
                      <a:xfrm rot="20557419">
                        <a:off x="5952758" y="3257195"/>
                        <a:ext cx="495309" cy="54919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64" name="Connettore 1 83"/>
                      <p:cNvCxnSpPr/>
                      <p:nvPr/>
                    </p:nvCxnSpPr>
                    <p:spPr>
                      <a:xfrm>
                        <a:off x="6460768" y="4479380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65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580121" y="2700069"/>
                        <a:ext cx="155578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521382" y="2609595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7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607109" y="2638165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8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548371" y="2547692"/>
                        <a:ext cx="153990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69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616634" y="2469916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0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643623" y="2585787"/>
                        <a:ext cx="155578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1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530907" y="2790542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2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6000000">
                        <a:off x="8542828" y="2537370"/>
                        <a:ext cx="153963" cy="53976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3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8626159" y="2538169"/>
                        <a:ext cx="153991" cy="52379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4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448356" y="2687371"/>
                        <a:ext cx="153991" cy="5714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5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7278346" y="3146087"/>
                        <a:ext cx="258767" cy="79997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6" name="Freeform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02203" y="3212751"/>
                        <a:ext cx="334968" cy="569825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7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25944" y="3952412"/>
                        <a:ext cx="269880" cy="106347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8" name="Freeform 1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65602" y="3904794"/>
                        <a:ext cx="244480" cy="247612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79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05435" y="3933365"/>
                        <a:ext cx="273055" cy="126980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0" name="Freeform 130"/>
                      <p:cNvSpPr>
                        <a:spLocks/>
                      </p:cNvSpPr>
                      <p:nvPr/>
                    </p:nvSpPr>
                    <p:spPr bwMode="auto">
                      <a:xfrm rot="21175949">
                        <a:off x="7065617" y="3112755"/>
                        <a:ext cx="336556" cy="566649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1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827488" y="3196879"/>
                        <a:ext cx="258767" cy="801564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2" name="Freeform 99"/>
                      <p:cNvSpPr>
                        <a:spLocks/>
                      </p:cNvSpPr>
                      <p:nvPr/>
                    </p:nvSpPr>
                    <p:spPr bwMode="auto">
                      <a:xfrm rot="581292">
                        <a:off x="7218020" y="3219100"/>
                        <a:ext cx="336556" cy="569825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3" name="Freeform 121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7205320" y="3431793"/>
                        <a:ext cx="120652" cy="523794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CC00">
                              <a:gamma/>
                              <a:shade val="66275"/>
                              <a:invGamma/>
                            </a:srgbClr>
                          </a:gs>
                          <a:gs pos="100000">
                            <a:srgbClr val="99CC00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4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10039" y="2938157"/>
                        <a:ext cx="258767" cy="105393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5" name="Freeform 133"/>
                      <p:cNvSpPr>
                        <a:spLocks/>
                      </p:cNvSpPr>
                      <p:nvPr/>
                    </p:nvSpPr>
                    <p:spPr bwMode="auto">
                      <a:xfrm rot="21238619">
                        <a:off x="6862413" y="3082597"/>
                        <a:ext cx="258767" cy="799976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6" name="Freeform 99"/>
                      <p:cNvSpPr>
                        <a:spLocks/>
                      </p:cNvSpPr>
                      <p:nvPr/>
                    </p:nvSpPr>
                    <p:spPr bwMode="auto">
                      <a:xfrm rot="21233407">
                        <a:off x="7141819" y="3163547"/>
                        <a:ext cx="334968" cy="569824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7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849713" y="3611153"/>
                        <a:ext cx="258767" cy="396814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8" name="Freeform 125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7068792" y="3030218"/>
                        <a:ext cx="92077" cy="934892"/>
                      </a:xfrm>
                      <a:custGeom>
                        <a:avLst/>
                        <a:gdLst>
                          <a:gd name="T0" fmla="*/ 158 w 215"/>
                          <a:gd name="T1" fmla="*/ 571 h 619"/>
                          <a:gd name="T2" fmla="*/ 174 w 215"/>
                          <a:gd name="T3" fmla="*/ 316 h 619"/>
                          <a:gd name="T4" fmla="*/ 2 w 215"/>
                          <a:gd name="T5" fmla="*/ 1 h 619"/>
                          <a:gd name="T6" fmla="*/ 190 w 215"/>
                          <a:gd name="T7" fmla="*/ 297 h 619"/>
                          <a:gd name="T8" fmla="*/ 184 w 215"/>
                          <a:gd name="T9" fmla="*/ 609 h 619"/>
                          <a:gd name="T10" fmla="*/ 158 w 215"/>
                          <a:gd name="T11" fmla="*/ 613 h 619"/>
                          <a:gd name="T12" fmla="*/ 158 w 215"/>
                          <a:gd name="T13" fmla="*/ 571 h 6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1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2" y="619"/>
                              <a:pt x="158" y="613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CC00">
                              <a:gamma/>
                              <a:shade val="66275"/>
                              <a:invGamma/>
                            </a:srgbClr>
                          </a:gs>
                          <a:gs pos="100000">
                            <a:srgbClr val="99CC00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89" name="Freeform 131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937027" y="2990536"/>
                        <a:ext cx="57151" cy="692043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0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24226" y="2471504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1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260739" y="2496900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2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81435" y="2369920"/>
                        <a:ext cx="57151" cy="91267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3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717948" y="2395316"/>
                        <a:ext cx="57151" cy="70632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4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05234" y="2650863"/>
                        <a:ext cx="58738" cy="596808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95" name="Connettore 1 114"/>
                      <p:cNvCxnSpPr/>
                      <p:nvPr/>
                    </p:nvCxnSpPr>
                    <p:spPr>
                      <a:xfrm>
                        <a:off x="7565689" y="4441286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96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39566" y="2664352"/>
                        <a:ext cx="155551" cy="49213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7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21309" y="2758793"/>
                        <a:ext cx="155551" cy="50801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8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7908609" y="2873076"/>
                        <a:ext cx="155551" cy="50801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9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 rot="15429242" flipV="1">
                        <a:off x="8485676" y="2600862"/>
                        <a:ext cx="155551" cy="49213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 rot="271544">
                        <a:off x="8837301" y="2596897"/>
                        <a:ext cx="152403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1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141963" y="2527058"/>
                        <a:ext cx="153990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2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19421494">
                        <a:off x="8072112" y="2520709"/>
                        <a:ext cx="155578" cy="5396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 rot="459160">
                        <a:off x="8002260" y="2949267"/>
                        <a:ext cx="155578" cy="5555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4" name="Freeform 1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960985" y="3031804"/>
                        <a:ext cx="336556" cy="61268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70AD47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5" name="Freeform 177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8315003" y="3393698"/>
                        <a:ext cx="120652" cy="536492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6" name="Freeform 177"/>
                      <p:cNvSpPr>
                        <a:spLocks/>
                      </p:cNvSpPr>
                      <p:nvPr/>
                    </p:nvSpPr>
                    <p:spPr bwMode="auto">
                      <a:xfrm rot="21327864" flipH="1">
                        <a:off x="8295953" y="3436555"/>
                        <a:ext cx="119065" cy="538079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7" name="Freeform 207"/>
                      <p:cNvSpPr>
                        <a:spLocks/>
                      </p:cNvSpPr>
                      <p:nvPr/>
                    </p:nvSpPr>
                    <p:spPr bwMode="auto">
                      <a:xfrm rot="9000000" flipH="1">
                        <a:off x="8299128" y="3084184"/>
                        <a:ext cx="55564" cy="704741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8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5276" y="3949237"/>
                        <a:ext cx="187329" cy="193645"/>
                      </a:xfrm>
                      <a:custGeom>
                        <a:avLst/>
                        <a:gdLst>
                          <a:gd name="T0" fmla="*/ 100 w 156"/>
                          <a:gd name="T1" fmla="*/ 27 h 112"/>
                          <a:gd name="T2" fmla="*/ 12 w 156"/>
                          <a:gd name="T3" fmla="*/ 101 h 112"/>
                          <a:gd name="T4" fmla="*/ 87 w 156"/>
                          <a:gd name="T5" fmla="*/ 52 h 112"/>
                          <a:gd name="T6" fmla="*/ 133 w 156"/>
                          <a:gd name="T7" fmla="*/ 24 h 112"/>
                          <a:gd name="T8" fmla="*/ 147 w 156"/>
                          <a:gd name="T9" fmla="*/ 0 h 112"/>
                          <a:gd name="T10" fmla="*/ 100 w 156"/>
                          <a:gd name="T11" fmla="*/ 27 h 1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6" h="112">
                            <a:moveTo>
                              <a:pt x="100" y="27"/>
                            </a:moveTo>
                            <a:cubicBezTo>
                              <a:pt x="85" y="35"/>
                              <a:pt x="29" y="74"/>
                              <a:pt x="12" y="101"/>
                            </a:cubicBezTo>
                            <a:cubicBezTo>
                              <a:pt x="0" y="112"/>
                              <a:pt x="62" y="65"/>
                              <a:pt x="87" y="52"/>
                            </a:cubicBezTo>
                            <a:cubicBezTo>
                              <a:pt x="107" y="41"/>
                              <a:pt x="121" y="32"/>
                              <a:pt x="133" y="24"/>
                            </a:cubicBezTo>
                            <a:cubicBezTo>
                              <a:pt x="143" y="15"/>
                              <a:pt x="156" y="9"/>
                              <a:pt x="147" y="0"/>
                            </a:cubicBezTo>
                            <a:cubicBezTo>
                              <a:pt x="142" y="0"/>
                              <a:pt x="124" y="13"/>
                              <a:pt x="100" y="27"/>
                            </a:cubicBez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09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270552" y="3969872"/>
                        <a:ext cx="187329" cy="193645"/>
                      </a:xfrm>
                      <a:custGeom>
                        <a:avLst/>
                        <a:gdLst>
                          <a:gd name="T0" fmla="*/ 100 w 156"/>
                          <a:gd name="T1" fmla="*/ 27 h 112"/>
                          <a:gd name="T2" fmla="*/ 12 w 156"/>
                          <a:gd name="T3" fmla="*/ 101 h 112"/>
                          <a:gd name="T4" fmla="*/ 87 w 156"/>
                          <a:gd name="T5" fmla="*/ 52 h 112"/>
                          <a:gd name="T6" fmla="*/ 133 w 156"/>
                          <a:gd name="T7" fmla="*/ 24 h 112"/>
                          <a:gd name="T8" fmla="*/ 147 w 156"/>
                          <a:gd name="T9" fmla="*/ 0 h 112"/>
                          <a:gd name="T10" fmla="*/ 100 w 156"/>
                          <a:gd name="T11" fmla="*/ 27 h 1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6" h="112">
                            <a:moveTo>
                              <a:pt x="100" y="27"/>
                            </a:moveTo>
                            <a:cubicBezTo>
                              <a:pt x="85" y="35"/>
                              <a:pt x="29" y="74"/>
                              <a:pt x="12" y="101"/>
                            </a:cubicBezTo>
                            <a:cubicBezTo>
                              <a:pt x="0" y="112"/>
                              <a:pt x="62" y="65"/>
                              <a:pt x="87" y="52"/>
                            </a:cubicBezTo>
                            <a:cubicBezTo>
                              <a:pt x="107" y="41"/>
                              <a:pt x="121" y="32"/>
                              <a:pt x="133" y="24"/>
                            </a:cubicBezTo>
                            <a:cubicBezTo>
                              <a:pt x="143" y="15"/>
                              <a:pt x="156" y="9"/>
                              <a:pt x="147" y="0"/>
                            </a:cubicBezTo>
                            <a:cubicBezTo>
                              <a:pt x="142" y="0"/>
                              <a:pt x="124" y="13"/>
                              <a:pt x="100" y="27"/>
                            </a:cubicBez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710" name="Connettore 1 129"/>
                      <p:cNvCxnSpPr/>
                      <p:nvPr/>
                    </p:nvCxnSpPr>
                    <p:spPr>
                      <a:xfrm>
                        <a:off x="8635684" y="4452398"/>
                        <a:ext cx="0" cy="215867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accent6"/>
                      </a:lnRef>
                      <a:fillRef idx="0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11" name="Gruppo 1105"/>
                      <p:cNvGrpSpPr>
                        <a:grpSpLocks/>
                      </p:cNvGrpSpPr>
                      <p:nvPr/>
                    </p:nvGrpSpPr>
                    <p:grpSpPr bwMode="auto">
                      <a:xfrm rot="2285322">
                        <a:off x="7653311" y="2610852"/>
                        <a:ext cx="131380" cy="174139"/>
                        <a:chOff x="6749303" y="1475546"/>
                        <a:chExt cx="131380" cy="174139"/>
                      </a:xfrm>
                    </p:grpSpPr>
                    <p:cxnSp>
                      <p:nvCxnSpPr>
                        <p:cNvPr id="748" name="Connettore 1 167"/>
                        <p:cNvCxnSpPr>
                          <a:stCxn id="758" idx="2"/>
                        </p:cNvCxnSpPr>
                        <p:nvPr/>
                      </p:nvCxnSpPr>
                      <p:spPr>
                        <a:xfrm flipH="1" flipV="1">
                          <a:off x="6818473" y="1477599"/>
                          <a:ext cx="4762" cy="41269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9" name="Connettore 1 168"/>
                        <p:cNvCxnSpPr/>
                        <p:nvPr/>
                      </p:nvCxnSpPr>
                      <p:spPr>
                        <a:xfrm flipH="1" flipV="1">
                          <a:off x="6768053" y="1526271"/>
                          <a:ext cx="22226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0" name="Connettore 1 169"/>
                        <p:cNvCxnSpPr/>
                        <p:nvPr/>
                      </p:nvCxnSpPr>
                      <p:spPr>
                        <a:xfrm flipH="1" flipV="1">
                          <a:off x="6834140" y="1594862"/>
                          <a:ext cx="23813" cy="25396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1" name="Connettore 1 170"/>
                        <p:cNvCxnSpPr/>
                        <p:nvPr/>
                      </p:nvCxnSpPr>
                      <p:spPr>
                        <a:xfrm flipH="1">
                          <a:off x="6830862" y="1523285"/>
                          <a:ext cx="42863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2" name="Connettore 1 171"/>
                        <p:cNvCxnSpPr/>
                        <p:nvPr/>
                      </p:nvCxnSpPr>
                      <p:spPr>
                        <a:xfrm flipH="1">
                          <a:off x="6834036" y="1567954"/>
                          <a:ext cx="46038" cy="952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3" name="Connettore 1 172"/>
                        <p:cNvCxnSpPr/>
                        <p:nvPr/>
                      </p:nvCxnSpPr>
                      <p:spPr>
                        <a:xfrm flipH="1" flipV="1">
                          <a:off x="6815145" y="1600717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4" name="Connettore 1 173"/>
                        <p:cNvCxnSpPr/>
                        <p:nvPr/>
                      </p:nvCxnSpPr>
                      <p:spPr>
                        <a:xfrm flipH="1" flipV="1">
                          <a:off x="6780328" y="1486833"/>
                          <a:ext cx="19050" cy="492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5" name="Connettore 1 174"/>
                        <p:cNvCxnSpPr/>
                        <p:nvPr/>
                      </p:nvCxnSpPr>
                      <p:spPr>
                        <a:xfrm flipV="1">
                          <a:off x="6786509" y="1610392"/>
                          <a:ext cx="17462" cy="39681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6" name="Connettore 1 175"/>
                        <p:cNvCxnSpPr/>
                        <p:nvPr/>
                      </p:nvCxnSpPr>
                      <p:spPr>
                        <a:xfrm flipV="1">
                          <a:off x="6746978" y="1594256"/>
                          <a:ext cx="46038" cy="12698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7" name="Connettore 1 176"/>
                        <p:cNvCxnSpPr/>
                        <p:nvPr/>
                      </p:nvCxnSpPr>
                      <p:spPr>
                        <a:xfrm>
                          <a:off x="6755101" y="1569609"/>
                          <a:ext cx="33338" cy="476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58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6000000">
                          <a:off x="6766854" y="1540952"/>
                          <a:ext cx="92061" cy="46038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 sz="1100" ker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712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293213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3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432915" y="3846066"/>
                        <a:ext cx="84139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4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375764" y="3744482"/>
                        <a:ext cx="258767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5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642469" y="3806385"/>
                        <a:ext cx="76201" cy="144441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6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21831" y="3668294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7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7337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8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7515" y="3925429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9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5778" y="3933365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0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5956" y="3912731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1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631356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2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772647" y="3846066"/>
                        <a:ext cx="84139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3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715496" y="3744482"/>
                        <a:ext cx="258767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4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982201" y="3806385"/>
                        <a:ext cx="74613" cy="144441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99FF66">
                              <a:gamma/>
                              <a:shade val="86275"/>
                              <a:invGamma/>
                            </a:srgbClr>
                          </a:gs>
                          <a:gs pos="100000">
                            <a:srgbClr val="99FF66"/>
                          </a:gs>
                        </a:gsLst>
                        <a:lin ang="5400000" scaled="1"/>
                      </a:gra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5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961562" y="3668294"/>
                        <a:ext cx="52389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6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5481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7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47246" y="3925429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8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13923" y="3933365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9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5687" y="3912731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0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920287" y="3842892"/>
                        <a:ext cx="139703" cy="128567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1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059989" y="3850828"/>
                        <a:ext cx="84140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2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002838" y="3749243"/>
                        <a:ext cx="258768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3" name="Freeform 142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269543" y="3811147"/>
                        <a:ext cx="76201" cy="144440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4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48906" y="3673055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5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4411" y="3950825"/>
                        <a:ext cx="193679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6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34589" y="3930190"/>
                        <a:ext cx="80965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7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2853" y="3938127"/>
                        <a:ext cx="193679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8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3031" y="3917492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9" name="Freeform 56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310819" y="3838130"/>
                        <a:ext cx="139703" cy="128568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0" name="Freeform 173"/>
                      <p:cNvSpPr>
                        <a:spLocks/>
                      </p:cNvSpPr>
                      <p:nvPr/>
                    </p:nvSpPr>
                    <p:spPr bwMode="auto">
                      <a:xfrm rot="797359">
                        <a:off x="1452110" y="3846066"/>
                        <a:ext cx="82552" cy="117457"/>
                      </a:xfrm>
                      <a:custGeom>
                        <a:avLst/>
                        <a:gdLst>
                          <a:gd name="T0" fmla="*/ 12 w 279"/>
                          <a:gd name="T1" fmla="*/ 362 h 432"/>
                          <a:gd name="T2" fmla="*/ 31 w 279"/>
                          <a:gd name="T3" fmla="*/ 282 h 432"/>
                          <a:gd name="T4" fmla="*/ 71 w 279"/>
                          <a:gd name="T5" fmla="*/ 198 h 432"/>
                          <a:gd name="T6" fmla="*/ 96 w 279"/>
                          <a:gd name="T7" fmla="*/ 131 h 432"/>
                          <a:gd name="T8" fmla="*/ 276 w 279"/>
                          <a:gd name="T9" fmla="*/ 0 h 432"/>
                          <a:gd name="T10" fmla="*/ 109 w 279"/>
                          <a:gd name="T11" fmla="*/ 150 h 432"/>
                          <a:gd name="T12" fmla="*/ 46 w 279"/>
                          <a:gd name="T13" fmla="*/ 282 h 432"/>
                          <a:gd name="T14" fmla="*/ 16 w 279"/>
                          <a:gd name="T15" fmla="*/ 432 h 432"/>
                          <a:gd name="T16" fmla="*/ 15 w 279"/>
                          <a:gd name="T17" fmla="*/ 406 h 432"/>
                          <a:gd name="T18" fmla="*/ 12 w 279"/>
                          <a:gd name="T19" fmla="*/ 362 h 4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79" h="432">
                            <a:moveTo>
                              <a:pt x="12" y="362"/>
                            </a:moveTo>
                            <a:cubicBezTo>
                              <a:pt x="17" y="343"/>
                              <a:pt x="21" y="309"/>
                              <a:pt x="31" y="282"/>
                            </a:cubicBezTo>
                            <a:cubicBezTo>
                              <a:pt x="41" y="255"/>
                              <a:pt x="60" y="223"/>
                              <a:pt x="71" y="198"/>
                            </a:cubicBezTo>
                            <a:cubicBezTo>
                              <a:pt x="77" y="175"/>
                              <a:pt x="88" y="155"/>
                              <a:pt x="96" y="131"/>
                            </a:cubicBezTo>
                            <a:cubicBezTo>
                              <a:pt x="105" y="109"/>
                              <a:pt x="276" y="0"/>
                              <a:pt x="276" y="0"/>
                            </a:cubicBezTo>
                            <a:cubicBezTo>
                              <a:pt x="279" y="31"/>
                              <a:pt x="104" y="118"/>
                              <a:pt x="109" y="150"/>
                            </a:cubicBezTo>
                            <a:cubicBezTo>
                              <a:pt x="106" y="194"/>
                              <a:pt x="61" y="235"/>
                              <a:pt x="46" y="282"/>
                            </a:cubicBezTo>
                            <a:cubicBezTo>
                              <a:pt x="31" y="329"/>
                              <a:pt x="21" y="411"/>
                              <a:pt x="16" y="432"/>
                            </a:cubicBezTo>
                            <a:cubicBezTo>
                              <a:pt x="0" y="416"/>
                              <a:pt x="34" y="417"/>
                              <a:pt x="15" y="406"/>
                            </a:cubicBezTo>
                            <a:lnTo>
                              <a:pt x="12" y="362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1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4944" y="3946063"/>
                        <a:ext cx="193679" cy="84125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2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31471" y="3952412"/>
                        <a:ext cx="80965" cy="90474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3" name="Freeform 133"/>
                      <p:cNvSpPr>
                        <a:spLocks/>
                      </p:cNvSpPr>
                      <p:nvPr/>
                    </p:nvSpPr>
                    <p:spPr bwMode="auto">
                      <a:xfrm rot="20568106">
                        <a:off x="1282244" y="3758767"/>
                        <a:ext cx="258768" cy="228565"/>
                      </a:xfrm>
                      <a:custGeom>
                        <a:avLst/>
                        <a:gdLst>
                          <a:gd name="T0" fmla="*/ 158 w 215"/>
                          <a:gd name="T1" fmla="*/ 571 h 609"/>
                          <a:gd name="T2" fmla="*/ 174 w 215"/>
                          <a:gd name="T3" fmla="*/ 316 h 609"/>
                          <a:gd name="T4" fmla="*/ 2 w 215"/>
                          <a:gd name="T5" fmla="*/ 1 h 609"/>
                          <a:gd name="T6" fmla="*/ 190 w 215"/>
                          <a:gd name="T7" fmla="*/ 297 h 609"/>
                          <a:gd name="T8" fmla="*/ 184 w 215"/>
                          <a:gd name="T9" fmla="*/ 609 h 609"/>
                          <a:gd name="T10" fmla="*/ 160 w 215"/>
                          <a:gd name="T11" fmla="*/ 600 h 609"/>
                          <a:gd name="T12" fmla="*/ 158 w 215"/>
                          <a:gd name="T13" fmla="*/ 571 h 6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5" h="609">
                            <a:moveTo>
                              <a:pt x="158" y="571"/>
                            </a:moveTo>
                            <a:cubicBezTo>
                              <a:pt x="188" y="499"/>
                              <a:pt x="182" y="450"/>
                              <a:pt x="174" y="316"/>
                            </a:cubicBezTo>
                            <a:cubicBezTo>
                              <a:pt x="180" y="268"/>
                              <a:pt x="0" y="0"/>
                              <a:pt x="2" y="1"/>
                            </a:cubicBezTo>
                            <a:cubicBezTo>
                              <a:pt x="46" y="43"/>
                              <a:pt x="187" y="267"/>
                              <a:pt x="190" y="297"/>
                            </a:cubicBezTo>
                            <a:cubicBezTo>
                              <a:pt x="194" y="334"/>
                              <a:pt x="215" y="575"/>
                              <a:pt x="184" y="609"/>
                            </a:cubicBezTo>
                            <a:cubicBezTo>
                              <a:pt x="177" y="595"/>
                              <a:pt x="164" y="606"/>
                              <a:pt x="160" y="600"/>
                            </a:cubicBezTo>
                            <a:lnTo>
                              <a:pt x="158" y="571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4" name="Freeform 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28311" y="3682579"/>
                        <a:ext cx="53976" cy="260310"/>
                      </a:xfrm>
                      <a:custGeom>
                        <a:avLst/>
                        <a:gdLst>
                          <a:gd name="T0" fmla="*/ 33 w 40"/>
                          <a:gd name="T1" fmla="*/ 173 h 247"/>
                          <a:gd name="T2" fmla="*/ 19 w 40"/>
                          <a:gd name="T3" fmla="*/ 72 h 247"/>
                          <a:gd name="T4" fmla="*/ 1 w 40"/>
                          <a:gd name="T5" fmla="*/ 0 h 247"/>
                          <a:gd name="T6" fmla="*/ 10 w 40"/>
                          <a:gd name="T7" fmla="*/ 122 h 247"/>
                          <a:gd name="T8" fmla="*/ 13 w 40"/>
                          <a:gd name="T9" fmla="*/ 181 h 247"/>
                          <a:gd name="T10" fmla="*/ 33 w 40"/>
                          <a:gd name="T11" fmla="*/ 247 h 247"/>
                          <a:gd name="T12" fmla="*/ 40 w 40"/>
                          <a:gd name="T13" fmla="*/ 227 h 247"/>
                          <a:gd name="T14" fmla="*/ 33 w 40"/>
                          <a:gd name="T15" fmla="*/ 173 h 2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0" h="247">
                            <a:moveTo>
                              <a:pt x="33" y="173"/>
                            </a:moveTo>
                            <a:cubicBezTo>
                              <a:pt x="30" y="147"/>
                              <a:pt x="26" y="106"/>
                              <a:pt x="19" y="72"/>
                            </a:cubicBezTo>
                            <a:cubicBezTo>
                              <a:pt x="16" y="60"/>
                              <a:pt x="1" y="0"/>
                              <a:pt x="1" y="0"/>
                            </a:cubicBezTo>
                            <a:cubicBezTo>
                              <a:pt x="0" y="17"/>
                              <a:pt x="12" y="104"/>
                              <a:pt x="10" y="122"/>
                            </a:cubicBezTo>
                            <a:cubicBezTo>
                              <a:pt x="11" y="146"/>
                              <a:pt x="9" y="160"/>
                              <a:pt x="13" y="181"/>
                            </a:cubicBezTo>
                            <a:cubicBezTo>
                              <a:pt x="17" y="202"/>
                              <a:pt x="29" y="239"/>
                              <a:pt x="33" y="247"/>
                            </a:cubicBezTo>
                            <a:cubicBezTo>
                              <a:pt x="39" y="238"/>
                              <a:pt x="33" y="233"/>
                              <a:pt x="40" y="227"/>
                            </a:cubicBezTo>
                            <a:lnTo>
                              <a:pt x="33" y="173"/>
                            </a:lnTo>
                            <a:close/>
                          </a:path>
                        </a:pathLst>
                      </a:custGeom>
                      <a:solidFill>
                        <a:schemeClr val="accent3">
                          <a:lumMod val="75000"/>
                        </a:schemeClr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5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82258" y="3947651"/>
                        <a:ext cx="192091" cy="84124"/>
                      </a:xfrm>
                      <a:custGeom>
                        <a:avLst/>
                        <a:gdLst>
                          <a:gd name="T0" fmla="*/ 143 w 189"/>
                          <a:gd name="T1" fmla="*/ 0 h 104"/>
                          <a:gd name="T2" fmla="*/ 93 w 189"/>
                          <a:gd name="T3" fmla="*/ 42 h 104"/>
                          <a:gd name="T4" fmla="*/ 11 w 189"/>
                          <a:gd name="T5" fmla="*/ 96 h 104"/>
                          <a:gd name="T6" fmla="*/ 81 w 189"/>
                          <a:gd name="T7" fmla="*/ 60 h 104"/>
                          <a:gd name="T8" fmla="*/ 123 w 189"/>
                          <a:gd name="T9" fmla="*/ 40 h 104"/>
                          <a:gd name="T10" fmla="*/ 145 w 189"/>
                          <a:gd name="T11" fmla="*/ 36 h 104"/>
                          <a:gd name="T12" fmla="*/ 150 w 189"/>
                          <a:gd name="T13" fmla="*/ 8 h 104"/>
                          <a:gd name="T14" fmla="*/ 143 w 189"/>
                          <a:gd name="T15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9" h="104">
                            <a:moveTo>
                              <a:pt x="143" y="0"/>
                            </a:moveTo>
                            <a:cubicBezTo>
                              <a:pt x="137" y="41"/>
                              <a:pt x="189" y="1"/>
                              <a:pt x="93" y="42"/>
                            </a:cubicBezTo>
                            <a:cubicBezTo>
                              <a:pt x="79" y="48"/>
                              <a:pt x="27" y="76"/>
                              <a:pt x="11" y="96"/>
                            </a:cubicBezTo>
                            <a:cubicBezTo>
                              <a:pt x="0" y="104"/>
                              <a:pt x="57" y="70"/>
                              <a:pt x="81" y="60"/>
                            </a:cubicBezTo>
                            <a:cubicBezTo>
                              <a:pt x="99" y="52"/>
                              <a:pt x="112" y="46"/>
                              <a:pt x="123" y="40"/>
                            </a:cubicBezTo>
                            <a:cubicBezTo>
                              <a:pt x="134" y="36"/>
                              <a:pt x="141" y="41"/>
                              <a:pt x="145" y="36"/>
                            </a:cubicBezTo>
                            <a:cubicBezTo>
                              <a:pt x="135" y="35"/>
                              <a:pt x="152" y="12"/>
                              <a:pt x="150" y="8"/>
                            </a:cubicBez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6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12436" y="3927016"/>
                        <a:ext cx="80964" cy="92061"/>
                      </a:xfrm>
                      <a:custGeom>
                        <a:avLst/>
                        <a:gdLst>
                          <a:gd name="T0" fmla="*/ 68 w 207"/>
                          <a:gd name="T1" fmla="*/ 25 h 53"/>
                          <a:gd name="T2" fmla="*/ 196 w 207"/>
                          <a:gd name="T3" fmla="*/ 45 h 53"/>
                          <a:gd name="T4" fmla="*/ 104 w 207"/>
                          <a:gd name="T5" fmla="*/ 45 h 53"/>
                          <a:gd name="T6" fmla="*/ 52 w 207"/>
                          <a:gd name="T7" fmla="*/ 35 h 53"/>
                          <a:gd name="T8" fmla="*/ 18 w 207"/>
                          <a:gd name="T9" fmla="*/ 21 h 53"/>
                          <a:gd name="T10" fmla="*/ 9 w 207"/>
                          <a:gd name="T11" fmla="*/ 1 h 53"/>
                          <a:gd name="T12" fmla="*/ 68 w 207"/>
                          <a:gd name="T13" fmla="*/ 25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7" h="53">
                            <a:moveTo>
                              <a:pt x="68" y="25"/>
                            </a:moveTo>
                            <a:cubicBezTo>
                              <a:pt x="110" y="39"/>
                              <a:pt x="146" y="41"/>
                              <a:pt x="196" y="45"/>
                            </a:cubicBezTo>
                            <a:cubicBezTo>
                              <a:pt x="207" y="53"/>
                              <a:pt x="144" y="47"/>
                              <a:pt x="104" y="45"/>
                            </a:cubicBezTo>
                            <a:cubicBezTo>
                              <a:pt x="96" y="47"/>
                              <a:pt x="67" y="38"/>
                              <a:pt x="52" y="35"/>
                            </a:cubicBezTo>
                            <a:cubicBezTo>
                              <a:pt x="38" y="31"/>
                              <a:pt x="25" y="27"/>
                              <a:pt x="18" y="21"/>
                            </a:cubicBezTo>
                            <a:cubicBezTo>
                              <a:pt x="28" y="20"/>
                              <a:pt x="0" y="0"/>
                              <a:pt x="9" y="1"/>
                            </a:cubicBezTo>
                            <a:lnTo>
                              <a:pt x="68" y="25"/>
                            </a:lnTo>
                            <a:close/>
                          </a:path>
                        </a:pathLst>
                      </a:custGeom>
                      <a:solidFill>
                        <a:sysClr val="window" lastClr="FFFFFF"/>
                      </a:solidFill>
                      <a:ln w="9525" cap="flat" cmpd="sng">
                        <a:solidFill>
                          <a:sysClr val="windowText" lastClr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 sz="1100" ker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605" name="Titolo 1"/>
                    <p:cNvSpPr txBox="1">
                      <a:spLocks/>
                    </p:cNvSpPr>
                    <p:nvPr/>
                  </p:nvSpPr>
                  <p:spPr bwMode="auto">
                    <a:xfrm>
                      <a:off x="56669" y="4736132"/>
                      <a:ext cx="702630" cy="516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4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-30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it-IT" altLang="it-IT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03" name="Titolo 1"/>
                  <p:cNvSpPr txBox="1">
                    <a:spLocks/>
                  </p:cNvSpPr>
                  <p:nvPr/>
                </p:nvSpPr>
                <p:spPr bwMode="auto">
                  <a:xfrm>
                    <a:off x="1972198" y="4669850"/>
                    <a:ext cx="366372" cy="4588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4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</p:grpSp>
            <p:sp>
              <p:nvSpPr>
                <p:cNvPr id="600" name="Arco a tutto sesto 599"/>
                <p:cNvSpPr/>
                <p:nvPr/>
              </p:nvSpPr>
              <p:spPr>
                <a:xfrm>
                  <a:off x="4934658" y="2733428"/>
                  <a:ext cx="676275" cy="303212"/>
                </a:xfrm>
                <a:prstGeom prst="blockArc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1" name="Titolo 1"/>
                <p:cNvSpPr txBox="1">
                  <a:spLocks/>
                </p:cNvSpPr>
                <p:nvPr/>
              </p:nvSpPr>
              <p:spPr bwMode="auto">
                <a:xfrm>
                  <a:off x="2146133" y="4774978"/>
                  <a:ext cx="1203849" cy="690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Semina</a:t>
                  </a:r>
                  <a:endParaRPr lang="it-IT" altLang="it-IT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552" name="Gruppo 551"/>
          <p:cNvGrpSpPr/>
          <p:nvPr/>
        </p:nvGrpSpPr>
        <p:grpSpPr>
          <a:xfrm>
            <a:off x="157213" y="2897290"/>
            <a:ext cx="11839796" cy="3828095"/>
            <a:chOff x="180861" y="2877376"/>
            <a:chExt cx="11856421" cy="3828095"/>
          </a:xfrm>
        </p:grpSpPr>
        <p:grpSp>
          <p:nvGrpSpPr>
            <p:cNvPr id="546" name="Gruppo 545"/>
            <p:cNvGrpSpPr/>
            <p:nvPr/>
          </p:nvGrpSpPr>
          <p:grpSpPr>
            <a:xfrm>
              <a:off x="180861" y="2877376"/>
              <a:ext cx="11856421" cy="3828095"/>
              <a:chOff x="180861" y="2877376"/>
              <a:chExt cx="11856421" cy="3828095"/>
            </a:xfrm>
          </p:grpSpPr>
          <p:grpSp>
            <p:nvGrpSpPr>
              <p:cNvPr id="545" name="Gruppo 544"/>
              <p:cNvGrpSpPr/>
              <p:nvPr/>
            </p:nvGrpSpPr>
            <p:grpSpPr>
              <a:xfrm>
                <a:off x="180861" y="2913694"/>
                <a:ext cx="11856421" cy="3791777"/>
                <a:chOff x="180861" y="2913694"/>
                <a:chExt cx="11856421" cy="3791777"/>
              </a:xfrm>
            </p:grpSpPr>
            <p:grpSp>
              <p:nvGrpSpPr>
                <p:cNvPr id="544" name="Gruppo 543"/>
                <p:cNvGrpSpPr/>
                <p:nvPr/>
              </p:nvGrpSpPr>
              <p:grpSpPr>
                <a:xfrm>
                  <a:off x="180861" y="2913694"/>
                  <a:ext cx="11856421" cy="3791777"/>
                  <a:chOff x="180861" y="2913694"/>
                  <a:chExt cx="11856421" cy="3791777"/>
                </a:xfrm>
              </p:grpSpPr>
              <p:pic>
                <p:nvPicPr>
                  <p:cNvPr id="11" name="Immagine 10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colorTemperature colorTemp="6360"/>
                            </a14:imgEffect>
                            <a14:imgEffect>
                              <a14:saturation sat="124000"/>
                            </a14:imgEffect>
                            <a14:imgEffect>
                              <a14:brightnessContrast bright="-6000"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64284" y="2913694"/>
                    <a:ext cx="5472998" cy="3791777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574" name="Grafico 573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45862275"/>
                      </p:ext>
                    </p:extLst>
                  </p:nvPr>
                </p:nvGraphicFramePr>
                <p:xfrm>
                  <a:off x="4241079" y="4812297"/>
                  <a:ext cx="2271955" cy="187435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3"/>
                  </a:graphicData>
                </a:graphic>
              </p:graphicFrame>
              <p:pic>
                <p:nvPicPr>
                  <p:cNvPr id="575" name="Immagine 574"/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b="65841"/>
                  <a:stretch/>
                </p:blipFill>
                <p:spPr>
                  <a:xfrm>
                    <a:off x="180861" y="2970544"/>
                    <a:ext cx="4059259" cy="1866170"/>
                  </a:xfrm>
                  <a:prstGeom prst="rect">
                    <a:avLst/>
                  </a:prstGeom>
                  <a:ln>
                    <a:solidFill>
                      <a:srgbClr val="00B050"/>
                    </a:solidFill>
                  </a:ln>
                </p:spPr>
              </p:pic>
              <p:pic>
                <p:nvPicPr>
                  <p:cNvPr id="576" name="Immagine 575"/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t="63568"/>
                  <a:stretch/>
                </p:blipFill>
                <p:spPr>
                  <a:xfrm>
                    <a:off x="183688" y="4836714"/>
                    <a:ext cx="4050503" cy="1845916"/>
                  </a:xfrm>
                  <a:prstGeom prst="rect">
                    <a:avLst/>
                  </a:prstGeom>
                  <a:ln>
                    <a:solidFill>
                      <a:srgbClr val="00B050"/>
                    </a:solidFill>
                  </a:ln>
                </p:spPr>
              </p:pic>
              <p:sp>
                <p:nvSpPr>
                  <p:cNvPr id="577" name="CasellaDiTesto 576"/>
                  <p:cNvSpPr txBox="1"/>
                  <p:nvPr/>
                </p:nvSpPr>
                <p:spPr>
                  <a:xfrm>
                    <a:off x="1356242" y="2933930"/>
                    <a:ext cx="2206669" cy="2769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>
                        <a:latin typeface="Century Gothic" panose="020B0502020202020204" pitchFamily="34" charset="0"/>
                      </a:rPr>
                      <a:t>Progetto</a:t>
                    </a:r>
                    <a:r>
                      <a:rPr lang="en-GB" sz="1200" i="1" dirty="0">
                        <a:latin typeface="Century Gothic" panose="020B0502020202020204" pitchFamily="34" charset="0"/>
                      </a:rPr>
                      <a:t> RISTEC, 2019</a:t>
                    </a:r>
                  </a:p>
                </p:txBody>
              </p:sp>
            </p:grpSp>
            <p:sp>
              <p:nvSpPr>
                <p:cNvPr id="578" name="Rettangolo 577"/>
                <p:cNvSpPr/>
                <p:nvPr/>
              </p:nvSpPr>
              <p:spPr>
                <a:xfrm>
                  <a:off x="1012891" y="3247169"/>
                  <a:ext cx="687082" cy="1519335"/>
                </a:xfrm>
                <a:prstGeom prst="rect">
                  <a:avLst/>
                </a:prstGeom>
                <a:noFill/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79" name="Rettangolo 578"/>
                <p:cNvSpPr/>
                <p:nvPr/>
              </p:nvSpPr>
              <p:spPr>
                <a:xfrm>
                  <a:off x="1012702" y="4757748"/>
                  <a:ext cx="687082" cy="1558308"/>
                </a:xfrm>
                <a:prstGeom prst="rect">
                  <a:avLst/>
                </a:prstGeom>
                <a:noFill/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580" name="Picture 5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5000"/>
                        </a14:imgEffect>
                        <a14:imgEffect>
                          <a14:brightnessContrast bright="-4000" contrast="34000"/>
                        </a14:imgEffect>
                      </a14:imgLayer>
                    </a14:imgProps>
                  </a:ext>
                </a:extLst>
              </a:blip>
              <a:srcRect l="2333" t="2869" r="3206" b="1143"/>
              <a:stretch/>
            </p:blipFill>
            <p:spPr>
              <a:xfrm>
                <a:off x="4246957" y="2877376"/>
                <a:ext cx="2240662" cy="1920878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</p:pic>
        </p:grpSp>
        <p:sp>
          <p:nvSpPr>
            <p:cNvPr id="547" name="CasellaDiTesto 546"/>
            <p:cNvSpPr txBox="1"/>
            <p:nvPr/>
          </p:nvSpPr>
          <p:spPr>
            <a:xfrm>
              <a:off x="3850101" y="3405876"/>
              <a:ext cx="400110" cy="130383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400" dirty="0">
                  <a:latin typeface="Century Gothic" panose="020B0502020202020204" pitchFamily="34" charset="0"/>
                </a:rPr>
                <a:t>Test</a:t>
              </a:r>
            </a:p>
          </p:txBody>
        </p:sp>
        <p:sp>
          <p:nvSpPr>
            <p:cNvPr id="581" name="CasellaDiTesto 580"/>
            <p:cNvSpPr txBox="1"/>
            <p:nvPr/>
          </p:nvSpPr>
          <p:spPr>
            <a:xfrm>
              <a:off x="3845384" y="4870179"/>
              <a:ext cx="400110" cy="172175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400" dirty="0">
                  <a:latin typeface="Century Gothic" panose="020B0502020202020204" pitchFamily="34" charset="0"/>
                </a:rPr>
                <a:t>S.I.</a:t>
              </a:r>
            </a:p>
          </p:txBody>
        </p:sp>
        <p:sp>
          <p:nvSpPr>
            <p:cNvPr id="548" name="Freccia in giù 547"/>
            <p:cNvSpPr/>
            <p:nvPr/>
          </p:nvSpPr>
          <p:spPr>
            <a:xfrm>
              <a:off x="5640142" y="3777049"/>
              <a:ext cx="157554" cy="612217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9" name="CasellaDiTesto 548"/>
            <p:cNvSpPr txBox="1"/>
            <p:nvPr/>
          </p:nvSpPr>
          <p:spPr>
            <a:xfrm>
              <a:off x="4664527" y="4436409"/>
              <a:ext cx="5000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Test</a:t>
              </a:r>
            </a:p>
          </p:txBody>
        </p:sp>
        <p:sp>
          <p:nvSpPr>
            <p:cNvPr id="582" name="CasellaDiTesto 581"/>
            <p:cNvSpPr txBox="1"/>
            <p:nvPr/>
          </p:nvSpPr>
          <p:spPr>
            <a:xfrm>
              <a:off x="5208633" y="4444448"/>
              <a:ext cx="11348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S.I.</a:t>
              </a:r>
            </a:p>
          </p:txBody>
        </p:sp>
        <p:sp>
          <p:nvSpPr>
            <p:cNvPr id="583" name="CasellaDiTesto 582"/>
            <p:cNvSpPr txBox="1"/>
            <p:nvPr/>
          </p:nvSpPr>
          <p:spPr>
            <a:xfrm>
              <a:off x="5251333" y="2905424"/>
              <a:ext cx="108731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Rapporto</a:t>
              </a: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C/N </a:t>
              </a:r>
              <a:r>
                <a:rPr lang="en-GB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paglia</a:t>
              </a:r>
              <a:endPara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99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542" grpId="0"/>
      <p:bldP spid="543" grpId="0"/>
      <p:bldP spid="560" grpId="0" animBg="1"/>
      <p:bldP spid="561" grpId="0" animBg="1"/>
      <p:bldP spid="2" grpId="0" animBg="1"/>
      <p:bldP spid="2" grpId="1" animBg="1"/>
      <p:bldP spid="563" grpId="0" animBg="1"/>
      <p:bldP spid="563" grpId="1" animBg="1"/>
      <p:bldP spid="562" grpId="0" animBg="1"/>
      <p:bldP spid="562" grpId="1" animBg="1"/>
      <p:bldP spid="5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po 61"/>
          <p:cNvGrpSpPr/>
          <p:nvPr/>
        </p:nvGrpSpPr>
        <p:grpSpPr>
          <a:xfrm>
            <a:off x="11249286" y="5477638"/>
            <a:ext cx="907089" cy="844344"/>
            <a:chOff x="7436371" y="-70890"/>
            <a:chExt cx="1209045" cy="1197017"/>
          </a:xfrm>
        </p:grpSpPr>
        <p:pic>
          <p:nvPicPr>
            <p:cNvPr id="65" name="Immagine 6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66" name="Ovale 65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A5FAF833-BAE3-46D3-AB18-1BC5D0A9FD6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colorTemperature colorTemp="6100"/>
                    </a14:imgEffect>
                    <a14:imgEffect>
                      <a14:saturation sat="113000"/>
                    </a14:imgEffect>
                    <a14:imgEffect>
                      <a14:brightnessContrast bright="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28044" r="9428" b="31242"/>
          <a:stretch/>
        </p:blipFill>
        <p:spPr bwMode="auto">
          <a:xfrm>
            <a:off x="1" y="1080655"/>
            <a:ext cx="5947156" cy="175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41045" b="17182"/>
          <a:stretch/>
        </p:blipFill>
        <p:spPr>
          <a:xfrm>
            <a:off x="5939718" y="1080655"/>
            <a:ext cx="6255657" cy="1751607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765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58804" y="389213"/>
            <a:ext cx="10050629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Suolo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fertilità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biodiversità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74" y="3905811"/>
            <a:ext cx="1445565" cy="1290930"/>
          </a:xfrm>
          <a:prstGeom prst="ellipse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C2AB66E-FD42-41B2-95A1-6F557D376B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80" y="3217238"/>
            <a:ext cx="1454057" cy="137908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1" name="Freccia in giù 20"/>
          <p:cNvSpPr/>
          <p:nvPr/>
        </p:nvSpPr>
        <p:spPr>
          <a:xfrm>
            <a:off x="9509362" y="5349704"/>
            <a:ext cx="664511" cy="425287"/>
          </a:xfrm>
          <a:prstGeom prst="down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igura a mano libera 21"/>
          <p:cNvSpPr/>
          <p:nvPr/>
        </p:nvSpPr>
        <p:spPr>
          <a:xfrm>
            <a:off x="8246789" y="5484133"/>
            <a:ext cx="3189656" cy="797414"/>
          </a:xfrm>
          <a:custGeom>
            <a:avLst/>
            <a:gdLst>
              <a:gd name="connsiteX0" fmla="*/ 0 w 3189656"/>
              <a:gd name="connsiteY0" fmla="*/ 0 h 797414"/>
              <a:gd name="connsiteX1" fmla="*/ 3189656 w 3189656"/>
              <a:gd name="connsiteY1" fmla="*/ 0 h 797414"/>
              <a:gd name="connsiteX2" fmla="*/ 3189656 w 3189656"/>
              <a:gd name="connsiteY2" fmla="*/ 797414 h 797414"/>
              <a:gd name="connsiteX3" fmla="*/ 0 w 3189656"/>
              <a:gd name="connsiteY3" fmla="*/ 797414 h 797414"/>
              <a:gd name="connsiteX4" fmla="*/ 0 w 3189656"/>
              <a:gd name="connsiteY4" fmla="*/ 0 h 7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656" h="797414">
                <a:moveTo>
                  <a:pt x="0" y="0"/>
                </a:moveTo>
                <a:lnTo>
                  <a:pt x="3189656" y="0"/>
                </a:lnTo>
                <a:lnTo>
                  <a:pt x="3189656" y="797414"/>
                </a:lnTo>
                <a:lnTo>
                  <a:pt x="0" y="7974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kern="12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Benefici</a:t>
            </a:r>
            <a:r>
              <a:rPr lang="en-GB" sz="2800" kern="1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al </a:t>
            </a:r>
            <a:r>
              <a:rPr lang="en-GB" sz="2800" kern="12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suolo</a:t>
            </a:r>
            <a:endParaRPr lang="en-GB" sz="2800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Figura a mano libera 22"/>
          <p:cNvSpPr/>
          <p:nvPr/>
        </p:nvSpPr>
        <p:spPr>
          <a:xfrm>
            <a:off x="9451277" y="2006057"/>
            <a:ext cx="1745217" cy="1598843"/>
          </a:xfrm>
          <a:custGeom>
            <a:avLst/>
            <a:gdLst>
              <a:gd name="connsiteX0" fmla="*/ 0 w 1927919"/>
              <a:gd name="connsiteY0" fmla="*/ 799422 h 1598843"/>
              <a:gd name="connsiteX1" fmla="*/ 963960 w 1927919"/>
              <a:gd name="connsiteY1" fmla="*/ 0 h 1598843"/>
              <a:gd name="connsiteX2" fmla="*/ 1927920 w 1927919"/>
              <a:gd name="connsiteY2" fmla="*/ 799422 h 1598843"/>
              <a:gd name="connsiteX3" fmla="*/ 963960 w 1927919"/>
              <a:gd name="connsiteY3" fmla="*/ 1598844 h 1598843"/>
              <a:gd name="connsiteX4" fmla="*/ 0 w 1927919"/>
              <a:gd name="connsiteY4" fmla="*/ 799422 h 159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7919" h="1598843">
                <a:moveTo>
                  <a:pt x="0" y="799422"/>
                </a:moveTo>
                <a:cubicBezTo>
                  <a:pt x="0" y="357913"/>
                  <a:pt x="431580" y="0"/>
                  <a:pt x="963960" y="0"/>
                </a:cubicBezTo>
                <a:cubicBezTo>
                  <a:pt x="1496340" y="0"/>
                  <a:pt x="1927920" y="357913"/>
                  <a:pt x="1927920" y="799422"/>
                </a:cubicBezTo>
                <a:cubicBezTo>
                  <a:pt x="1927920" y="1240931"/>
                  <a:pt x="1496340" y="1598844"/>
                  <a:pt x="963960" y="1598844"/>
                </a:cubicBezTo>
                <a:cubicBezTo>
                  <a:pt x="431580" y="1598844"/>
                  <a:pt x="0" y="1240931"/>
                  <a:pt x="0" y="799422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0117" tIns="251925" rIns="300117" bIns="251925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kern="1200" dirty="0" err="1">
                <a:latin typeface="Century Gothic" panose="020B0502020202020204" pitchFamily="34" charset="0"/>
              </a:rPr>
              <a:t>Lavorazioni</a:t>
            </a:r>
            <a:r>
              <a:rPr lang="en-GB" sz="1400" kern="1200" dirty="0">
                <a:latin typeface="Century Gothic" panose="020B0502020202020204" pitchFamily="34" charset="0"/>
              </a:rPr>
              <a:t> conservative</a:t>
            </a:r>
          </a:p>
        </p:txBody>
      </p:sp>
      <p:sp>
        <p:nvSpPr>
          <p:cNvPr id="24" name="Figura a mano libera 23"/>
          <p:cNvSpPr/>
          <p:nvPr/>
        </p:nvSpPr>
        <p:spPr>
          <a:xfrm>
            <a:off x="8308538" y="2692369"/>
            <a:ext cx="1640539" cy="1408241"/>
          </a:xfrm>
          <a:custGeom>
            <a:avLst/>
            <a:gdLst>
              <a:gd name="connsiteX0" fmla="*/ 0 w 1640539"/>
              <a:gd name="connsiteY0" fmla="*/ 704121 h 1408241"/>
              <a:gd name="connsiteX1" fmla="*/ 820270 w 1640539"/>
              <a:gd name="connsiteY1" fmla="*/ 0 h 1408241"/>
              <a:gd name="connsiteX2" fmla="*/ 1640540 w 1640539"/>
              <a:gd name="connsiteY2" fmla="*/ 704121 h 1408241"/>
              <a:gd name="connsiteX3" fmla="*/ 820270 w 1640539"/>
              <a:gd name="connsiteY3" fmla="*/ 1408242 h 1408241"/>
              <a:gd name="connsiteX4" fmla="*/ 0 w 1640539"/>
              <a:gd name="connsiteY4" fmla="*/ 704121 h 140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539" h="1408241">
                <a:moveTo>
                  <a:pt x="0" y="704121"/>
                </a:moveTo>
                <a:cubicBezTo>
                  <a:pt x="0" y="315246"/>
                  <a:pt x="367247" y="0"/>
                  <a:pt x="820270" y="0"/>
                </a:cubicBezTo>
                <a:cubicBezTo>
                  <a:pt x="1273293" y="0"/>
                  <a:pt x="1640540" y="315246"/>
                  <a:pt x="1640540" y="704121"/>
                </a:cubicBezTo>
                <a:cubicBezTo>
                  <a:pt x="1640540" y="1092996"/>
                  <a:pt x="1273293" y="1408242"/>
                  <a:pt x="820270" y="1408242"/>
                </a:cubicBezTo>
                <a:cubicBezTo>
                  <a:pt x="367247" y="1408242"/>
                  <a:pt x="0" y="1092996"/>
                  <a:pt x="0" y="704121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031" tIns="224012" rIns="258031" bIns="224012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kern="1200" dirty="0">
                <a:latin typeface="Century Gothic" panose="020B0502020202020204" pitchFamily="34" charset="0"/>
              </a:rPr>
              <a:t>Cover Crops</a:t>
            </a:r>
          </a:p>
        </p:txBody>
      </p:sp>
      <p:sp>
        <p:nvSpPr>
          <p:cNvPr id="25" name="Forma 24"/>
          <p:cNvSpPr/>
          <p:nvPr/>
        </p:nvSpPr>
        <p:spPr>
          <a:xfrm>
            <a:off x="7995828" y="2355158"/>
            <a:ext cx="3775258" cy="2994546"/>
          </a:xfrm>
          <a:prstGeom prst="funnel">
            <a:avLst/>
          </a:pr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CasellaDiTesto 9"/>
          <p:cNvSpPr txBox="1"/>
          <p:nvPr/>
        </p:nvSpPr>
        <p:spPr>
          <a:xfrm>
            <a:off x="1562101" y="3131022"/>
            <a:ext cx="5989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atin typeface="Century Gothic" panose="020B0502020202020204" pitchFamily="34" charset="0"/>
              </a:rPr>
              <a:t>Cover Crops per </a:t>
            </a:r>
            <a:r>
              <a:rPr lang="en-GB" sz="2400" dirty="0" err="1">
                <a:latin typeface="Century Gothic" panose="020B0502020202020204" pitchFamily="34" charset="0"/>
              </a:rPr>
              <a:t>Sovescio</a:t>
            </a:r>
            <a:endParaRPr lang="en-GB" sz="2400" dirty="0">
              <a:latin typeface="Century Gothic" panose="020B0502020202020204" pitchFamily="34" charset="0"/>
            </a:endParaRPr>
          </a:p>
          <a:p>
            <a:pPr lvl="1"/>
            <a:r>
              <a:rPr lang="it-IT" sz="1500" dirty="0">
                <a:latin typeface="Century Gothic" panose="020B0502020202020204" pitchFamily="34" charset="0"/>
              </a:rPr>
              <a:t>Questa pratica prevede la coltivazione di una coltura in assenza della coltura principale e la sua incorporazione nel terreno prima che abbia completato il suo ciclo di sviluppo naturale, al fine di preservare e/o migliorare la fertilità del suolo.</a:t>
            </a:r>
            <a:r>
              <a:rPr lang="en-GB" sz="1500" dirty="0"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(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veccia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villosa</a:t>
            </a:r>
            <a:r>
              <a:rPr lang="en-GB" sz="1600" dirty="0"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trifoglio</a:t>
            </a:r>
            <a:r>
              <a:rPr lang="en-GB" sz="1600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562101" y="4885406"/>
            <a:ext cx="610856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err="1">
                <a:latin typeface="Century Gothic" panose="020B0502020202020204" pitchFamily="34" charset="0"/>
              </a:rPr>
              <a:t>Lavorazioni</a:t>
            </a:r>
            <a:r>
              <a:rPr lang="en-GB" sz="2400" dirty="0">
                <a:latin typeface="Century Gothic" panose="020B0502020202020204" pitchFamily="34" charset="0"/>
              </a:rPr>
              <a:t> conservative</a:t>
            </a:r>
          </a:p>
          <a:p>
            <a:pPr lvl="1"/>
            <a:r>
              <a:rPr lang="it-IT" sz="1500" dirty="0">
                <a:latin typeface="Century Gothic" panose="020B0502020202020204" pitchFamily="34" charset="0"/>
              </a:rPr>
              <a:t>Questa tecnica consiste nel lavorare il terreno utilizzando attrezzature con organi di lavoro non azionati dalla presa di potenza, fino a una profondità massima di 15-20 cm del terreno. Vengono comunemente utilizzati </a:t>
            </a:r>
            <a:r>
              <a:rPr lang="it-IT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erpici combinati con dischi</a:t>
            </a:r>
            <a:r>
              <a:rPr lang="it-IT" sz="1500" dirty="0">
                <a:latin typeface="Century Gothic" panose="020B0502020202020204" pitchFamily="34" charset="0"/>
              </a:rPr>
              <a:t>,</a:t>
            </a:r>
            <a:r>
              <a:rPr lang="it-IT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ancore </a:t>
            </a:r>
            <a:r>
              <a:rPr lang="it-IT" sz="1500" dirty="0">
                <a:latin typeface="Century Gothic" panose="020B0502020202020204" pitchFamily="34" charset="0"/>
              </a:rPr>
              <a:t>e</a:t>
            </a:r>
            <a:r>
              <a:rPr lang="it-IT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rulli </a:t>
            </a:r>
            <a:r>
              <a:rPr lang="it-IT" sz="1500" dirty="0">
                <a:latin typeface="Century Gothic" panose="020B0502020202020204" pitchFamily="34" charset="0"/>
              </a:rPr>
              <a:t>di vario tipo.</a:t>
            </a:r>
            <a:endParaRPr lang="en-GB" sz="1500" dirty="0">
              <a:latin typeface="Century Gothic" panose="020B0502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C2AB66E-FD42-41B2-95A1-6F557D376B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2" y="4783137"/>
            <a:ext cx="1798102" cy="175736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5666" b="17182"/>
          <a:stretch/>
        </p:blipFill>
        <p:spPr>
          <a:xfrm>
            <a:off x="191131" y="2945876"/>
            <a:ext cx="1780769" cy="1740424"/>
          </a:xfrm>
          <a:prstGeom prst="ellipse">
            <a:avLst/>
          </a:prstGeom>
        </p:spPr>
      </p:pic>
      <p:sp>
        <p:nvSpPr>
          <p:cNvPr id="55" name="CasellaDiTesto 54"/>
          <p:cNvSpPr txBox="1"/>
          <p:nvPr/>
        </p:nvSpPr>
        <p:spPr>
          <a:xfrm>
            <a:off x="9844644" y="145240"/>
            <a:ext cx="207404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latin typeface="Century Gothic" panose="020B0502020202020204" pitchFamily="34" charset="0"/>
              </a:rPr>
              <a:t>Progetto</a:t>
            </a:r>
            <a:r>
              <a:rPr lang="en-GB" sz="1200" i="1" dirty="0">
                <a:latin typeface="Century Gothic" panose="020B0502020202020204" pitchFamily="34" charset="0"/>
              </a:rPr>
              <a:t> RISTEC, 2019</a:t>
            </a:r>
          </a:p>
        </p:txBody>
      </p:sp>
      <p:grpSp>
        <p:nvGrpSpPr>
          <p:cNvPr id="36" name="Gruppo 35"/>
          <p:cNvGrpSpPr/>
          <p:nvPr/>
        </p:nvGrpSpPr>
        <p:grpSpPr>
          <a:xfrm>
            <a:off x="7692285" y="3516365"/>
            <a:ext cx="4417818" cy="3038780"/>
            <a:chOff x="7692285" y="3516365"/>
            <a:chExt cx="4417818" cy="3038780"/>
          </a:xfrm>
        </p:grpSpPr>
        <p:grpSp>
          <p:nvGrpSpPr>
            <p:cNvPr id="33" name="Gruppo 32"/>
            <p:cNvGrpSpPr/>
            <p:nvPr/>
          </p:nvGrpSpPr>
          <p:grpSpPr>
            <a:xfrm>
              <a:off x="7692285" y="3516365"/>
              <a:ext cx="4417818" cy="3038780"/>
              <a:chOff x="7692285" y="3757665"/>
              <a:chExt cx="4417818" cy="3038780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9F371639-9F62-4358-BA41-D33713E66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14096" r="54450" b="42986"/>
              <a:stretch/>
            </p:blipFill>
            <p:spPr>
              <a:xfrm>
                <a:off x="7692285" y="3757665"/>
                <a:ext cx="4417818" cy="303878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</p:pic>
          <p:sp>
            <p:nvSpPr>
              <p:cNvPr id="12" name="Rettangolo 11"/>
              <p:cNvSpPr/>
              <p:nvPr/>
            </p:nvSpPr>
            <p:spPr>
              <a:xfrm>
                <a:off x="8529649" y="3867601"/>
                <a:ext cx="311335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600" b="1" dirty="0" err="1">
                    <a:latin typeface="Century Gothic" panose="020B0502020202020204" pitchFamily="34" charset="0"/>
                  </a:rPr>
                  <a:t>Microrganismi</a:t>
                </a:r>
                <a:r>
                  <a:rPr lang="en-GB" sz="1600" b="1" dirty="0">
                    <a:latin typeface="Century Gothic" panose="020B0502020202020204" pitchFamily="34" charset="0"/>
                  </a:rPr>
                  <a:t> </a:t>
                </a:r>
                <a:r>
                  <a:rPr lang="en-GB" sz="1600" b="1" dirty="0" err="1">
                    <a:latin typeface="Century Gothic" panose="020B0502020202020204" pitchFamily="34" charset="0"/>
                  </a:rPr>
                  <a:t>nel</a:t>
                </a:r>
                <a:r>
                  <a:rPr lang="en-GB" sz="1600" b="1" dirty="0">
                    <a:latin typeface="Century Gothic" panose="020B0502020202020204" pitchFamily="34" charset="0"/>
                  </a:rPr>
                  <a:t> </a:t>
                </a:r>
                <a:r>
                  <a:rPr lang="en-GB" sz="1600" b="1" dirty="0" err="1">
                    <a:latin typeface="Century Gothic" panose="020B0502020202020204" pitchFamily="34" charset="0"/>
                  </a:rPr>
                  <a:t>suolo</a:t>
                </a:r>
                <a:r>
                  <a:rPr lang="en-GB" sz="1600" b="1" dirty="0">
                    <a:latin typeface="Century Gothic" panose="020B0502020202020204" pitchFamily="34" charset="0"/>
                  </a:rPr>
                  <a:t>, 2018</a:t>
                </a:r>
              </a:p>
            </p:txBody>
          </p:sp>
        </p:grpSp>
        <p:sp>
          <p:nvSpPr>
            <p:cNvPr id="35" name="Freccia in giù 34"/>
            <p:cNvSpPr/>
            <p:nvPr/>
          </p:nvSpPr>
          <p:spPr>
            <a:xfrm flipV="1">
              <a:off x="10349061" y="5035755"/>
              <a:ext cx="181687" cy="1121950"/>
            </a:xfrm>
            <a:prstGeom prst="down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6861560" y="556497"/>
            <a:ext cx="5248543" cy="2916049"/>
            <a:chOff x="6861560" y="556497"/>
            <a:chExt cx="5248543" cy="2916049"/>
          </a:xfrm>
        </p:grpSpPr>
        <p:grpSp>
          <p:nvGrpSpPr>
            <p:cNvPr id="13" name="Gruppo 12"/>
            <p:cNvGrpSpPr/>
            <p:nvPr/>
          </p:nvGrpSpPr>
          <p:grpSpPr>
            <a:xfrm>
              <a:off x="6861560" y="556497"/>
              <a:ext cx="5248543" cy="2916049"/>
              <a:chOff x="2105399" y="3523704"/>
              <a:chExt cx="5510428" cy="3049468"/>
            </a:xfrm>
          </p:grpSpPr>
          <p:graphicFrame>
            <p:nvGraphicFramePr>
              <p:cNvPr id="26" name="Grafico 2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32760516"/>
                  </p:ext>
                </p:extLst>
              </p:nvPr>
            </p:nvGraphicFramePr>
            <p:xfrm>
              <a:off x="2105399" y="3523704"/>
              <a:ext cx="5510428" cy="30494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32" name="Rettangolo 31"/>
              <p:cNvSpPr/>
              <p:nvPr/>
            </p:nvSpPr>
            <p:spPr>
              <a:xfrm>
                <a:off x="5582243" y="3698150"/>
                <a:ext cx="1946367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latin typeface="Century Gothic" panose="020B0502020202020204" pitchFamily="34" charset="0"/>
                  </a:rPr>
                  <a:t>Cover Crops test, </a:t>
                </a:r>
              </a:p>
              <a:p>
                <a:r>
                  <a:rPr lang="en-GB" sz="1600" b="1" dirty="0">
                    <a:latin typeface="Century Gothic" panose="020B0502020202020204" pitchFamily="34" charset="0"/>
                  </a:rPr>
                  <a:t>2015</a:t>
                </a:r>
              </a:p>
            </p:txBody>
          </p:sp>
        </p:grpSp>
        <p:sp>
          <p:nvSpPr>
            <p:cNvPr id="37" name="Ovale 36"/>
            <p:cNvSpPr/>
            <p:nvPr/>
          </p:nvSpPr>
          <p:spPr>
            <a:xfrm>
              <a:off x="10320654" y="1514744"/>
              <a:ext cx="1558782" cy="36176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" name="Gruppo 63"/>
          <p:cNvGrpSpPr/>
          <p:nvPr/>
        </p:nvGrpSpPr>
        <p:grpSpPr>
          <a:xfrm>
            <a:off x="5665265" y="493117"/>
            <a:ext cx="6444838" cy="6066636"/>
            <a:chOff x="5665265" y="455017"/>
            <a:chExt cx="6444838" cy="6066636"/>
          </a:xfrm>
        </p:grpSpPr>
        <p:grpSp>
          <p:nvGrpSpPr>
            <p:cNvPr id="63" name="Gruppo 62"/>
            <p:cNvGrpSpPr/>
            <p:nvPr/>
          </p:nvGrpSpPr>
          <p:grpSpPr>
            <a:xfrm>
              <a:off x="5665265" y="455017"/>
              <a:ext cx="6444838" cy="6066636"/>
              <a:chOff x="5665265" y="455017"/>
              <a:chExt cx="6444838" cy="6066636"/>
            </a:xfrm>
          </p:grpSpPr>
          <p:grpSp>
            <p:nvGrpSpPr>
              <p:cNvPr id="48" name="Gruppo 47"/>
              <p:cNvGrpSpPr/>
              <p:nvPr/>
            </p:nvGrpSpPr>
            <p:grpSpPr>
              <a:xfrm>
                <a:off x="7573034" y="3528212"/>
                <a:ext cx="4447391" cy="2993441"/>
                <a:chOff x="7573034" y="3528212"/>
                <a:chExt cx="4447391" cy="2993441"/>
              </a:xfrm>
            </p:grpSpPr>
            <p:pic>
              <p:nvPicPr>
                <p:cNvPr id="39" name="Immagine 38"/>
                <p:cNvPicPr/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4" t="10902" r="2049" b="1855"/>
                <a:stretch/>
              </p:blipFill>
              <p:spPr bwMode="auto">
                <a:xfrm>
                  <a:off x="7573034" y="3528212"/>
                  <a:ext cx="4439442" cy="2993441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0" name="Rettangolo 39"/>
                <p:cNvSpPr/>
                <p:nvPr/>
              </p:nvSpPr>
              <p:spPr>
                <a:xfrm>
                  <a:off x="9336677" y="6194548"/>
                  <a:ext cx="26837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dirty="0">
                      <a:latin typeface="Century Gothic" panose="020B0502020202020204" pitchFamily="34" charset="0"/>
                      <a:ea typeface="Calibri" panose="020F0502020204030204" pitchFamily="34" charset="0"/>
                    </a:rPr>
                    <a:t>Densità apparente (kg/dm3)</a:t>
                  </a:r>
                  <a:endParaRPr lang="it-IT" sz="1400" b="1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2" name="Rettangolo 41"/>
                <p:cNvSpPr/>
                <p:nvPr/>
              </p:nvSpPr>
              <p:spPr>
                <a:xfrm>
                  <a:off x="11098225" y="4356100"/>
                  <a:ext cx="887564" cy="9936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CasellaDiTesto 42"/>
                <p:cNvSpPr txBox="1"/>
                <p:nvPr/>
              </p:nvSpPr>
              <p:spPr>
                <a:xfrm>
                  <a:off x="11209373" y="4461358"/>
                  <a:ext cx="669414" cy="1447375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en-GB" sz="1050" b="1" dirty="0">
                      <a:latin typeface="Century Gothic" panose="020B0502020202020204" pitchFamily="34" charset="0"/>
                    </a:rPr>
                    <a:t>No </a:t>
                  </a:r>
                  <a:r>
                    <a:rPr lang="en-GB" sz="1050" b="1" dirty="0" err="1">
                      <a:latin typeface="Century Gothic" panose="020B0502020202020204" pitchFamily="34" charset="0"/>
                    </a:rPr>
                    <a:t>lavorazione</a:t>
                  </a:r>
                  <a:endParaRPr lang="en-GB" sz="1050" b="1" dirty="0">
                    <a:latin typeface="Century Gothic" panose="020B0502020202020204" pitchFamily="34" charset="0"/>
                  </a:endParaRPr>
                </a:p>
                <a:p>
                  <a:r>
                    <a:rPr lang="en-GB" sz="1050" b="1" dirty="0">
                      <a:latin typeface="Century Gothic" panose="020B0502020202020204" pitchFamily="34" charset="0"/>
                    </a:rPr>
                    <a:t>Minima </a:t>
                  </a:r>
                  <a:r>
                    <a:rPr lang="en-GB" sz="1050" b="1" dirty="0" err="1">
                      <a:latin typeface="Century Gothic" panose="020B0502020202020204" pitchFamily="34" charset="0"/>
                    </a:rPr>
                    <a:t>lavorazione</a:t>
                  </a:r>
                  <a:endParaRPr lang="en-GB" sz="1050" b="1" dirty="0">
                    <a:latin typeface="Century Gothic" panose="020B0502020202020204" pitchFamily="34" charset="0"/>
                  </a:endParaRPr>
                </a:p>
                <a:p>
                  <a:r>
                    <a:rPr lang="en-GB" sz="1050" b="1" dirty="0" err="1">
                      <a:latin typeface="Century Gothic" panose="020B0502020202020204" pitchFamily="34" charset="0"/>
                    </a:rPr>
                    <a:t>Aratura</a:t>
                  </a:r>
                  <a:endParaRPr lang="en-GB" sz="1050" b="1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>
                <a:xfrm>
                  <a:off x="11659367" y="4269333"/>
                  <a:ext cx="119240" cy="1371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e 44"/>
                <p:cNvSpPr/>
                <p:nvPr/>
              </p:nvSpPr>
              <p:spPr>
                <a:xfrm>
                  <a:off x="11494267" y="4282033"/>
                  <a:ext cx="119240" cy="137157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e 45"/>
                <p:cNvSpPr/>
                <p:nvPr/>
              </p:nvSpPr>
              <p:spPr>
                <a:xfrm>
                  <a:off x="11329167" y="4282033"/>
                  <a:ext cx="119240" cy="137157"/>
                </a:xfrm>
                <a:prstGeom prst="ellipse">
                  <a:avLst/>
                </a:prstGeom>
                <a:solidFill>
                  <a:srgbClr val="9BBB59"/>
                </a:solidFill>
                <a:ln>
                  <a:solidFill>
                    <a:srgbClr val="9BBB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7627820" y="4521286"/>
                  <a:ext cx="353943" cy="13245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GB" sz="1100" dirty="0" err="1">
                      <a:latin typeface="Century Gothic" panose="020B0502020202020204" pitchFamily="34" charset="0"/>
                    </a:rPr>
                    <a:t>Profondità</a:t>
                  </a:r>
                  <a:r>
                    <a:rPr lang="en-GB" sz="1100" dirty="0">
                      <a:latin typeface="Century Gothic" panose="020B0502020202020204" pitchFamily="34" charset="0"/>
                    </a:rPr>
                    <a:t> (cm)</a:t>
                  </a:r>
                </a:p>
              </p:txBody>
            </p:sp>
          </p:grpSp>
          <p:grpSp>
            <p:nvGrpSpPr>
              <p:cNvPr id="54" name="Gruppo 53"/>
              <p:cNvGrpSpPr/>
              <p:nvPr/>
            </p:nvGrpSpPr>
            <p:grpSpPr>
              <a:xfrm>
                <a:off x="6861560" y="455017"/>
                <a:ext cx="5248543" cy="2924976"/>
                <a:chOff x="6861560" y="455017"/>
                <a:chExt cx="5248543" cy="2924976"/>
              </a:xfrm>
            </p:grpSpPr>
            <p:pic>
              <p:nvPicPr>
                <p:cNvPr id="41" name="Immagine 40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61560" y="455017"/>
                  <a:ext cx="5248543" cy="2924976"/>
                </a:xfrm>
                <a:prstGeom prst="rect">
                  <a:avLst/>
                </a:prstGeom>
                <a:ln>
                  <a:solidFill>
                    <a:srgbClr val="00B050"/>
                  </a:solidFill>
                </a:ln>
              </p:spPr>
            </p:pic>
            <p:sp>
              <p:nvSpPr>
                <p:cNvPr id="49" name="Freccia in giù 48"/>
                <p:cNvSpPr/>
                <p:nvPr/>
              </p:nvSpPr>
              <p:spPr>
                <a:xfrm rot="18498243">
                  <a:off x="9853897" y="524066"/>
                  <a:ext cx="187879" cy="622403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>
                  <a:off x="8115300" y="3099317"/>
                  <a:ext cx="786785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 err="1">
                      <a:latin typeface="Century Gothic" panose="020B0502020202020204" pitchFamily="34" charset="0"/>
                    </a:rPr>
                    <a:t>Aratura</a:t>
                  </a:r>
                  <a:endParaRPr lang="en-GB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1" name="CasellaDiTesto 50"/>
                <p:cNvSpPr txBox="1"/>
                <p:nvPr/>
              </p:nvSpPr>
              <p:spPr>
                <a:xfrm>
                  <a:off x="8991108" y="3087565"/>
                  <a:ext cx="1417007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>
                      <a:latin typeface="Century Gothic" panose="020B0502020202020204" pitchFamily="34" charset="0"/>
                    </a:rPr>
                    <a:t>Minima </a:t>
                  </a:r>
                  <a:r>
                    <a:rPr lang="en-GB" sz="900" dirty="0" err="1">
                      <a:latin typeface="Century Gothic" panose="020B0502020202020204" pitchFamily="34" charset="0"/>
                    </a:rPr>
                    <a:t>Lavorazione</a:t>
                  </a:r>
                  <a:r>
                    <a:rPr lang="en-GB" sz="900" dirty="0">
                      <a:latin typeface="Century Gothic" panose="020B0502020202020204" pitchFamily="34" charset="0"/>
                    </a:rPr>
                    <a:t>     </a:t>
                  </a:r>
                </a:p>
              </p:txBody>
            </p:sp>
            <p:sp>
              <p:nvSpPr>
                <p:cNvPr id="52" name="CasellaDiTesto 51"/>
                <p:cNvSpPr txBox="1"/>
                <p:nvPr/>
              </p:nvSpPr>
              <p:spPr>
                <a:xfrm>
                  <a:off x="10630127" y="3087539"/>
                  <a:ext cx="1135430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>
                      <a:latin typeface="Century Gothic" panose="020B0502020202020204" pitchFamily="34" charset="0"/>
                    </a:rPr>
                    <a:t>No </a:t>
                  </a:r>
                  <a:r>
                    <a:rPr lang="en-GB" sz="900" dirty="0" err="1">
                      <a:latin typeface="Century Gothic" panose="020B0502020202020204" pitchFamily="34" charset="0"/>
                    </a:rPr>
                    <a:t>Lavorazione</a:t>
                  </a:r>
                  <a:endParaRPr lang="en-GB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3" name="Rettangolo 52"/>
                <p:cNvSpPr/>
                <p:nvPr/>
              </p:nvSpPr>
              <p:spPr>
                <a:xfrm>
                  <a:off x="6983551" y="596080"/>
                  <a:ext cx="346249" cy="211692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>
                  <a:spAutoFit/>
                </a:bodyPr>
                <a:lstStyle/>
                <a:p>
                  <a:r>
                    <a:rPr lang="en-GB" sz="1050" dirty="0" err="1">
                      <a:latin typeface="Century Gothic" panose="020B0502020202020204" pitchFamily="34" charset="0"/>
                    </a:rPr>
                    <a:t>Produzione</a:t>
                  </a:r>
                  <a:r>
                    <a:rPr lang="en-GB" sz="1050" dirty="0">
                      <a:latin typeface="Century Gothic" panose="020B0502020202020204" pitchFamily="34" charset="0"/>
                    </a:rPr>
                    <a:t> (t/ha)                        </a:t>
                  </a:r>
                </a:p>
              </p:txBody>
            </p:sp>
          </p:grpSp>
          <p:grpSp>
            <p:nvGrpSpPr>
              <p:cNvPr id="3" name="Gruppo 2"/>
              <p:cNvGrpSpPr/>
              <p:nvPr/>
            </p:nvGrpSpPr>
            <p:grpSpPr>
              <a:xfrm>
                <a:off x="5665265" y="2780000"/>
                <a:ext cx="1906564" cy="2099779"/>
                <a:chOff x="5608115" y="2780000"/>
                <a:chExt cx="1906564" cy="2099779"/>
              </a:xfrm>
            </p:grpSpPr>
            <p:pic>
              <p:nvPicPr>
                <p:cNvPr id="57" name="Picture 3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74" r="78507" b="48724"/>
                <a:stretch/>
              </p:blipFill>
              <p:spPr>
                <a:xfrm>
                  <a:off x="5608115" y="2780000"/>
                  <a:ext cx="1906564" cy="2099779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</p:pic>
            <p:sp>
              <p:nvSpPr>
                <p:cNvPr id="59" name="Rettangolo 58"/>
                <p:cNvSpPr/>
                <p:nvPr/>
              </p:nvSpPr>
              <p:spPr>
                <a:xfrm>
                  <a:off x="7013576" y="3237165"/>
                  <a:ext cx="258900" cy="1545972"/>
                </a:xfrm>
                <a:prstGeom prst="rect">
                  <a:avLst/>
                </a:prstGeom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ttangolo 59"/>
                <p:cNvSpPr/>
                <p:nvPr/>
              </p:nvSpPr>
              <p:spPr>
                <a:xfrm>
                  <a:off x="6602055" y="3069409"/>
                  <a:ext cx="246422" cy="1695534"/>
                </a:xfrm>
                <a:prstGeom prst="rect">
                  <a:avLst/>
                </a:prstGeom>
                <a:solidFill>
                  <a:srgbClr val="C0504D"/>
                </a:solidFill>
                <a:ln w="19050">
                  <a:solidFill>
                    <a:srgbClr val="C0504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ttangolo 60"/>
                <p:cNvSpPr/>
                <p:nvPr/>
              </p:nvSpPr>
              <p:spPr>
                <a:xfrm>
                  <a:off x="6198296" y="3251200"/>
                  <a:ext cx="242978" cy="1513743"/>
                </a:xfrm>
                <a:prstGeom prst="rect">
                  <a:avLst/>
                </a:prstGeom>
                <a:solidFill>
                  <a:srgbClr val="9BBB59"/>
                </a:solidFill>
                <a:ln w="19050">
                  <a:solidFill>
                    <a:srgbClr val="9BBB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34" name="Connettore 2 33"/>
            <p:cNvCxnSpPr/>
            <p:nvPr/>
          </p:nvCxnSpPr>
          <p:spPr>
            <a:xfrm>
              <a:off x="7572813" y="4189456"/>
              <a:ext cx="50432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Grafico 57">
            <a:extLst>
              <a:ext uri="{FF2B5EF4-FFF2-40B4-BE49-F238E27FC236}">
                <a16:creationId xmlns:a16="http://schemas.microsoft.com/office/drawing/2014/main" id="{00AE9BEA-D7C3-49F3-9275-E6C2BC45AF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37771"/>
              </p:ext>
            </p:extLst>
          </p:nvPr>
        </p:nvGraphicFramePr>
        <p:xfrm>
          <a:off x="1577174" y="3523704"/>
          <a:ext cx="5997949" cy="3036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7175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10" grpId="0"/>
      <p:bldP spid="11" grpId="0"/>
      <p:bldP spid="55" grpId="0" animBg="1"/>
      <p:bldGraphic spid="58" grpId="0">
        <p:bldAsOne/>
      </p:bldGraphic>
      <p:bldGraphic spid="58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47"/>
          <a:stretch/>
        </p:blipFill>
        <p:spPr>
          <a:xfrm>
            <a:off x="0" y="905780"/>
            <a:ext cx="12192000" cy="1681009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9494408" y="6398024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950330" y="5141404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5668" y="413277"/>
            <a:ext cx="10748461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Nutrienti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efficienza</a:t>
            </a:r>
            <a:r>
              <a:rPr lang="en-US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d’uso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1138989" y="2192415"/>
            <a:ext cx="9914021" cy="409640"/>
          </a:xfrm>
        </p:spPr>
        <p:txBody>
          <a:bodyPr numCol="2">
            <a:normAutofit fontScale="92500"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Applicazioni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rateo-variabili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Inibitori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della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nitrificazione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ureasi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Immagine 19" descr="2015-07-13 16.04.28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0"/>
                    </a14:imgEffect>
                    <a14:imgEffect>
                      <a14:saturation sat="96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</a:extLst>
          </a:blip>
          <a:srcRect l="35527" t="21556" r="39250" b="42033"/>
          <a:stretch/>
        </p:blipFill>
        <p:spPr bwMode="auto">
          <a:xfrm>
            <a:off x="784089" y="4697216"/>
            <a:ext cx="932604" cy="1778067"/>
          </a:xfrm>
          <a:prstGeom prst="rect">
            <a:avLst/>
          </a:prstGeom>
          <a:noFill/>
          <a:ln w="63500">
            <a:noFill/>
            <a:round/>
            <a:headEnd/>
            <a:tailEnd/>
          </a:ln>
        </p:spPr>
      </p:pic>
      <p:pic>
        <p:nvPicPr>
          <p:cNvPr id="12" name="Immagine 42" descr="MELA_NDVI_30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4628" r="24174" b="8601"/>
          <a:stretch/>
        </p:blipFill>
        <p:spPr bwMode="auto">
          <a:xfrm rot="5400000">
            <a:off x="1866051" y="3322057"/>
            <a:ext cx="2996234" cy="33102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54" descr="MELA_DOSE2_30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3472" r="24344" b="7445"/>
          <a:stretch/>
        </p:blipFill>
        <p:spPr bwMode="auto">
          <a:xfrm rot="5400000">
            <a:off x="1871913" y="3327921"/>
            <a:ext cx="2984510" cy="3310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:\Daniele\Trebbia_K1-2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5268" r="21135" b="8979"/>
          <a:stretch/>
        </p:blipFill>
        <p:spPr bwMode="auto">
          <a:xfrm rot="5400000">
            <a:off x="1866049" y="3322057"/>
            <a:ext cx="2996238" cy="33102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57668" y="2659761"/>
            <a:ext cx="5843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Gothic" panose="020B0502020202020204" pitchFamily="34" charset="0"/>
              </a:rPr>
              <a:t>Valutare il fabbisogno di azoto delle colture attraverso l'uso di sensori di vigore della vegetazione, al fine di modulare la concimazione azotata</a:t>
            </a:r>
          </a:p>
          <a:p>
            <a:endParaRPr lang="it-IT" sz="1600" dirty="0">
              <a:latin typeface="Century Gothic" panose="020B0502020202020204" pitchFamily="34" charset="0"/>
            </a:endParaRPr>
          </a:p>
          <a:p>
            <a:endParaRPr lang="en-GB" sz="16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905499" y="5141404"/>
            <a:ext cx="523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&lt;&lt; </a:t>
            </a:r>
            <a:r>
              <a:rPr lang="en-GB" sz="1600" dirty="0" err="1">
                <a:latin typeface="Century Gothic" panose="020B0502020202020204" pitchFamily="34" charset="0"/>
              </a:rPr>
              <a:t>Inibitori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dell’Ureasi</a:t>
            </a:r>
            <a:r>
              <a:rPr lang="en-GB" sz="1600" dirty="0">
                <a:latin typeface="Century Gothic" panose="020B0502020202020204" pitchFamily="34" charset="0"/>
              </a:rPr>
              <a:t>: </a:t>
            </a:r>
          </a:p>
          <a:p>
            <a:r>
              <a:rPr lang="en-GB" sz="1600" dirty="0" err="1">
                <a:latin typeface="Century Gothic" panose="020B0502020202020204" pitchFamily="34" charset="0"/>
              </a:rPr>
              <a:t>riducono</a:t>
            </a:r>
            <a:r>
              <a:rPr lang="en-GB" sz="1600" dirty="0"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latin typeface="Century Gothic" panose="020B0502020202020204" pitchFamily="34" charset="0"/>
              </a:rPr>
              <a:t>conversione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dell’urea</a:t>
            </a:r>
            <a:r>
              <a:rPr lang="en-GB" sz="1600" dirty="0">
                <a:latin typeface="Century Gothic" panose="020B0502020202020204" pitchFamily="34" charset="0"/>
              </a:rPr>
              <a:t> ad </a:t>
            </a:r>
            <a:r>
              <a:rPr lang="en-GB" sz="1600" dirty="0" err="1">
                <a:latin typeface="Century Gothic" panose="020B0502020202020204" pitchFamily="34" charset="0"/>
              </a:rPr>
              <a:t>ammoniaca</a:t>
            </a:r>
            <a:endParaRPr lang="en-GB" sz="1600" dirty="0">
              <a:latin typeface="Century Gothic" panose="020B0502020202020204" pitchFamily="34" charset="0"/>
            </a:endParaRP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&lt;&lt; </a:t>
            </a:r>
            <a:r>
              <a:rPr lang="en-GB" sz="1600" dirty="0" err="1">
                <a:latin typeface="Century Gothic" panose="020B0502020202020204" pitchFamily="34" charset="0"/>
              </a:rPr>
              <a:t>Inibitori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della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Nitrificazione</a:t>
            </a:r>
            <a:r>
              <a:rPr lang="en-GB" sz="1600" dirty="0">
                <a:latin typeface="Century Gothic" panose="020B0502020202020204" pitchFamily="34" charset="0"/>
              </a:rPr>
              <a:t>: </a:t>
            </a:r>
          </a:p>
          <a:p>
            <a:r>
              <a:rPr lang="en-GB" sz="1600" dirty="0" err="1">
                <a:latin typeface="Century Gothic" panose="020B0502020202020204" pitchFamily="34" charset="0"/>
              </a:rPr>
              <a:t>limitano</a:t>
            </a:r>
            <a:r>
              <a:rPr lang="en-GB" sz="1600" dirty="0"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latin typeface="Century Gothic" panose="020B0502020202020204" pitchFamily="34" charset="0"/>
              </a:rPr>
              <a:t>trasformazione</a:t>
            </a:r>
            <a:r>
              <a:rPr lang="en-GB" sz="1600" dirty="0">
                <a:latin typeface="Century Gothic" panose="020B0502020202020204" pitchFamily="34" charset="0"/>
              </a:rPr>
              <a:t> di </a:t>
            </a:r>
            <a:r>
              <a:rPr lang="en-GB" sz="1600" dirty="0" err="1">
                <a:latin typeface="Century Gothic" panose="020B0502020202020204" pitchFamily="34" charset="0"/>
              </a:rPr>
              <a:t>ammoniaca</a:t>
            </a:r>
            <a:r>
              <a:rPr lang="en-GB" sz="1600" dirty="0">
                <a:latin typeface="Century Gothic" panose="020B0502020202020204" pitchFamily="34" charset="0"/>
              </a:rPr>
              <a:t> in </a:t>
            </a:r>
            <a:r>
              <a:rPr lang="en-GB" sz="1600" dirty="0" err="1">
                <a:latin typeface="Century Gothic" panose="020B0502020202020204" pitchFamily="34" charset="0"/>
              </a:rPr>
              <a:t>nitrato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73557" y="2818068"/>
            <a:ext cx="5218095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latin typeface="Century Gothic" panose="020B0502020202020204" pitchFamily="34" charset="0"/>
              </a:rPr>
              <a:t>Fino al 35% dell'azoto applicato può andare perso a causa della denitrificazione</a:t>
            </a:r>
          </a:p>
        </p:txBody>
      </p:sp>
      <p:pic>
        <p:nvPicPr>
          <p:cNvPr id="16" name="Picture 2" descr="C:\Users\eminiott\Desktop\Immagine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"/>
          <a:stretch/>
        </p:blipFill>
        <p:spPr bwMode="auto">
          <a:xfrm>
            <a:off x="6095999" y="3046841"/>
            <a:ext cx="5173212" cy="20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r 7"/>
          <p:cNvSpPr/>
          <p:nvPr/>
        </p:nvSpPr>
        <p:spPr>
          <a:xfrm>
            <a:off x="8677805" y="4499901"/>
            <a:ext cx="903288" cy="901535"/>
          </a:xfrm>
          <a:prstGeom prst="mathMultiply">
            <a:avLst>
              <a:gd name="adj1" fmla="val 44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er 22"/>
          <p:cNvSpPr/>
          <p:nvPr/>
        </p:nvSpPr>
        <p:spPr>
          <a:xfrm>
            <a:off x="7212846" y="3092399"/>
            <a:ext cx="856250" cy="853995"/>
          </a:xfrm>
          <a:prstGeom prst="mathMultiply">
            <a:avLst>
              <a:gd name="adj1" fmla="val 4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" y="3475143"/>
            <a:ext cx="1623435" cy="1233948"/>
          </a:xfrm>
          <a:prstGeom prst="rect">
            <a:avLst/>
          </a:prstGeom>
        </p:spPr>
      </p:pic>
      <p:sp>
        <p:nvSpPr>
          <p:cNvPr id="25" name="Per 24"/>
          <p:cNvSpPr/>
          <p:nvPr/>
        </p:nvSpPr>
        <p:spPr>
          <a:xfrm>
            <a:off x="10434483" y="3500733"/>
            <a:ext cx="856250" cy="853995"/>
          </a:xfrm>
          <a:prstGeom prst="mathMultiply">
            <a:avLst>
              <a:gd name="adj1" fmla="val 4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uppo 25"/>
          <p:cNvGrpSpPr/>
          <p:nvPr/>
        </p:nvGrpSpPr>
        <p:grpSpPr>
          <a:xfrm>
            <a:off x="11273036" y="5596388"/>
            <a:ext cx="907089" cy="844344"/>
            <a:chOff x="7436371" y="-70890"/>
            <a:chExt cx="1209045" cy="1197017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28" name="Ovale 27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673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17" grpId="0"/>
      <p:bldP spid="18" grpId="0" animBg="1"/>
      <p:bldP spid="8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2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4198" r="59379" b="49545"/>
          <a:stretch/>
        </p:blipFill>
        <p:spPr>
          <a:xfrm flipH="1">
            <a:off x="-57150" y="1"/>
            <a:ext cx="3467100" cy="2797934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2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4198" b="49545"/>
          <a:stretch/>
        </p:blipFill>
        <p:spPr>
          <a:xfrm>
            <a:off x="3409950" y="1"/>
            <a:ext cx="8782050" cy="2797934"/>
          </a:xfrm>
          <a:prstGeom prst="rect">
            <a:avLst/>
          </a:prstGeom>
        </p:spPr>
      </p:pic>
      <p:grpSp>
        <p:nvGrpSpPr>
          <p:cNvPr id="39" name="Gruppo 38"/>
          <p:cNvGrpSpPr/>
          <p:nvPr/>
        </p:nvGrpSpPr>
        <p:grpSpPr>
          <a:xfrm>
            <a:off x="11273036" y="5501388"/>
            <a:ext cx="907089" cy="844344"/>
            <a:chOff x="7436371" y="-70890"/>
            <a:chExt cx="1209045" cy="1197017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42" name="Ovale 41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379" y="3680987"/>
            <a:ext cx="2420247" cy="1959117"/>
          </a:xfrm>
          <a:prstGeom prst="teardrop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>
            <a:lum bright="-2000" contrast="5000"/>
          </a:blip>
          <a:stretch>
            <a:fillRect/>
          </a:stretch>
        </p:blipFill>
        <p:spPr>
          <a:xfrm>
            <a:off x="6159032" y="3670261"/>
            <a:ext cx="2420247" cy="1959117"/>
          </a:xfrm>
          <a:prstGeom prst="teardrop">
            <a:avLst/>
          </a:prstGeom>
        </p:spPr>
      </p:pic>
      <p:pic>
        <p:nvPicPr>
          <p:cNvPr id="15" name="Immagine 14" descr="Immagine che contiene cielo, esterni, erba, terra&#10;&#10;Descrizione generata automaticamente">
            <a:extLst>
              <a:ext uri="{FF2B5EF4-FFF2-40B4-BE49-F238E27FC236}">
                <a16:creationId xmlns:a16="http://schemas.microsoft.com/office/drawing/2014/main" id="{5E34990F-7005-433C-A456-087D2301F0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8709"/>
          <a:stretch/>
        </p:blipFill>
        <p:spPr>
          <a:xfrm>
            <a:off x="404153" y="3663798"/>
            <a:ext cx="2420246" cy="1959117"/>
          </a:xfrm>
          <a:prstGeom prst="teardrop">
            <a:avLst/>
          </a:prstGeom>
        </p:spPr>
      </p:pic>
      <p:sp>
        <p:nvSpPr>
          <p:cNvPr id="8" name="Goccia 7"/>
          <p:cNvSpPr/>
          <p:nvPr/>
        </p:nvSpPr>
        <p:spPr>
          <a:xfrm>
            <a:off x="386922" y="3675765"/>
            <a:ext cx="2420246" cy="1948110"/>
          </a:xfrm>
          <a:prstGeom prst="teardrop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e 3"/>
          <p:cNvSpPr/>
          <p:nvPr/>
        </p:nvSpPr>
        <p:spPr>
          <a:xfrm>
            <a:off x="-11042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9260950" y="6226809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724394" y="2893554"/>
            <a:ext cx="2113806" cy="4819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Diserbo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di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Precisione</a:t>
            </a:r>
            <a:endParaRPr lang="en-GB" sz="1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601109" y="2829522"/>
            <a:ext cx="213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Strigliatura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e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Sarchiatura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549077" y="2829522"/>
            <a:ext cx="2179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Falsa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Semina</a:t>
            </a:r>
            <a:endParaRPr lang="en-US" sz="1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9000"/>
                    </a14:imgEffect>
                    <a14:imgEffect>
                      <a14:saturation sat="95000"/>
                    </a14:imgEffect>
                    <a14:imgEffect>
                      <a14:brightnessContrast bright="-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03" y="3675765"/>
            <a:ext cx="2420246" cy="1959117"/>
          </a:xfrm>
          <a:prstGeom prst="teardrop">
            <a:avLst/>
          </a:prstGeom>
        </p:spPr>
      </p:pic>
      <p:sp>
        <p:nvSpPr>
          <p:cNvPr id="24" name="Freccia bidirezionale orizzontale 23"/>
          <p:cNvSpPr/>
          <p:nvPr/>
        </p:nvSpPr>
        <p:spPr>
          <a:xfrm>
            <a:off x="1272765" y="2350914"/>
            <a:ext cx="9674352" cy="597682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CasellaDiTesto 24"/>
          <p:cNvSpPr txBox="1"/>
          <p:nvPr/>
        </p:nvSpPr>
        <p:spPr>
          <a:xfrm>
            <a:off x="3030274" y="2433503"/>
            <a:ext cx="6244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Riduzione</a:t>
            </a:r>
            <a:r>
              <a:rPr lang="en-GB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di Agrofarmaci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272689" y="2829407"/>
            <a:ext cx="223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Servizio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di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Allerta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Brusone</a:t>
            </a:r>
            <a:endParaRPr lang="en-GB" sz="1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ccia 26"/>
          <p:cNvSpPr/>
          <p:nvPr/>
        </p:nvSpPr>
        <p:spPr>
          <a:xfrm>
            <a:off x="3261303" y="3675765"/>
            <a:ext cx="2420246" cy="1948110"/>
          </a:xfrm>
          <a:prstGeom prst="teardrop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Goccia 27"/>
          <p:cNvSpPr/>
          <p:nvPr/>
        </p:nvSpPr>
        <p:spPr>
          <a:xfrm>
            <a:off x="6130461" y="3680987"/>
            <a:ext cx="2420246" cy="1948110"/>
          </a:xfrm>
          <a:prstGeom prst="teardrop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Goccia 28"/>
          <p:cNvSpPr/>
          <p:nvPr/>
        </p:nvSpPr>
        <p:spPr>
          <a:xfrm>
            <a:off x="8980536" y="3691301"/>
            <a:ext cx="2420246" cy="1948110"/>
          </a:xfrm>
          <a:prstGeom prst="teardrop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860071" y="5155351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uppo 37"/>
          <p:cNvGrpSpPr/>
          <p:nvPr/>
        </p:nvGrpSpPr>
        <p:grpSpPr>
          <a:xfrm>
            <a:off x="3004187" y="3731190"/>
            <a:ext cx="8984655" cy="2382269"/>
            <a:chOff x="2870200" y="3591924"/>
            <a:chExt cx="8984655" cy="2382269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6109941" y="3591924"/>
              <a:ext cx="5744914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SzPct val="107000"/>
                <a:buFont typeface="Wingdings" panose="05000000000000000000" pitchFamily="2" charset="2"/>
                <a:buChar char="ü"/>
              </a:pPr>
              <a:r>
                <a:rPr lang="it-IT" sz="1400" dirty="0">
                  <a:latin typeface="Century Gothic" panose="020B0502020202020204" pitchFamily="34" charset="0"/>
                </a:rPr>
                <a:t>Identificazione spaziale delle infestazioni con sensori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SzPct val="107000"/>
                <a:buFont typeface="Wingdings" panose="05000000000000000000" pitchFamily="2" charset="2"/>
                <a:buChar char="ü"/>
              </a:pPr>
              <a:r>
                <a:rPr lang="en-GB" sz="1400" dirty="0">
                  <a:latin typeface="Century Gothic" panose="020B0502020202020204" pitchFamily="34" charset="0"/>
                </a:rPr>
                <a:t> </a:t>
              </a:r>
              <a:r>
                <a:rPr lang="en-GB" sz="1400" dirty="0" err="1">
                  <a:latin typeface="Century Gothic" panose="020B0502020202020204" pitchFamily="34" charset="0"/>
                </a:rPr>
                <a:t>Creazione</a:t>
              </a:r>
              <a:r>
                <a:rPr lang="en-GB" sz="1400" dirty="0">
                  <a:latin typeface="Century Gothic" panose="020B0502020202020204" pitchFamily="34" charset="0"/>
                </a:rPr>
                <a:t> di </a:t>
              </a:r>
              <a:r>
                <a:rPr lang="en-GB" sz="1400" dirty="0" err="1">
                  <a:latin typeface="Century Gothic" panose="020B0502020202020204" pitchFamily="34" charset="0"/>
                </a:rPr>
                <a:t>mappe</a:t>
              </a:r>
              <a:r>
                <a:rPr lang="en-GB" sz="1400" dirty="0">
                  <a:latin typeface="Century Gothic" panose="020B0502020202020204" pitchFamily="34" charset="0"/>
                </a:rPr>
                <a:t> di </a:t>
              </a:r>
              <a:r>
                <a:rPr lang="en-GB" sz="1400" dirty="0" err="1">
                  <a:latin typeface="Century Gothic" panose="020B0502020202020204" pitchFamily="34" charset="0"/>
                </a:rPr>
                <a:t>prescrizione</a:t>
              </a:r>
              <a:endParaRPr lang="en-GB" sz="1400" dirty="0">
                <a:latin typeface="Century Gothic" panose="020B0502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SzPct val="107000"/>
                <a:buFont typeface="Wingdings" panose="05000000000000000000" pitchFamily="2" charset="2"/>
                <a:buChar char="ü"/>
              </a:pPr>
              <a:r>
                <a:rPr lang="en-GB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“</a:t>
              </a:r>
              <a:r>
                <a:rPr lang="en-GB" sz="1400" b="1" dirty="0" err="1">
                  <a:solidFill>
                    <a:srgbClr val="00B050"/>
                  </a:solidFill>
                  <a:latin typeface="Century Gothic" panose="020B0502020202020204" pitchFamily="34" charset="0"/>
                </a:rPr>
                <a:t>Distribuzione</a:t>
              </a:r>
              <a:r>
                <a:rPr lang="en-GB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 a </a:t>
              </a:r>
              <a:r>
                <a:rPr lang="en-GB" sz="1400" b="1" dirty="0" err="1">
                  <a:solidFill>
                    <a:srgbClr val="00B050"/>
                  </a:solidFill>
                  <a:latin typeface="Century Gothic" panose="020B0502020202020204" pitchFamily="34" charset="0"/>
                </a:rPr>
                <a:t>chiazze</a:t>
              </a:r>
              <a:r>
                <a:rPr lang="en-GB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” </a:t>
              </a:r>
              <a:r>
                <a:rPr lang="en-GB" sz="1400" dirty="0" err="1">
                  <a:latin typeface="Century Gothic" panose="020B0502020202020204" pitchFamily="34" charset="0"/>
                </a:rPr>
                <a:t>della</a:t>
              </a:r>
              <a:r>
                <a:rPr lang="en-GB" sz="1400" dirty="0">
                  <a:latin typeface="Century Gothic" panose="020B0502020202020204" pitchFamily="34" charset="0"/>
                </a:rPr>
                <a:t> </a:t>
              </a:r>
              <a:r>
                <a:rPr lang="en-GB" sz="1400" dirty="0" err="1">
                  <a:latin typeface="Century Gothic" panose="020B0502020202020204" pitchFamily="34" charset="0"/>
                </a:rPr>
                <a:t>miscela</a:t>
              </a:r>
              <a:r>
                <a:rPr lang="en-GB" sz="1400" dirty="0">
                  <a:latin typeface="Century Gothic" panose="020B0502020202020204" pitchFamily="34" charset="0"/>
                </a:rPr>
                <a:t> </a:t>
              </a:r>
              <a:r>
                <a:rPr lang="en-GB" sz="1400" dirty="0" err="1">
                  <a:latin typeface="Century Gothic" panose="020B0502020202020204" pitchFamily="34" charset="0"/>
                </a:rPr>
                <a:t>erbicida</a:t>
              </a:r>
              <a:endParaRPr lang="en-GB" sz="1400" dirty="0">
                <a:latin typeface="Century Gothic" panose="020B0502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SzPct val="107000"/>
                <a:buFont typeface="Wingdings" panose="05000000000000000000" pitchFamily="2" charset="2"/>
                <a:buChar char="ü"/>
              </a:pPr>
              <a:r>
                <a:rPr lang="it-IT" sz="1400" dirty="0">
                  <a:latin typeface="Century Gothic" panose="020B0502020202020204" pitchFamily="34" charset="0"/>
                </a:rPr>
                <a:t>Risparmio fino al 25% della miscela erbicida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SzPct val="107000"/>
                <a:buFont typeface="Wingdings" panose="05000000000000000000" pitchFamily="2" charset="2"/>
                <a:buChar char="ü"/>
              </a:pPr>
              <a:r>
                <a:rPr lang="it-IT" sz="1400" u="sng" dirty="0">
                  <a:latin typeface="Century Gothic" panose="020B0502020202020204" pitchFamily="34" charset="0"/>
                </a:rPr>
                <a:t>Vantaggi in termini economici e ambientali</a:t>
              </a:r>
              <a:endParaRPr lang="en-GB" sz="1400" u="sng" dirty="0">
                <a:latin typeface="Century Gothic" panose="020B0502020202020204" pitchFamily="34" charset="0"/>
              </a:endParaRPr>
            </a:p>
          </p:txBody>
        </p:sp>
        <p:pic>
          <p:nvPicPr>
            <p:cNvPr id="14" name="Immagine 13" descr="Immagine che contiene testo, elettronico, schermo, screenshot&#10;&#10;Descrizione generata automaticamente">
              <a:extLst>
                <a:ext uri="{FF2B5EF4-FFF2-40B4-BE49-F238E27FC236}">
                  <a16:creationId xmlns:a16="http://schemas.microsoft.com/office/drawing/2014/main" id="{9A1709F6-AD41-463A-976A-DAF2220D6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8"/>
            <a:stretch/>
          </p:blipFill>
          <p:spPr>
            <a:xfrm>
              <a:off x="2870200" y="3594100"/>
              <a:ext cx="3225800" cy="2380093"/>
            </a:xfrm>
            <a:prstGeom prst="rect">
              <a:avLst/>
            </a:prstGeom>
          </p:spPr>
        </p:pic>
      </p:grpSp>
      <p:sp>
        <p:nvSpPr>
          <p:cNvPr id="20" name="CasellaDiTesto 19"/>
          <p:cNvSpPr txBox="1"/>
          <p:nvPr/>
        </p:nvSpPr>
        <p:spPr>
          <a:xfrm>
            <a:off x="2995298" y="3664035"/>
            <a:ext cx="2967894" cy="280076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Century Gothic" panose="020B0502020202020204" pitchFamily="34" charset="0"/>
            </a:endParaRPr>
          </a:p>
          <a:p>
            <a:pPr algn="ctr"/>
            <a:r>
              <a:rPr lang="it-IT" sz="1600" dirty="0">
                <a:latin typeface="Century Gothic" panose="020B0502020202020204" pitchFamily="34" charset="0"/>
              </a:rPr>
              <a:t>È un metodo agronomico di controllo delle erbe infestanti: con una falsa preparazione del letto di semina, si favorisce la germinazione delle erbe infestanti, che vengono poi distrutte meccanicamente o chimicamente.</a:t>
            </a:r>
          </a:p>
          <a:p>
            <a:pPr algn="ctr"/>
            <a:endParaRPr lang="it-IT" sz="1600" dirty="0">
              <a:latin typeface="Century Gothic" panose="020B05020202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21517" y="2487048"/>
            <a:ext cx="12052694" cy="4357302"/>
            <a:chOff x="-306110" y="3811594"/>
            <a:chExt cx="12052694" cy="4357302"/>
          </a:xfrm>
        </p:grpSpPr>
        <p:grpSp>
          <p:nvGrpSpPr>
            <p:cNvPr id="40" name="Gruppo 39"/>
            <p:cNvGrpSpPr/>
            <p:nvPr/>
          </p:nvGrpSpPr>
          <p:grpSpPr>
            <a:xfrm>
              <a:off x="5531936" y="3811594"/>
              <a:ext cx="6214648" cy="4357302"/>
              <a:chOff x="-246564" y="4916494"/>
              <a:chExt cx="6214648" cy="4357302"/>
            </a:xfrm>
          </p:grpSpPr>
          <p:graphicFrame>
            <p:nvGraphicFramePr>
              <p:cNvPr id="33" name="Grafico 32">
                <a:extLst>
                  <a:ext uri="{FF2B5EF4-FFF2-40B4-BE49-F238E27FC236}">
                    <a16:creationId xmlns:a16="http://schemas.microsoft.com/office/drawing/2014/main" id="{00000000-0008-0000-0E00-000002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08650716"/>
                  </p:ext>
                </p:extLst>
              </p:nvPr>
            </p:nvGraphicFramePr>
            <p:xfrm>
              <a:off x="-246564" y="4916494"/>
              <a:ext cx="6214648" cy="435730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sp>
            <p:nvSpPr>
              <p:cNvPr id="34" name="Rettangolo 33"/>
              <p:cNvSpPr/>
              <p:nvPr/>
            </p:nvSpPr>
            <p:spPr>
              <a:xfrm>
                <a:off x="1615453" y="8564109"/>
                <a:ext cx="3722544" cy="57953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ttangolo 34"/>
              <p:cNvSpPr/>
              <p:nvPr/>
            </p:nvSpPr>
            <p:spPr>
              <a:xfrm>
                <a:off x="1615453" y="5869123"/>
                <a:ext cx="3722544" cy="269434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uppo 36"/>
            <p:cNvGrpSpPr/>
            <p:nvPr/>
          </p:nvGrpSpPr>
          <p:grpSpPr>
            <a:xfrm>
              <a:off x="-306110" y="4992511"/>
              <a:ext cx="5727745" cy="3173226"/>
              <a:chOff x="5561290" y="7259461"/>
              <a:chExt cx="5727745" cy="3173226"/>
            </a:xfrm>
          </p:grpSpPr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682" y="7259461"/>
                <a:ext cx="2719297" cy="1954702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1421" y="7259644"/>
                <a:ext cx="2707614" cy="1961959"/>
              </a:xfrm>
              <a:prstGeom prst="rect">
                <a:avLst/>
              </a:prstGeom>
            </p:spPr>
          </p:pic>
          <p:sp>
            <p:nvSpPr>
              <p:cNvPr id="22" name="CasellaDiTesto 21"/>
              <p:cNvSpPr txBox="1"/>
              <p:nvPr/>
            </p:nvSpPr>
            <p:spPr>
              <a:xfrm>
                <a:off x="8586272" y="9263136"/>
                <a:ext cx="2684537" cy="11695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entury Gothic" panose="020B0502020202020204" pitchFamily="34" charset="0"/>
                  </a:rPr>
                  <a:t>La</a:t>
                </a:r>
                <a:r>
                  <a:rPr lang="en-GB" sz="14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1400" b="1" dirty="0" err="1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Sarchiatura</a:t>
                </a:r>
                <a:r>
                  <a:rPr lang="en-GB" sz="1400" dirty="0">
                    <a:latin typeface="Century Gothic" panose="020B0502020202020204" pitchFamily="34" charset="0"/>
                  </a:rPr>
                  <a:t> </a:t>
                </a:r>
                <a:r>
                  <a:rPr lang="it-IT" sz="1400" dirty="0">
                    <a:latin typeface="Century Gothic" panose="020B0502020202020204" pitchFamily="34" charset="0"/>
                  </a:rPr>
                  <a:t>opera tra le file di riso consentendo una maggiore aerazione del terreno e rimuovendo allo stesso tempo le infestanti</a:t>
                </a: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5561290" y="9293745"/>
                <a:ext cx="2755587" cy="9541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entury Gothic" panose="020B0502020202020204" pitchFamily="34" charset="0"/>
                  </a:rPr>
                  <a:t>La </a:t>
                </a:r>
                <a:r>
                  <a:rPr lang="en-GB" sz="1400" b="1" dirty="0" err="1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Strigliatura</a:t>
                </a:r>
                <a:r>
                  <a:rPr lang="en-GB" sz="1400" dirty="0">
                    <a:latin typeface="Century Gothic" panose="020B0502020202020204" pitchFamily="34" charset="0"/>
                  </a:rPr>
                  <a:t> </a:t>
                </a:r>
                <a:r>
                  <a:rPr lang="it-IT" sz="1400" dirty="0">
                    <a:latin typeface="Century Gothic" panose="020B0502020202020204" pitchFamily="34" charset="0"/>
                  </a:rPr>
                  <a:t>è una tecnica che permette di eradicare le infestanti senza disturbare il riso</a:t>
                </a:r>
                <a:endParaRPr lang="en-GB" sz="14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5" name="Titolo 1"/>
          <p:cNvSpPr txBox="1">
            <a:spLocks/>
          </p:cNvSpPr>
          <p:nvPr/>
        </p:nvSpPr>
        <p:spPr>
          <a:xfrm>
            <a:off x="698499" y="414283"/>
            <a:ext cx="10868777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Difesa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integrata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2291000" y="2580913"/>
            <a:ext cx="6522740" cy="4196887"/>
            <a:chOff x="14160646" y="-967452"/>
            <a:chExt cx="6522740" cy="4196887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646" y="-967452"/>
              <a:ext cx="3427850" cy="419688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31" name="CasellaDiTesto 30"/>
            <p:cNvSpPr txBox="1"/>
            <p:nvPr/>
          </p:nvSpPr>
          <p:spPr>
            <a:xfrm>
              <a:off x="15276786" y="-955637"/>
              <a:ext cx="1501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>
                  <a:solidFill>
                    <a:srgbClr val="00B050"/>
                  </a:solidFill>
                  <a:latin typeface="Century Gothic" panose="020B0502020202020204" pitchFamily="34" charset="0"/>
                </a:rPr>
                <a:t>Esempio</a:t>
              </a:r>
              <a:endParaRPr lang="en-GB" sz="1400" dirty="0">
                <a:solidFill>
                  <a:srgbClr val="00B05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7611116" y="-4606"/>
              <a:ext cx="3072270" cy="23083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entury Gothic" panose="020B0502020202020204" pitchFamily="34" charset="0"/>
                </a:rPr>
                <a:t>Supporto tecnico a disposizione dei risicoltori con l'obiettivo di informarli sul rischio di infezione da brusone del riso.</a:t>
              </a:r>
            </a:p>
            <a:p>
              <a:pPr algn="ctr"/>
              <a:r>
                <a:rPr lang="it-IT" sz="1600" dirty="0">
                  <a:latin typeface="Century Gothic" panose="020B0502020202020204" pitchFamily="34" charset="0"/>
                </a:rPr>
                <a:t>L'applicazione dei </a:t>
              </a:r>
              <a:r>
                <a:rPr lang="it-IT" sz="16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fungicidi </a:t>
              </a:r>
              <a:r>
                <a:rPr lang="it-IT" sz="1600" dirty="0">
                  <a:latin typeface="Century Gothic" panose="020B0502020202020204" pitchFamily="34" charset="0"/>
                </a:rPr>
                <a:t>viene così ottimizzata, applicandoli solo in caso di reale pericolo di infezione.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7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6" grpId="0"/>
      <p:bldP spid="25" grpId="0"/>
      <p:bldP spid="3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85" y="2715670"/>
            <a:ext cx="1979591" cy="15852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25" b="48247"/>
          <a:stretch/>
        </p:blipFill>
        <p:spPr>
          <a:xfrm>
            <a:off x="0" y="905780"/>
            <a:ext cx="6172200" cy="178902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colorTemperature colorTemp="6497"/>
                    </a14:imgEffect>
                    <a14:imgEffect>
                      <a14:saturation sat="115000"/>
                    </a14:imgEffect>
                    <a14:imgEffect>
                      <a14:brightnessContrast bright="1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4198" b="49545"/>
          <a:stretch/>
        </p:blipFill>
        <p:spPr>
          <a:xfrm>
            <a:off x="5893579" y="694935"/>
            <a:ext cx="6298421" cy="1999867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-1028031" y="-1104127"/>
            <a:ext cx="3289292" cy="3296540"/>
          </a:xfrm>
          <a:prstGeom prst="ellipse">
            <a:avLst/>
          </a:prstGeom>
          <a:solidFill>
            <a:srgbClr val="00B050"/>
          </a:solidFill>
          <a:ln w="666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9494408" y="6398024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10950330" y="5141404"/>
            <a:ext cx="3289292" cy="3296540"/>
          </a:xfrm>
          <a:prstGeom prst="ellips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29391" y="159277"/>
            <a:ext cx="9492509" cy="79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Difesa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integrata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1389414" y="2359625"/>
            <a:ext cx="3583808" cy="409640"/>
          </a:xfrm>
        </p:spPr>
        <p:txBody>
          <a:bodyPr numCol="1">
            <a:normAutofit fontScale="92500"/>
          </a:bodyPr>
          <a:lstStyle/>
          <a:p>
            <a:pPr marL="0" indent="0">
              <a:buNone/>
            </a:pP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Efficienza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d’uso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dei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nutrienti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3" name="Immagine 54" descr="MELA_DOSE2_300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3472" r="24344" b="7445"/>
          <a:stretch/>
        </p:blipFill>
        <p:spPr bwMode="auto">
          <a:xfrm rot="5400000">
            <a:off x="2246274" y="4163864"/>
            <a:ext cx="2134243" cy="28474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049" y="4312481"/>
            <a:ext cx="1908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Applicazioni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rateo-variabili</a:t>
            </a: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Concimi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efficienti</a:t>
            </a: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GB" sz="1600" dirty="0"/>
          </a:p>
        </p:txBody>
      </p:sp>
      <p:grpSp>
        <p:nvGrpSpPr>
          <p:cNvPr id="26" name="Gruppo 25"/>
          <p:cNvGrpSpPr/>
          <p:nvPr/>
        </p:nvGrpSpPr>
        <p:grpSpPr>
          <a:xfrm>
            <a:off x="11273036" y="5596388"/>
            <a:ext cx="907089" cy="844344"/>
            <a:chOff x="7436371" y="-70890"/>
            <a:chExt cx="1209045" cy="1197017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AEDE55"/>
                </a:clrFrom>
                <a:clrTo>
                  <a:srgbClr val="AEDE5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saturation sat="7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943" y="-30580"/>
              <a:ext cx="1156707" cy="1156707"/>
            </a:xfrm>
            <a:prstGeom prst="rect">
              <a:avLst/>
            </a:prstGeom>
          </p:spPr>
        </p:pic>
        <p:sp>
          <p:nvSpPr>
            <p:cNvPr id="28" name="Ovale 27"/>
            <p:cNvSpPr/>
            <p:nvPr/>
          </p:nvSpPr>
          <p:spPr>
            <a:xfrm>
              <a:off x="7436371" y="-70890"/>
              <a:ext cx="1209045" cy="1197017"/>
            </a:xfrm>
            <a:prstGeom prst="ellipse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https://omex.com/wp-content/uploads/2019/02/thre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7367" y="3887426"/>
            <a:ext cx="1580632" cy="27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gnaposto contenuto 2"/>
          <p:cNvSpPr txBox="1">
            <a:spLocks/>
          </p:cNvSpPr>
          <p:nvPr/>
        </p:nvSpPr>
        <p:spPr>
          <a:xfrm>
            <a:off x="6215856" y="2354949"/>
            <a:ext cx="3700040" cy="40964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Riduzione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degli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agrofarmaci</a:t>
            </a:r>
          </a:p>
        </p:txBody>
      </p:sp>
      <p:pic>
        <p:nvPicPr>
          <p:cNvPr id="33" name="Immagine 32" descr="Immagine che contiene cielo, esterni, erba, terra&#10;&#10;Descrizione generata automaticamente">
            <a:extLst>
              <a:ext uri="{FF2B5EF4-FFF2-40B4-BE49-F238E27FC236}">
                <a16:creationId xmlns:a16="http://schemas.microsoft.com/office/drawing/2014/main" id="{5E34990F-7005-433C-A456-087D2301F0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8709" b="12480"/>
          <a:stretch/>
        </p:blipFill>
        <p:spPr>
          <a:xfrm flipH="1">
            <a:off x="5880713" y="2692147"/>
            <a:ext cx="2668159" cy="2095753"/>
          </a:xfrm>
          <a:prstGeom prst="teardrop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13"/>
          <a:srcRect l="6568" r="11630" b="22296"/>
          <a:stretch/>
        </p:blipFill>
        <p:spPr>
          <a:xfrm>
            <a:off x="2604702" y="2878307"/>
            <a:ext cx="2713111" cy="1642161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1" y="2692147"/>
            <a:ext cx="2609036" cy="2095753"/>
          </a:xfrm>
          <a:prstGeom prst="teardrop">
            <a:avLst/>
          </a:prstGeom>
        </p:spPr>
      </p:pic>
      <p:pic>
        <p:nvPicPr>
          <p:cNvPr id="11" name="Immagine 19" descr="2015-07-13 16.04.28.jpg"/>
          <p:cNvPicPr>
            <a:picLocks noChangeAspect="1"/>
          </p:cNvPicPr>
          <p:nvPr/>
        </p:nvPicPr>
        <p:blipFill rotWithShape="1">
          <a:blip r:embed="rId15"/>
          <a:srcRect l="35528" t="21556" r="39038" b="49761"/>
          <a:stretch/>
        </p:blipFill>
        <p:spPr bwMode="auto">
          <a:xfrm>
            <a:off x="4277392" y="3906269"/>
            <a:ext cx="1537034" cy="1516419"/>
          </a:xfrm>
          <a:prstGeom prst="ellipse">
            <a:avLst/>
          </a:prstGeom>
          <a:noFill/>
          <a:ln w="63500">
            <a:noFill/>
            <a:round/>
            <a:headEnd/>
            <a:tailEnd/>
          </a:ln>
        </p:spPr>
      </p:pic>
      <p:sp>
        <p:nvSpPr>
          <p:cNvPr id="39" name="CasellaDiTesto 38"/>
          <p:cNvSpPr txBox="1"/>
          <p:nvPr/>
        </p:nvSpPr>
        <p:spPr>
          <a:xfrm>
            <a:off x="6199086" y="5173511"/>
            <a:ext cx="1908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Applicazioni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precisione</a:t>
            </a: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Diserbo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meccanico</a:t>
            </a: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GB" sz="16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9807957" y="4924037"/>
            <a:ext cx="190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Varietà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resistenti</a:t>
            </a: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Servizio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allerta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812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30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Tema di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6190</TotalTime>
  <Words>1208</Words>
  <Application>Microsoft Office PowerPoint</Application>
  <PresentationFormat>Widescreen</PresentationFormat>
  <Paragraphs>321</Paragraphs>
  <Slides>12</Slides>
  <Notes>12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AppleGothic</vt:lpstr>
      <vt:lpstr>Arial</vt:lpstr>
      <vt:lpstr>Calibri</vt:lpstr>
      <vt:lpstr>Calibri Light</vt:lpstr>
      <vt:lpstr>Candara</vt:lpstr>
      <vt:lpstr>Century Gothic</vt:lpstr>
      <vt:lpstr>Khmer UI</vt:lpstr>
      <vt:lpstr>Segoe UI Historic</vt:lpstr>
      <vt:lpstr>Wingdings</vt:lpstr>
      <vt:lpstr>Tema di Office</vt:lpstr>
      <vt:lpstr>Sostenibilità della risicoltura oggi e gestione dell’acqua</vt:lpstr>
      <vt:lpstr>Riso  agro-tecniche sostenibili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Grazie  dell’attenzione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Rice  in Europe</dc:title>
  <dc:creator>Eleonora Perucco</dc:creator>
  <cp:lastModifiedBy>Marco Romani</cp:lastModifiedBy>
  <cp:revision>570</cp:revision>
  <cp:lastPrinted>2022-11-02T13:34:12Z</cp:lastPrinted>
  <dcterms:created xsi:type="dcterms:W3CDTF">2022-02-24T14:15:45Z</dcterms:created>
  <dcterms:modified xsi:type="dcterms:W3CDTF">2024-07-01T13:26:10Z</dcterms:modified>
</cp:coreProperties>
</file>