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5"/>
  </p:notesMasterIdLst>
  <p:handoutMasterIdLst>
    <p:handoutMasterId r:id="rId26"/>
  </p:handoutMasterIdLst>
  <p:sldIdLst>
    <p:sldId id="262" r:id="rId2"/>
    <p:sldId id="367" r:id="rId3"/>
    <p:sldId id="366" r:id="rId4"/>
    <p:sldId id="377" r:id="rId5"/>
    <p:sldId id="378" r:id="rId6"/>
    <p:sldId id="379" r:id="rId7"/>
    <p:sldId id="368" r:id="rId8"/>
    <p:sldId id="373" r:id="rId9"/>
    <p:sldId id="370" r:id="rId10"/>
    <p:sldId id="374" r:id="rId11"/>
    <p:sldId id="405" r:id="rId12"/>
    <p:sldId id="375" r:id="rId13"/>
    <p:sldId id="381" r:id="rId14"/>
    <p:sldId id="380" r:id="rId15"/>
    <p:sldId id="400" r:id="rId16"/>
    <p:sldId id="397" r:id="rId17"/>
    <p:sldId id="398" r:id="rId18"/>
    <p:sldId id="391" r:id="rId19"/>
    <p:sldId id="401" r:id="rId20"/>
    <p:sldId id="376" r:id="rId21"/>
    <p:sldId id="402" r:id="rId22"/>
    <p:sldId id="403" r:id="rId23"/>
    <p:sldId id="404" r:id="rId2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5D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7" autoAdjust="0"/>
    <p:restoredTop sz="95097" autoAdjust="0"/>
  </p:normalViewPr>
  <p:slideViewPr>
    <p:cSldViewPr snapToGrid="0" snapToObjects="1">
      <p:cViewPr varScale="1">
        <p:scale>
          <a:sx n="84" d="100"/>
          <a:sy n="84" d="100"/>
        </p:scale>
        <p:origin x="629" y="4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63" d="100"/>
          <a:sy n="63" d="100"/>
        </p:scale>
        <p:origin x="2352"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xmlns="" id="{5BA876B4-88AF-FFBA-D945-6FABC400A01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a:extLst>
              <a:ext uri="{FF2B5EF4-FFF2-40B4-BE49-F238E27FC236}">
                <a16:creationId xmlns:a16="http://schemas.microsoft.com/office/drawing/2014/main" xmlns="" id="{C85E4387-2568-6A25-76AE-A94D9E67EB3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83CF7E0-590A-477B-85C1-8A35B5C7BEF9}" type="datetimeFigureOut">
              <a:rPr lang="it-IT" smtClean="0"/>
              <a:t>03/07/2024</a:t>
            </a:fld>
            <a:endParaRPr lang="it-IT"/>
          </a:p>
        </p:txBody>
      </p:sp>
      <p:sp>
        <p:nvSpPr>
          <p:cNvPr id="4" name="Segnaposto piè di pagina 3">
            <a:extLst>
              <a:ext uri="{FF2B5EF4-FFF2-40B4-BE49-F238E27FC236}">
                <a16:creationId xmlns:a16="http://schemas.microsoft.com/office/drawing/2014/main" xmlns="" id="{D6EA9D79-9738-E32C-CBCE-6579ED22874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a:extLst>
              <a:ext uri="{FF2B5EF4-FFF2-40B4-BE49-F238E27FC236}">
                <a16:creationId xmlns:a16="http://schemas.microsoft.com/office/drawing/2014/main" xmlns="" id="{8486291F-9051-1876-5C3B-821C3AC1C79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DF07317-465B-412A-ADB7-BE2B57FB0E36}" type="slidenum">
              <a:rPr lang="it-IT" smtClean="0"/>
              <a:t>‹N›</a:t>
            </a:fld>
            <a:endParaRPr lang="it-IT"/>
          </a:p>
        </p:txBody>
      </p:sp>
    </p:spTree>
    <p:extLst>
      <p:ext uri="{BB962C8B-B14F-4D97-AF65-F5344CB8AC3E}">
        <p14:creationId xmlns:p14="http://schemas.microsoft.com/office/powerpoint/2010/main" val="29454192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5568EA-96E9-494B-8994-81E3D5FA937F}" type="datetimeFigureOut">
              <a:rPr lang="it-IT" smtClean="0"/>
              <a:t>03/07/2024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43ACA0-4ADB-486A-A567-E1D24B64E66A}" type="slidenum">
              <a:rPr lang="it-IT" smtClean="0"/>
              <a:t>‹N›</a:t>
            </a:fld>
            <a:endParaRPr lang="it-IT"/>
          </a:p>
        </p:txBody>
      </p:sp>
    </p:spTree>
    <p:extLst>
      <p:ext uri="{BB962C8B-B14F-4D97-AF65-F5344CB8AC3E}">
        <p14:creationId xmlns:p14="http://schemas.microsoft.com/office/powerpoint/2010/main" val="2892772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CDBF204F-859B-4498-968B-441AB748D2AF}" type="datetimeFigureOut">
              <a:rPr lang="it-IT" smtClean="0"/>
              <a:t>03/07/2024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C471437-C8BF-4795-AF46-437FE5C34A9E}" type="slidenum">
              <a:rPr lang="it-IT" smtClean="0"/>
              <a:t>‹N›</a:t>
            </a:fld>
            <a:endParaRPr lang="it-IT"/>
          </a:p>
        </p:txBody>
      </p:sp>
    </p:spTree>
    <p:extLst>
      <p:ext uri="{BB962C8B-B14F-4D97-AF65-F5344CB8AC3E}">
        <p14:creationId xmlns:p14="http://schemas.microsoft.com/office/powerpoint/2010/main" val="1656992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CDBF204F-859B-4498-968B-441AB748D2AF}" type="datetimeFigureOut">
              <a:rPr lang="it-IT" smtClean="0"/>
              <a:t>03/07/2024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C471437-C8BF-4795-AF46-437FE5C34A9E}" type="slidenum">
              <a:rPr lang="it-IT" smtClean="0"/>
              <a:t>‹N›</a:t>
            </a:fld>
            <a:endParaRPr lang="it-IT"/>
          </a:p>
        </p:txBody>
      </p:sp>
    </p:spTree>
    <p:extLst>
      <p:ext uri="{BB962C8B-B14F-4D97-AF65-F5344CB8AC3E}">
        <p14:creationId xmlns:p14="http://schemas.microsoft.com/office/powerpoint/2010/main" val="1569824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CDBF204F-859B-4498-968B-441AB748D2AF}" type="datetimeFigureOut">
              <a:rPr lang="it-IT" smtClean="0"/>
              <a:t>03/07/2024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C471437-C8BF-4795-AF46-437FE5C34A9E}" type="slidenum">
              <a:rPr lang="it-IT" smtClean="0"/>
              <a:t>‹N›</a:t>
            </a:fld>
            <a:endParaRPr lang="it-IT"/>
          </a:p>
        </p:txBody>
      </p:sp>
    </p:spTree>
    <p:extLst>
      <p:ext uri="{BB962C8B-B14F-4D97-AF65-F5344CB8AC3E}">
        <p14:creationId xmlns:p14="http://schemas.microsoft.com/office/powerpoint/2010/main" val="183211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MAGE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xmlns="" id="{208D4D4A-1BAE-864C-88BC-BCAF8738807F}"/>
              </a:ext>
            </a:extLst>
          </p:cNvPr>
          <p:cNvSpPr>
            <a:spLocks noGrp="1"/>
          </p:cNvSpPr>
          <p:nvPr>
            <p:ph type="pic" sz="quarter" idx="13"/>
          </p:nvPr>
        </p:nvSpPr>
        <p:spPr>
          <a:xfrm>
            <a:off x="4725607" y="5955938"/>
            <a:ext cx="1363133" cy="618799"/>
          </a:xfrm>
          <a:prstGeom prst="rect">
            <a:avLst/>
          </a:prstGeom>
        </p:spPr>
        <p:txBody>
          <a:bodyPr/>
          <a:lstStyle/>
          <a:p>
            <a:endParaRPr lang="x-none"/>
          </a:p>
        </p:txBody>
      </p:sp>
      <p:sp>
        <p:nvSpPr>
          <p:cNvPr id="8" name="Picture Placeholder 6">
            <a:extLst>
              <a:ext uri="{FF2B5EF4-FFF2-40B4-BE49-F238E27FC236}">
                <a16:creationId xmlns:a16="http://schemas.microsoft.com/office/drawing/2014/main" xmlns="" id="{CF62D1FC-8164-3942-982C-1B5C4E7E4067}"/>
              </a:ext>
            </a:extLst>
          </p:cNvPr>
          <p:cNvSpPr>
            <a:spLocks noGrp="1"/>
          </p:cNvSpPr>
          <p:nvPr>
            <p:ph type="pic" sz="quarter" idx="14"/>
          </p:nvPr>
        </p:nvSpPr>
        <p:spPr>
          <a:xfrm>
            <a:off x="6239327" y="5955938"/>
            <a:ext cx="1363133" cy="618799"/>
          </a:xfrm>
          <a:prstGeom prst="rect">
            <a:avLst/>
          </a:prstGeom>
        </p:spPr>
        <p:txBody>
          <a:bodyPr/>
          <a:lstStyle/>
          <a:p>
            <a:endParaRPr lang="x-none" dirty="0"/>
          </a:p>
        </p:txBody>
      </p:sp>
      <p:sp>
        <p:nvSpPr>
          <p:cNvPr id="9" name="Picture Placeholder 6">
            <a:extLst>
              <a:ext uri="{FF2B5EF4-FFF2-40B4-BE49-F238E27FC236}">
                <a16:creationId xmlns:a16="http://schemas.microsoft.com/office/drawing/2014/main" xmlns="" id="{C0856B85-DA34-BF45-9A53-0C397042A271}"/>
              </a:ext>
            </a:extLst>
          </p:cNvPr>
          <p:cNvSpPr>
            <a:spLocks noGrp="1"/>
          </p:cNvSpPr>
          <p:nvPr>
            <p:ph type="pic" sz="quarter" idx="15"/>
          </p:nvPr>
        </p:nvSpPr>
        <p:spPr>
          <a:xfrm>
            <a:off x="7801427" y="5955938"/>
            <a:ext cx="1363133" cy="618799"/>
          </a:xfrm>
          <a:prstGeom prst="rect">
            <a:avLst/>
          </a:prstGeom>
        </p:spPr>
        <p:txBody>
          <a:bodyPr/>
          <a:lstStyle/>
          <a:p>
            <a:endParaRPr lang="x-none"/>
          </a:p>
        </p:txBody>
      </p:sp>
      <p:sp>
        <p:nvSpPr>
          <p:cNvPr id="10" name="Picture Placeholder 6">
            <a:extLst>
              <a:ext uri="{FF2B5EF4-FFF2-40B4-BE49-F238E27FC236}">
                <a16:creationId xmlns:a16="http://schemas.microsoft.com/office/drawing/2014/main" xmlns="" id="{8E019E57-DCEF-2C45-9B56-DB6101761AFE}"/>
              </a:ext>
            </a:extLst>
          </p:cNvPr>
          <p:cNvSpPr>
            <a:spLocks noGrp="1"/>
          </p:cNvSpPr>
          <p:nvPr>
            <p:ph type="pic" sz="quarter" idx="16"/>
          </p:nvPr>
        </p:nvSpPr>
        <p:spPr>
          <a:xfrm>
            <a:off x="9315147" y="5955938"/>
            <a:ext cx="1363133" cy="618799"/>
          </a:xfrm>
          <a:prstGeom prst="rect">
            <a:avLst/>
          </a:prstGeom>
        </p:spPr>
        <p:txBody>
          <a:bodyPr/>
          <a:lstStyle/>
          <a:p>
            <a:endParaRPr lang="x-none"/>
          </a:p>
        </p:txBody>
      </p:sp>
    </p:spTree>
    <p:extLst>
      <p:ext uri="{BB962C8B-B14F-4D97-AF65-F5344CB8AC3E}">
        <p14:creationId xmlns:p14="http://schemas.microsoft.com/office/powerpoint/2010/main" val="1401646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CDBF204F-859B-4498-968B-441AB748D2AF}" type="datetimeFigureOut">
              <a:rPr lang="it-IT" smtClean="0"/>
              <a:t>03/07/2024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C471437-C8BF-4795-AF46-437FE5C34A9E}" type="slidenum">
              <a:rPr lang="it-IT" smtClean="0"/>
              <a:t>‹N›</a:t>
            </a:fld>
            <a:endParaRPr lang="it-IT"/>
          </a:p>
        </p:txBody>
      </p:sp>
    </p:spTree>
    <p:extLst>
      <p:ext uri="{BB962C8B-B14F-4D97-AF65-F5344CB8AC3E}">
        <p14:creationId xmlns:p14="http://schemas.microsoft.com/office/powerpoint/2010/main" val="572360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CDBF204F-859B-4498-968B-441AB748D2AF}" type="datetimeFigureOut">
              <a:rPr lang="it-IT" smtClean="0"/>
              <a:t>03/07/2024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C471437-C8BF-4795-AF46-437FE5C34A9E}" type="slidenum">
              <a:rPr lang="it-IT" smtClean="0"/>
              <a:t>‹N›</a:t>
            </a:fld>
            <a:endParaRPr lang="it-IT"/>
          </a:p>
        </p:txBody>
      </p:sp>
    </p:spTree>
    <p:extLst>
      <p:ext uri="{BB962C8B-B14F-4D97-AF65-F5344CB8AC3E}">
        <p14:creationId xmlns:p14="http://schemas.microsoft.com/office/powerpoint/2010/main" val="147196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CDBF204F-859B-4498-968B-441AB748D2AF}" type="datetimeFigureOut">
              <a:rPr lang="it-IT" smtClean="0"/>
              <a:t>03/07/2024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C471437-C8BF-4795-AF46-437FE5C34A9E}" type="slidenum">
              <a:rPr lang="it-IT" smtClean="0"/>
              <a:t>‹N›</a:t>
            </a:fld>
            <a:endParaRPr lang="it-IT"/>
          </a:p>
        </p:txBody>
      </p:sp>
    </p:spTree>
    <p:extLst>
      <p:ext uri="{BB962C8B-B14F-4D97-AF65-F5344CB8AC3E}">
        <p14:creationId xmlns:p14="http://schemas.microsoft.com/office/powerpoint/2010/main" val="1202249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CDBF204F-859B-4498-968B-441AB748D2AF}" type="datetimeFigureOut">
              <a:rPr lang="it-IT" smtClean="0"/>
              <a:t>03/07/2024</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1C471437-C8BF-4795-AF46-437FE5C34A9E}" type="slidenum">
              <a:rPr lang="it-IT" smtClean="0"/>
              <a:t>‹N›</a:t>
            </a:fld>
            <a:endParaRPr lang="it-IT"/>
          </a:p>
        </p:txBody>
      </p:sp>
    </p:spTree>
    <p:extLst>
      <p:ext uri="{BB962C8B-B14F-4D97-AF65-F5344CB8AC3E}">
        <p14:creationId xmlns:p14="http://schemas.microsoft.com/office/powerpoint/2010/main" val="1301769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CDBF204F-859B-4498-968B-441AB748D2AF}" type="datetimeFigureOut">
              <a:rPr lang="it-IT" smtClean="0"/>
              <a:t>03/07/2024</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1C471437-C8BF-4795-AF46-437FE5C34A9E}" type="slidenum">
              <a:rPr lang="it-IT" smtClean="0"/>
              <a:t>‹N›</a:t>
            </a:fld>
            <a:endParaRPr lang="it-IT"/>
          </a:p>
        </p:txBody>
      </p:sp>
    </p:spTree>
    <p:extLst>
      <p:ext uri="{BB962C8B-B14F-4D97-AF65-F5344CB8AC3E}">
        <p14:creationId xmlns:p14="http://schemas.microsoft.com/office/powerpoint/2010/main" val="940957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CDBF204F-859B-4498-968B-441AB748D2AF}" type="datetimeFigureOut">
              <a:rPr lang="it-IT" smtClean="0"/>
              <a:t>03/07/2024</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1C471437-C8BF-4795-AF46-437FE5C34A9E}" type="slidenum">
              <a:rPr lang="it-IT" smtClean="0"/>
              <a:t>‹N›</a:t>
            </a:fld>
            <a:endParaRPr lang="it-IT"/>
          </a:p>
        </p:txBody>
      </p:sp>
    </p:spTree>
    <p:extLst>
      <p:ext uri="{BB962C8B-B14F-4D97-AF65-F5344CB8AC3E}">
        <p14:creationId xmlns:p14="http://schemas.microsoft.com/office/powerpoint/2010/main" val="94003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CDBF204F-859B-4498-968B-441AB748D2AF}" type="datetimeFigureOut">
              <a:rPr lang="it-IT" smtClean="0"/>
              <a:t>03/07/2024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C471437-C8BF-4795-AF46-437FE5C34A9E}" type="slidenum">
              <a:rPr lang="it-IT" smtClean="0"/>
              <a:t>‹N›</a:t>
            </a:fld>
            <a:endParaRPr lang="it-IT"/>
          </a:p>
        </p:txBody>
      </p:sp>
    </p:spTree>
    <p:extLst>
      <p:ext uri="{BB962C8B-B14F-4D97-AF65-F5344CB8AC3E}">
        <p14:creationId xmlns:p14="http://schemas.microsoft.com/office/powerpoint/2010/main" val="427840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CDBF204F-859B-4498-968B-441AB748D2AF}" type="datetimeFigureOut">
              <a:rPr lang="it-IT" smtClean="0"/>
              <a:t>03/07/2024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C471437-C8BF-4795-AF46-437FE5C34A9E}" type="slidenum">
              <a:rPr lang="it-IT" smtClean="0"/>
              <a:t>‹N›</a:t>
            </a:fld>
            <a:endParaRPr lang="it-IT"/>
          </a:p>
        </p:txBody>
      </p:sp>
    </p:spTree>
    <p:extLst>
      <p:ext uri="{BB962C8B-B14F-4D97-AF65-F5344CB8AC3E}">
        <p14:creationId xmlns:p14="http://schemas.microsoft.com/office/powerpoint/2010/main" val="3005865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BF204F-859B-4498-968B-441AB748D2AF}" type="datetimeFigureOut">
              <a:rPr lang="it-IT" smtClean="0"/>
              <a:t>03/07/2024</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471437-C8BF-4795-AF46-437FE5C34A9E}" type="slidenum">
              <a:rPr lang="it-IT" smtClean="0"/>
              <a:t>‹N›</a:t>
            </a:fld>
            <a:endParaRPr lang="it-IT"/>
          </a:p>
        </p:txBody>
      </p:sp>
      <p:pic>
        <p:nvPicPr>
          <p:cNvPr id="7" name="Immagine 6"/>
          <p:cNvPicPr>
            <a:picLocks noChangeAspect="1"/>
          </p:cNvPicPr>
          <p:nvPr userDrawn="1"/>
        </p:nvPicPr>
        <p:blipFill>
          <a:blip r:embed="rId14"/>
          <a:stretch>
            <a:fillRect/>
          </a:stretch>
        </p:blipFill>
        <p:spPr>
          <a:xfrm>
            <a:off x="0" y="0"/>
            <a:ext cx="12192000" cy="6857999"/>
          </a:xfrm>
          <a:prstGeom prst="rect">
            <a:avLst/>
          </a:prstGeom>
        </p:spPr>
      </p:pic>
    </p:spTree>
    <p:extLst>
      <p:ext uri="{BB962C8B-B14F-4D97-AF65-F5344CB8AC3E}">
        <p14:creationId xmlns:p14="http://schemas.microsoft.com/office/powerpoint/2010/main" val="20677550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jpeg"/><Relationship Id="rId3" Type="http://schemas.openxmlformats.org/officeDocument/2006/relationships/image" Target="../media/image25.jpeg"/><Relationship Id="rId7" Type="http://schemas.openxmlformats.org/officeDocument/2006/relationships/image" Target="../media/image29.jpeg"/><Relationship Id="rId12" Type="http://schemas.openxmlformats.org/officeDocument/2006/relationships/image" Target="../media/image34.jpeg"/><Relationship Id="rId2" Type="http://schemas.openxmlformats.org/officeDocument/2006/relationships/image" Target="../media/image24.jpeg"/><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33.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39.jpe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38.jpeg"/><Relationship Id="rId5" Type="http://schemas.openxmlformats.org/officeDocument/2006/relationships/image" Target="../media/image36.emf"/><Relationship Id="rId4" Type="http://schemas.openxmlformats.org/officeDocument/2006/relationships/oleObject" Target="../embeddings/Foglio_di_lavoro_di_Microsoft_Excel_97-20031.xls"/></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image" Target="../media/image7.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xmlns="" id="{9194763C-C475-324D-9A93-5A78A653E363}"/>
              </a:ext>
            </a:extLst>
          </p:cNvPr>
          <p:cNvPicPr>
            <a:picLocks noChangeAspect="1"/>
          </p:cNvPicPr>
          <p:nvPr/>
        </p:nvPicPr>
        <p:blipFill>
          <a:blip r:embed="rId2"/>
          <a:stretch>
            <a:fillRect/>
          </a:stretch>
        </p:blipFill>
        <p:spPr>
          <a:xfrm>
            <a:off x="0" y="0"/>
            <a:ext cx="12192000" cy="6858000"/>
          </a:xfrm>
          <a:prstGeom prst="rect">
            <a:avLst/>
          </a:prstGeom>
        </p:spPr>
      </p:pic>
      <p:sp>
        <p:nvSpPr>
          <p:cNvPr id="12" name="Sottotitolo 2">
            <a:extLst>
              <a:ext uri="{FF2B5EF4-FFF2-40B4-BE49-F238E27FC236}">
                <a16:creationId xmlns:a16="http://schemas.microsoft.com/office/drawing/2014/main" xmlns="" id="{7150D030-1DCA-C842-AAB0-033AE351C823}"/>
              </a:ext>
            </a:extLst>
          </p:cNvPr>
          <p:cNvSpPr txBox="1">
            <a:spLocks/>
          </p:cNvSpPr>
          <p:nvPr/>
        </p:nvSpPr>
        <p:spPr>
          <a:xfrm>
            <a:off x="946934" y="2398742"/>
            <a:ext cx="10905760" cy="83426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endParaRPr lang="it-IT" sz="4400" b="1" dirty="0">
              <a:solidFill>
                <a:srgbClr val="485D61"/>
              </a:solidFill>
              <a:latin typeface="Bodoni 72 Book" pitchFamily="2" charset="0"/>
            </a:endParaRPr>
          </a:p>
          <a:p>
            <a:pPr algn="l">
              <a:lnSpc>
                <a:spcPct val="100000"/>
              </a:lnSpc>
            </a:pPr>
            <a:endParaRPr lang="it-IT" sz="3200" dirty="0">
              <a:solidFill>
                <a:srgbClr val="485D61"/>
              </a:solidFill>
              <a:latin typeface="Bodoni 72 Book" pitchFamily="2" charset="0"/>
            </a:endParaRPr>
          </a:p>
          <a:p>
            <a:pPr algn="l">
              <a:lnSpc>
                <a:spcPct val="100000"/>
              </a:lnSpc>
            </a:pPr>
            <a:endParaRPr lang="it-IT" sz="3200" dirty="0">
              <a:solidFill>
                <a:srgbClr val="485D61"/>
              </a:solidFill>
              <a:latin typeface="Bodoni 72 Book" pitchFamily="2" charset="0"/>
              <a:cs typeface="Circular Std Book" panose="020B0604020101020102" pitchFamily="34" charset="77"/>
            </a:endParaRPr>
          </a:p>
        </p:txBody>
      </p:sp>
      <p:sp>
        <p:nvSpPr>
          <p:cNvPr id="7" name="Sottotitolo 2">
            <a:extLst>
              <a:ext uri="{FF2B5EF4-FFF2-40B4-BE49-F238E27FC236}">
                <a16:creationId xmlns:a16="http://schemas.microsoft.com/office/drawing/2014/main" xmlns="" id="{013DD5C9-5F3A-E141-BD8A-6CCA9BB8A850}"/>
              </a:ext>
            </a:extLst>
          </p:cNvPr>
          <p:cNvSpPr txBox="1">
            <a:spLocks/>
          </p:cNvSpPr>
          <p:nvPr/>
        </p:nvSpPr>
        <p:spPr>
          <a:xfrm>
            <a:off x="1041826" y="5062728"/>
            <a:ext cx="5496997" cy="57894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it-IT" b="1" dirty="0">
              <a:solidFill>
                <a:srgbClr val="485D61"/>
              </a:solidFill>
              <a:latin typeface="Circular Std Book" panose="020B0604020101020102" pitchFamily="34" charset="77"/>
              <a:cs typeface="Circular Std Book" panose="020B0604020101020102" pitchFamily="34" charset="77"/>
            </a:endParaRPr>
          </a:p>
        </p:txBody>
      </p:sp>
      <p:sp>
        <p:nvSpPr>
          <p:cNvPr id="2" name="CasellaDiTesto 1"/>
          <p:cNvSpPr txBox="1"/>
          <p:nvPr/>
        </p:nvSpPr>
        <p:spPr>
          <a:xfrm>
            <a:off x="295112" y="5842833"/>
            <a:ext cx="3724727" cy="1550168"/>
          </a:xfrm>
          <a:prstGeom prst="rect">
            <a:avLst/>
          </a:prstGeom>
        </p:spPr>
        <p:txBody>
          <a:bodyPr vert="horz" lIns="91440" tIns="45720" rIns="91440" bIns="45720" rtlCol="0">
            <a:normAutofit/>
          </a:bodyPr>
          <a:lstStyle>
            <a:defPPr>
              <a:defRPr lang="it-IT"/>
            </a:defPPr>
            <a:lvl1pPr indent="0">
              <a:lnSpc>
                <a:spcPct val="90000"/>
              </a:lnSpc>
              <a:spcBef>
                <a:spcPts val="1000"/>
              </a:spcBef>
              <a:buFont typeface="Arial" panose="020B0604020202020204" pitchFamily="34" charset="0"/>
              <a:buNone/>
              <a:defRPr sz="2400" b="1">
                <a:solidFill>
                  <a:srgbClr val="485D61"/>
                </a:solidFill>
                <a:latin typeface="Circular Std Book" panose="020B0604020101020102" pitchFamily="34" charset="77"/>
                <a:cs typeface="Circular Std Book" panose="020B0604020101020102" pitchFamily="34" charset="77"/>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pPr>
              <a:spcBef>
                <a:spcPts val="0"/>
              </a:spcBef>
            </a:pPr>
            <a:r>
              <a:rPr lang="it-IT" sz="1600" b="0" dirty="0">
                <a:latin typeface="Bodoni 72 Book"/>
              </a:rPr>
              <a:t>A cura di: Claudio De Paola, Direttore</a:t>
            </a:r>
          </a:p>
        </p:txBody>
      </p:sp>
      <p:sp>
        <p:nvSpPr>
          <p:cNvPr id="4" name="CasellaDiTesto 3">
            <a:extLst>
              <a:ext uri="{FF2B5EF4-FFF2-40B4-BE49-F238E27FC236}">
                <a16:creationId xmlns:a16="http://schemas.microsoft.com/office/drawing/2014/main" xmlns="" id="{92BEC783-6CB7-37D3-9E31-048EFD43D784}"/>
              </a:ext>
            </a:extLst>
          </p:cNvPr>
          <p:cNvSpPr txBox="1"/>
          <p:nvPr/>
        </p:nvSpPr>
        <p:spPr>
          <a:xfrm>
            <a:off x="295112" y="2472261"/>
            <a:ext cx="8978629" cy="1323439"/>
          </a:xfrm>
          <a:prstGeom prst="rect">
            <a:avLst/>
          </a:prstGeom>
          <a:noFill/>
        </p:spPr>
        <p:txBody>
          <a:bodyPr wrap="square" rtlCol="0">
            <a:spAutoFit/>
          </a:bodyPr>
          <a:lstStyle/>
          <a:p>
            <a:r>
              <a:rPr lang="it-IT" sz="4000" b="1" dirty="0" smtClean="0">
                <a:solidFill>
                  <a:srgbClr val="485D61"/>
                </a:solidFill>
                <a:latin typeface="Bodoni 72 Book"/>
              </a:rPr>
              <a:t>L’agricoltura nel Parco, </a:t>
            </a:r>
          </a:p>
          <a:p>
            <a:r>
              <a:rPr lang="it-IT" sz="4000" b="1" dirty="0" smtClean="0">
                <a:solidFill>
                  <a:srgbClr val="485D61"/>
                </a:solidFill>
                <a:latin typeface="Bodoni 72 Book"/>
              </a:rPr>
              <a:t>fasi ed esperienze dal 1980 ad oggi</a:t>
            </a:r>
            <a:endParaRPr lang="it-IT" sz="4000" b="1" dirty="0">
              <a:solidFill>
                <a:srgbClr val="485D61"/>
              </a:solidFill>
              <a:latin typeface="Bodoni 72 Book"/>
            </a:endParaRPr>
          </a:p>
        </p:txBody>
      </p:sp>
      <p:sp>
        <p:nvSpPr>
          <p:cNvPr id="6" name="CasellaDiTesto 5">
            <a:extLst>
              <a:ext uri="{FF2B5EF4-FFF2-40B4-BE49-F238E27FC236}">
                <a16:creationId xmlns:a16="http://schemas.microsoft.com/office/drawing/2014/main" xmlns="" id="{92A39149-A461-AC3B-D667-54FF641DF23C}"/>
              </a:ext>
            </a:extLst>
          </p:cNvPr>
          <p:cNvSpPr txBox="1"/>
          <p:nvPr/>
        </p:nvSpPr>
        <p:spPr>
          <a:xfrm>
            <a:off x="295112" y="5280141"/>
            <a:ext cx="4359184" cy="461665"/>
          </a:xfrm>
          <a:prstGeom prst="rect">
            <a:avLst/>
          </a:prstGeom>
          <a:noFill/>
        </p:spPr>
        <p:txBody>
          <a:bodyPr wrap="square" rtlCol="0">
            <a:spAutoFit/>
          </a:bodyPr>
          <a:lstStyle/>
          <a:p>
            <a:r>
              <a:rPr lang="it-IT" sz="2400" dirty="0" smtClean="0">
                <a:solidFill>
                  <a:srgbClr val="485D61"/>
                </a:solidFill>
                <a:latin typeface="Bodoni 72 Book"/>
              </a:rPr>
              <a:t>Morimondo, 3 luglio </a:t>
            </a:r>
            <a:r>
              <a:rPr lang="it-IT" sz="2400" dirty="0">
                <a:solidFill>
                  <a:srgbClr val="485D61"/>
                </a:solidFill>
                <a:latin typeface="Bodoni 72 Book"/>
              </a:rPr>
              <a:t>2024</a:t>
            </a:r>
            <a:r>
              <a:rPr lang="it-IT" dirty="0">
                <a:latin typeface="Bodoni 72 Book"/>
              </a:rPr>
              <a:t> </a:t>
            </a:r>
          </a:p>
        </p:txBody>
      </p:sp>
      <p:sp>
        <p:nvSpPr>
          <p:cNvPr id="9" name="CasellaDiTesto 8">
            <a:extLst>
              <a:ext uri="{FF2B5EF4-FFF2-40B4-BE49-F238E27FC236}">
                <a16:creationId xmlns:a16="http://schemas.microsoft.com/office/drawing/2014/main" xmlns="" id="{92A39149-A461-AC3B-D667-54FF641DF23C}"/>
              </a:ext>
            </a:extLst>
          </p:cNvPr>
          <p:cNvSpPr txBox="1"/>
          <p:nvPr/>
        </p:nvSpPr>
        <p:spPr>
          <a:xfrm>
            <a:off x="295112" y="1478028"/>
            <a:ext cx="11436641" cy="523220"/>
          </a:xfrm>
          <a:prstGeom prst="rect">
            <a:avLst/>
          </a:prstGeom>
          <a:noFill/>
        </p:spPr>
        <p:txBody>
          <a:bodyPr wrap="square" rtlCol="0">
            <a:spAutoFit/>
          </a:bodyPr>
          <a:lstStyle/>
          <a:p>
            <a:r>
              <a:rPr lang="it-IT" sz="2800" b="1" dirty="0">
                <a:solidFill>
                  <a:srgbClr val="485D61"/>
                </a:solidFill>
                <a:latin typeface="Bodoni 72 Book"/>
              </a:rPr>
              <a:t>Parco e attività </a:t>
            </a:r>
            <a:r>
              <a:rPr lang="it-IT" sz="2800" b="1" dirty="0" smtClean="0">
                <a:solidFill>
                  <a:srgbClr val="485D61"/>
                </a:solidFill>
                <a:latin typeface="Bodoni 72 Book"/>
              </a:rPr>
              <a:t>agricola: esperienze</a:t>
            </a:r>
            <a:r>
              <a:rPr lang="it-IT" sz="2800" b="1" dirty="0">
                <a:solidFill>
                  <a:srgbClr val="485D61"/>
                </a:solidFill>
                <a:latin typeface="Bodoni 72 Book"/>
              </a:rPr>
              <a:t>, </a:t>
            </a:r>
            <a:r>
              <a:rPr lang="it-IT" sz="2800" b="1" dirty="0" smtClean="0">
                <a:solidFill>
                  <a:srgbClr val="485D61"/>
                </a:solidFill>
                <a:latin typeface="Bodoni 72 Book"/>
              </a:rPr>
              <a:t>collaborazioni, prospettive</a:t>
            </a:r>
            <a:endParaRPr lang="it-IT" sz="2800" dirty="0">
              <a:latin typeface="Bodoni 72 Book"/>
            </a:endParaRPr>
          </a:p>
        </p:txBody>
      </p:sp>
    </p:spTree>
    <p:extLst>
      <p:ext uri="{BB962C8B-B14F-4D97-AF65-F5344CB8AC3E}">
        <p14:creationId xmlns:p14="http://schemas.microsoft.com/office/powerpoint/2010/main" val="14722840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59498" y="430439"/>
            <a:ext cx="10515600" cy="1325563"/>
          </a:xfrm>
        </p:spPr>
        <p:txBody>
          <a:bodyPr vert="horz" lIns="91440" tIns="45720" rIns="91440" bIns="45720" rtlCol="0" anchor="ctr">
            <a:normAutofit/>
          </a:bodyPr>
          <a:lstStyle/>
          <a:p>
            <a:r>
              <a:rPr lang="it-IT" sz="4000" dirty="0">
                <a:solidFill>
                  <a:schemeClr val="tx2"/>
                </a:solidFill>
                <a:latin typeface="Bodoni 72 Book"/>
              </a:rPr>
              <a:t>A</a:t>
            </a:r>
            <a:r>
              <a:rPr lang="it-IT" sz="4000" dirty="0" smtClean="0">
                <a:solidFill>
                  <a:schemeClr val="tx2"/>
                </a:solidFill>
                <a:latin typeface="Bodoni 72 Book"/>
              </a:rPr>
              <a:t>pprofondimento </a:t>
            </a:r>
            <a:r>
              <a:rPr lang="it-IT" sz="4000" dirty="0" smtClean="0">
                <a:solidFill>
                  <a:schemeClr val="tx2"/>
                </a:solidFill>
                <a:latin typeface="Bodoni 72 Book"/>
              </a:rPr>
              <a:t>e conoscenza</a:t>
            </a:r>
            <a:endParaRPr lang="it-IT" sz="4000" dirty="0">
              <a:solidFill>
                <a:schemeClr val="tx2"/>
              </a:solidFill>
              <a:latin typeface="Bodoni 72 Book"/>
            </a:endParaRPr>
          </a:p>
        </p:txBody>
      </p:sp>
      <p:sp>
        <p:nvSpPr>
          <p:cNvPr id="3" name="Segnaposto contenuto 2"/>
          <p:cNvSpPr>
            <a:spLocks noGrp="1"/>
          </p:cNvSpPr>
          <p:nvPr>
            <p:ph idx="1"/>
          </p:nvPr>
        </p:nvSpPr>
        <p:spPr>
          <a:xfrm>
            <a:off x="225552" y="1813306"/>
            <a:ext cx="4492752" cy="4351338"/>
          </a:xfrm>
        </p:spPr>
        <p:txBody>
          <a:bodyPr vert="horz" lIns="91440" tIns="45720" rIns="91440" bIns="45720" rtlCol="0" anchor="ctr">
            <a:noAutofit/>
          </a:bodyPr>
          <a:lstStyle/>
          <a:p>
            <a:pPr marL="0">
              <a:spcBef>
                <a:spcPct val="0"/>
              </a:spcBef>
              <a:buNone/>
            </a:pPr>
            <a:r>
              <a:rPr lang="it-IT" sz="2400" dirty="0">
                <a:solidFill>
                  <a:schemeClr val="tx2"/>
                </a:solidFill>
                <a:latin typeface="Bodoni 72 Book"/>
                <a:ea typeface="+mj-ea"/>
                <a:cs typeface="+mj-cs"/>
              </a:rPr>
              <a:t>Vengono </a:t>
            </a:r>
            <a:r>
              <a:rPr lang="it-IT" sz="2400" dirty="0" smtClean="0">
                <a:solidFill>
                  <a:schemeClr val="tx2"/>
                </a:solidFill>
                <a:latin typeface="Bodoni 72 Book"/>
                <a:ea typeface="+mj-ea"/>
                <a:cs typeface="+mj-cs"/>
              </a:rPr>
              <a:t>effettuati </a:t>
            </a:r>
            <a:r>
              <a:rPr lang="it-IT" sz="2400" dirty="0">
                <a:solidFill>
                  <a:schemeClr val="tx2"/>
                </a:solidFill>
                <a:latin typeface="Bodoni 72 Book"/>
                <a:ea typeface="+mj-ea"/>
                <a:cs typeface="+mj-cs"/>
              </a:rPr>
              <a:t>degli approfondimenti </a:t>
            </a:r>
            <a:r>
              <a:rPr lang="it-IT" sz="2400" dirty="0" smtClean="0">
                <a:solidFill>
                  <a:schemeClr val="tx2"/>
                </a:solidFill>
                <a:latin typeface="Bodoni 72 Book"/>
                <a:ea typeface="+mj-ea"/>
                <a:cs typeface="+mj-cs"/>
              </a:rPr>
              <a:t>tecnico - scientifici per conoscere a fondo il potenziale dell’agricoltura e alcuni aspetti strategici. </a:t>
            </a:r>
          </a:p>
          <a:p>
            <a:pPr marL="0">
              <a:spcBef>
                <a:spcPct val="0"/>
              </a:spcBef>
              <a:buNone/>
            </a:pPr>
            <a:endParaRPr lang="it-IT" sz="2400" dirty="0" smtClean="0">
              <a:solidFill>
                <a:schemeClr val="tx2"/>
              </a:solidFill>
              <a:latin typeface="Bodoni 72 Book"/>
              <a:ea typeface="+mj-ea"/>
              <a:cs typeface="+mj-cs"/>
            </a:endParaRPr>
          </a:p>
          <a:p>
            <a:pPr marL="0">
              <a:spcBef>
                <a:spcPct val="0"/>
              </a:spcBef>
              <a:buNone/>
            </a:pPr>
            <a:r>
              <a:rPr lang="it-IT" sz="2400" dirty="0" smtClean="0">
                <a:solidFill>
                  <a:schemeClr val="tx2"/>
                </a:solidFill>
                <a:latin typeface="Bodoni 72 Book"/>
                <a:ea typeface="+mj-ea"/>
                <a:cs typeface="+mj-cs"/>
              </a:rPr>
              <a:t>Esempi:</a:t>
            </a:r>
          </a:p>
          <a:p>
            <a:pPr marL="0">
              <a:spcBef>
                <a:spcPct val="0"/>
              </a:spcBef>
              <a:buNone/>
            </a:pPr>
            <a:endParaRPr lang="it-IT" sz="2400" dirty="0">
              <a:solidFill>
                <a:schemeClr val="tx2"/>
              </a:solidFill>
              <a:latin typeface="Bodoni 72 Book"/>
              <a:ea typeface="+mj-ea"/>
              <a:cs typeface="+mj-cs"/>
            </a:endParaRPr>
          </a:p>
          <a:p>
            <a:pPr marL="114300" indent="-342900">
              <a:spcBef>
                <a:spcPct val="0"/>
              </a:spcBef>
            </a:pPr>
            <a:r>
              <a:rPr lang="it-IT" sz="2400" dirty="0" smtClean="0">
                <a:solidFill>
                  <a:schemeClr val="tx2"/>
                </a:solidFill>
                <a:latin typeface="Bodoni 72 Book"/>
                <a:ea typeface="+mj-ea"/>
                <a:cs typeface="+mj-cs"/>
              </a:rPr>
              <a:t>Censimento cascine (1500)</a:t>
            </a:r>
          </a:p>
          <a:p>
            <a:pPr marL="114300" indent="-342900">
              <a:spcBef>
                <a:spcPct val="0"/>
              </a:spcBef>
            </a:pPr>
            <a:r>
              <a:rPr lang="it-IT" sz="2400" dirty="0" smtClean="0">
                <a:solidFill>
                  <a:schemeClr val="tx2"/>
                </a:solidFill>
                <a:latin typeface="Bodoni 72 Book"/>
                <a:ea typeface="+mj-ea"/>
                <a:cs typeface="+mj-cs"/>
              </a:rPr>
              <a:t>Carta pedologica</a:t>
            </a:r>
          </a:p>
          <a:p>
            <a:pPr marL="0" indent="0">
              <a:spcBef>
                <a:spcPct val="0"/>
              </a:spcBef>
              <a:buNone/>
            </a:pPr>
            <a:endParaRPr lang="it-IT" sz="2400" dirty="0">
              <a:solidFill>
                <a:schemeClr val="tx2"/>
              </a:solidFill>
              <a:latin typeface="Bodoni 72 Book"/>
              <a:ea typeface="+mj-ea"/>
              <a:cs typeface="+mj-cs"/>
            </a:endParaRPr>
          </a:p>
        </p:txBody>
      </p:sp>
      <p:pic>
        <p:nvPicPr>
          <p:cNvPr id="4" name="Immagine 3"/>
          <p:cNvPicPr>
            <a:picLocks noChangeAspect="1"/>
          </p:cNvPicPr>
          <p:nvPr/>
        </p:nvPicPr>
        <p:blipFill>
          <a:blip r:embed="rId2"/>
          <a:stretch>
            <a:fillRect/>
          </a:stretch>
        </p:blipFill>
        <p:spPr>
          <a:xfrm>
            <a:off x="4909904" y="1756001"/>
            <a:ext cx="2107366" cy="3165590"/>
          </a:xfrm>
          <a:prstGeom prst="rect">
            <a:avLst/>
          </a:prstGeom>
        </p:spPr>
      </p:pic>
      <p:pic>
        <p:nvPicPr>
          <p:cNvPr id="5" name="Immagine 4"/>
          <p:cNvPicPr>
            <a:picLocks noChangeAspect="1"/>
          </p:cNvPicPr>
          <p:nvPr/>
        </p:nvPicPr>
        <p:blipFill>
          <a:blip r:embed="rId3"/>
          <a:stretch>
            <a:fillRect/>
          </a:stretch>
        </p:blipFill>
        <p:spPr>
          <a:xfrm>
            <a:off x="7354863" y="2578961"/>
            <a:ext cx="2119691" cy="3161497"/>
          </a:xfrm>
          <a:prstGeom prst="rect">
            <a:avLst/>
          </a:prstGeom>
        </p:spPr>
      </p:pic>
      <p:pic>
        <p:nvPicPr>
          <p:cNvPr id="6" name="Immagine 5"/>
          <p:cNvPicPr>
            <a:picLocks noChangeAspect="1"/>
          </p:cNvPicPr>
          <p:nvPr/>
        </p:nvPicPr>
        <p:blipFill>
          <a:blip r:embed="rId4"/>
          <a:stretch>
            <a:fillRect/>
          </a:stretch>
        </p:blipFill>
        <p:spPr>
          <a:xfrm>
            <a:off x="9812148" y="1813306"/>
            <a:ext cx="2157631" cy="3161497"/>
          </a:xfrm>
          <a:prstGeom prst="rect">
            <a:avLst/>
          </a:prstGeom>
        </p:spPr>
      </p:pic>
    </p:spTree>
    <p:extLst>
      <p:ext uri="{BB962C8B-B14F-4D97-AF65-F5344CB8AC3E}">
        <p14:creationId xmlns:p14="http://schemas.microsoft.com/office/powerpoint/2010/main" val="26730765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pPr marL="0" indent="0">
              <a:buNone/>
            </a:pPr>
            <a:r>
              <a:rPr lang="it-IT" dirty="0" smtClean="0"/>
              <a:t>Vengono avviate ulteriori analisi, soprattutto in merito la Piano Territoriale di Coordinamento che porteranno a:</a:t>
            </a:r>
          </a:p>
          <a:p>
            <a:r>
              <a:rPr lang="it-IT" dirty="0"/>
              <a:t>D</a:t>
            </a:r>
            <a:r>
              <a:rPr lang="it-IT" dirty="0" smtClean="0"/>
              <a:t>efinire un primo abaco delle corrette tipologie di intervento sugli edifici rurali, linee guida per i progetti;</a:t>
            </a:r>
          </a:p>
          <a:p>
            <a:r>
              <a:rPr lang="it-IT" dirty="0" smtClean="0"/>
              <a:t>Focalizzare l’attenzione su una serie di necessità specifiche per il settore agricolo, che troveranno risposta nell’aggiornamento delle norme del PTC oggi vigente. Ad esempio la possibilità di riconversione delle cascine non più utilizzate a scopo produttivo e l’identificazione di una specifica area agricola all’interno delle zone di riserva (B3). </a:t>
            </a:r>
            <a:endParaRPr lang="it-IT" dirty="0"/>
          </a:p>
        </p:txBody>
      </p:sp>
      <p:sp>
        <p:nvSpPr>
          <p:cNvPr id="4" name="Titolo 1"/>
          <p:cNvSpPr>
            <a:spLocks noGrp="1"/>
          </p:cNvSpPr>
          <p:nvPr>
            <p:ph type="title"/>
          </p:nvPr>
        </p:nvSpPr>
        <p:spPr/>
        <p:txBody>
          <a:bodyPr vert="horz" lIns="91440" tIns="45720" rIns="91440" bIns="45720" rtlCol="0" anchor="ctr">
            <a:normAutofit/>
          </a:bodyPr>
          <a:lstStyle/>
          <a:p>
            <a:r>
              <a:rPr lang="it-IT" sz="4000" dirty="0" smtClean="0">
                <a:solidFill>
                  <a:schemeClr val="tx2"/>
                </a:solidFill>
                <a:latin typeface="Bodoni 72 Book"/>
              </a:rPr>
              <a:t>Adeguamento degli strumenti</a:t>
            </a:r>
            <a:endParaRPr lang="it-IT" sz="4000" dirty="0">
              <a:solidFill>
                <a:schemeClr val="tx2"/>
              </a:solidFill>
              <a:latin typeface="Bodoni 72 Book"/>
            </a:endParaRPr>
          </a:p>
        </p:txBody>
      </p:sp>
    </p:spTree>
    <p:extLst>
      <p:ext uri="{BB962C8B-B14F-4D97-AF65-F5344CB8AC3E}">
        <p14:creationId xmlns:p14="http://schemas.microsoft.com/office/powerpoint/2010/main" val="1630193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42378" y="137831"/>
            <a:ext cx="11128870" cy="1325563"/>
          </a:xfrm>
        </p:spPr>
        <p:txBody>
          <a:bodyPr vert="horz" lIns="91440" tIns="45720" rIns="91440" bIns="45720" rtlCol="0" anchor="ctr">
            <a:normAutofit/>
          </a:bodyPr>
          <a:lstStyle/>
          <a:p>
            <a:r>
              <a:rPr lang="it-IT" sz="4000" dirty="0" smtClean="0">
                <a:solidFill>
                  <a:schemeClr val="tx2"/>
                </a:solidFill>
                <a:latin typeface="Bodoni 72 Book"/>
              </a:rPr>
              <a:t>Produttività colture, reddito aziende, biodiversità</a:t>
            </a:r>
            <a:endParaRPr lang="it-IT" sz="4000" dirty="0">
              <a:solidFill>
                <a:schemeClr val="tx2"/>
              </a:solidFill>
              <a:latin typeface="Bodoni 72 Book"/>
            </a:endParaRPr>
          </a:p>
        </p:txBody>
      </p:sp>
      <p:sp>
        <p:nvSpPr>
          <p:cNvPr id="3" name="Segnaposto contenuto 2"/>
          <p:cNvSpPr>
            <a:spLocks noGrp="1"/>
          </p:cNvSpPr>
          <p:nvPr>
            <p:ph idx="1"/>
          </p:nvPr>
        </p:nvSpPr>
        <p:spPr>
          <a:xfrm>
            <a:off x="838200" y="1734185"/>
            <a:ext cx="10515600" cy="4351338"/>
          </a:xfrm>
        </p:spPr>
        <p:txBody>
          <a:bodyPr vert="horz" lIns="91440" tIns="45720" rIns="91440" bIns="45720" rtlCol="0" anchor="ctr">
            <a:noAutofit/>
          </a:bodyPr>
          <a:lstStyle/>
          <a:p>
            <a:pPr marL="0">
              <a:spcBef>
                <a:spcPct val="0"/>
              </a:spcBef>
              <a:buNone/>
            </a:pPr>
            <a:r>
              <a:rPr lang="it-IT" sz="2400" dirty="0" smtClean="0">
                <a:solidFill>
                  <a:schemeClr val="tx2"/>
                </a:solidFill>
                <a:latin typeface="Bodoni 72 Book"/>
                <a:ea typeface="+mj-ea"/>
                <a:cs typeface="+mj-cs"/>
              </a:rPr>
              <a:t>La riforma della Politica Agricola Comune (PAC) del 1992 sposta l’attenzione dal sostegno ai prezzi al sostegno al reddito. Le misure di accompagnamento introducono elementi di sostegno verso forme di agricoltura a minor impatto e alla forestazione.</a:t>
            </a:r>
          </a:p>
          <a:p>
            <a:pPr marL="0">
              <a:spcBef>
                <a:spcPct val="0"/>
              </a:spcBef>
              <a:buNone/>
            </a:pPr>
            <a:endParaRPr lang="it-IT" sz="2400" dirty="0">
              <a:solidFill>
                <a:schemeClr val="tx2"/>
              </a:solidFill>
              <a:latin typeface="Bodoni 72 Book"/>
              <a:ea typeface="+mj-ea"/>
              <a:cs typeface="+mj-cs"/>
            </a:endParaRPr>
          </a:p>
          <a:p>
            <a:pPr marL="0" algn="ctr">
              <a:spcBef>
                <a:spcPct val="0"/>
              </a:spcBef>
              <a:buNone/>
            </a:pPr>
            <a:r>
              <a:rPr lang="it-IT" sz="2400" b="1" dirty="0" smtClean="0">
                <a:solidFill>
                  <a:schemeClr val="tx2"/>
                </a:solidFill>
                <a:latin typeface="Bodoni 72 Book"/>
                <a:ea typeface="+mj-ea"/>
                <a:cs typeface="+mj-cs"/>
              </a:rPr>
              <a:t>Come sfruttare al meglio questo enorme potenziale?</a:t>
            </a:r>
          </a:p>
          <a:p>
            <a:pPr marL="0">
              <a:spcBef>
                <a:spcPct val="0"/>
              </a:spcBef>
              <a:buNone/>
            </a:pPr>
            <a:endParaRPr lang="it-IT" sz="2400" dirty="0">
              <a:solidFill>
                <a:schemeClr val="tx2"/>
              </a:solidFill>
              <a:latin typeface="Bodoni 72 Book"/>
              <a:ea typeface="+mj-ea"/>
              <a:cs typeface="+mj-cs"/>
            </a:endParaRPr>
          </a:p>
          <a:p>
            <a:pPr marL="0">
              <a:spcBef>
                <a:spcPct val="0"/>
              </a:spcBef>
              <a:buNone/>
            </a:pPr>
            <a:r>
              <a:rPr lang="it-IT" sz="2400" dirty="0" smtClean="0">
                <a:solidFill>
                  <a:schemeClr val="tx2"/>
                </a:solidFill>
                <a:latin typeface="Bodoni 72 Book"/>
                <a:ea typeface="+mj-ea"/>
                <a:cs typeface="+mj-cs"/>
              </a:rPr>
              <a:t>Nel 1993 Parco stipula una convenzione con la Commissione europea e apre il Carrefour europeo Lombardia – Centro regionale di informazione ed animazione rurale – Sportello periferico della CE. </a:t>
            </a:r>
          </a:p>
          <a:p>
            <a:pPr marL="0">
              <a:spcBef>
                <a:spcPct val="0"/>
              </a:spcBef>
              <a:buNone/>
            </a:pPr>
            <a:r>
              <a:rPr lang="it-IT" sz="1600" dirty="0" smtClean="0">
                <a:solidFill>
                  <a:schemeClr val="tx2"/>
                </a:solidFill>
                <a:latin typeface="Bodoni 72 Book"/>
                <a:ea typeface="+mj-ea"/>
                <a:cs typeface="+mj-cs"/>
              </a:rPr>
              <a:t>(Europa a 12 Stati membri, internet non è ancora disponibile)</a:t>
            </a:r>
          </a:p>
          <a:p>
            <a:pPr marL="0">
              <a:spcBef>
                <a:spcPct val="0"/>
              </a:spcBef>
              <a:buNone/>
            </a:pPr>
            <a:endParaRPr lang="it-IT" sz="2400" dirty="0">
              <a:solidFill>
                <a:schemeClr val="tx2"/>
              </a:solidFill>
              <a:latin typeface="Bodoni 72 Book"/>
              <a:ea typeface="+mj-ea"/>
              <a:cs typeface="+mj-cs"/>
            </a:endParaRPr>
          </a:p>
          <a:p>
            <a:pPr marL="0">
              <a:spcBef>
                <a:spcPct val="0"/>
              </a:spcBef>
              <a:buNone/>
            </a:pPr>
            <a:r>
              <a:rPr lang="it-IT" sz="2400" dirty="0" smtClean="0">
                <a:solidFill>
                  <a:schemeClr val="tx2"/>
                </a:solidFill>
                <a:latin typeface="Bodoni 72 Book"/>
                <a:ea typeface="+mj-ea"/>
                <a:cs typeface="+mj-cs"/>
              </a:rPr>
              <a:t>Sede centrale presso il Parco a Magenta, con progressiva apertura sportelli presso amministrazioni provinciali di Brescia, Bergamo, Milano, Lodi e punti informativi presso uffici periferici regionali a Pavia, Cremona, Sondrio.</a:t>
            </a:r>
          </a:p>
          <a:p>
            <a:pPr marL="0">
              <a:spcBef>
                <a:spcPct val="0"/>
              </a:spcBef>
              <a:buNone/>
            </a:pPr>
            <a:endParaRPr lang="it-IT" sz="2400" dirty="0">
              <a:solidFill>
                <a:schemeClr val="tx2"/>
              </a:solidFill>
              <a:latin typeface="Bodoni 72 Book"/>
              <a:ea typeface="+mj-ea"/>
              <a:cs typeface="+mj-cs"/>
            </a:endParaRPr>
          </a:p>
          <a:p>
            <a:pPr marL="0">
              <a:spcBef>
                <a:spcPct val="0"/>
              </a:spcBef>
              <a:buNone/>
            </a:pPr>
            <a:r>
              <a:rPr lang="it-IT" sz="1600" dirty="0">
                <a:solidFill>
                  <a:schemeClr val="tx2"/>
                </a:solidFill>
                <a:latin typeface="Bodoni 72 Book"/>
                <a:ea typeface="+mj-ea"/>
                <a:cs typeface="+mj-cs"/>
              </a:rPr>
              <a:t>Rimane in attività fino al 2003</a:t>
            </a:r>
          </a:p>
        </p:txBody>
      </p:sp>
    </p:spTree>
    <p:extLst>
      <p:ext uri="{BB962C8B-B14F-4D97-AF65-F5344CB8AC3E}">
        <p14:creationId xmlns:p14="http://schemas.microsoft.com/office/powerpoint/2010/main" val="38078028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42378" y="137831"/>
            <a:ext cx="11128870" cy="1325563"/>
          </a:xfrm>
        </p:spPr>
        <p:txBody>
          <a:bodyPr vert="horz" lIns="91440" tIns="45720" rIns="91440" bIns="45720" rtlCol="0" anchor="ctr">
            <a:normAutofit/>
          </a:bodyPr>
          <a:lstStyle/>
          <a:p>
            <a:r>
              <a:rPr lang="it-IT" sz="4000" dirty="0" smtClean="0">
                <a:solidFill>
                  <a:schemeClr val="tx2"/>
                </a:solidFill>
                <a:latin typeface="Bodoni 72 Book"/>
              </a:rPr>
              <a:t>Informazione capillare e feedback </a:t>
            </a:r>
            <a:endParaRPr lang="it-IT" sz="4000" dirty="0">
              <a:solidFill>
                <a:schemeClr val="tx2"/>
              </a:solidFill>
              <a:latin typeface="Bodoni 72 Book"/>
            </a:endParaRPr>
          </a:p>
        </p:txBody>
      </p:sp>
      <p:sp>
        <p:nvSpPr>
          <p:cNvPr id="3" name="Segnaposto contenuto 2"/>
          <p:cNvSpPr>
            <a:spLocks noGrp="1"/>
          </p:cNvSpPr>
          <p:nvPr>
            <p:ph idx="1"/>
          </p:nvPr>
        </p:nvSpPr>
        <p:spPr>
          <a:xfrm>
            <a:off x="838200" y="1734185"/>
            <a:ext cx="10515600" cy="624967"/>
          </a:xfrm>
        </p:spPr>
        <p:txBody>
          <a:bodyPr vert="horz" lIns="91440" tIns="45720" rIns="91440" bIns="45720" rtlCol="0" anchor="ctr">
            <a:noAutofit/>
          </a:bodyPr>
          <a:lstStyle/>
          <a:p>
            <a:pPr marL="0">
              <a:spcBef>
                <a:spcPct val="0"/>
              </a:spcBef>
              <a:buNone/>
            </a:pPr>
            <a:r>
              <a:rPr lang="it-IT" sz="2400" dirty="0" err="1" smtClean="0">
                <a:solidFill>
                  <a:schemeClr val="tx2"/>
                </a:solidFill>
                <a:latin typeface="Bodoni 72 Book"/>
                <a:ea typeface="+mj-ea"/>
                <a:cs typeface="+mj-cs"/>
              </a:rPr>
              <a:t>Newsletters</a:t>
            </a:r>
            <a:r>
              <a:rPr lang="it-IT" sz="2400" dirty="0" smtClean="0">
                <a:solidFill>
                  <a:schemeClr val="tx2"/>
                </a:solidFill>
                <a:latin typeface="Bodoni 72 Book"/>
                <a:ea typeface="+mj-ea"/>
                <a:cs typeface="+mj-cs"/>
              </a:rPr>
              <a:t>, bollettini informativi</a:t>
            </a:r>
          </a:p>
          <a:p>
            <a:pPr marL="0">
              <a:spcBef>
                <a:spcPct val="0"/>
              </a:spcBef>
              <a:buNone/>
            </a:pPr>
            <a:endParaRPr lang="it-IT" sz="2400" dirty="0">
              <a:solidFill>
                <a:schemeClr val="tx2"/>
              </a:solidFill>
              <a:latin typeface="Bodoni 72 Book"/>
              <a:ea typeface="+mj-ea"/>
              <a:cs typeface="+mj-cs"/>
            </a:endParaRPr>
          </a:p>
        </p:txBody>
      </p:sp>
      <p:pic>
        <p:nvPicPr>
          <p:cNvPr id="4" name="Immagine 3"/>
          <p:cNvPicPr>
            <a:picLocks noChangeAspect="1"/>
          </p:cNvPicPr>
          <p:nvPr/>
        </p:nvPicPr>
        <p:blipFill>
          <a:blip r:embed="rId2"/>
          <a:stretch>
            <a:fillRect/>
          </a:stretch>
        </p:blipFill>
        <p:spPr>
          <a:xfrm>
            <a:off x="474661" y="2240280"/>
            <a:ext cx="2213675" cy="2884823"/>
          </a:xfrm>
          <a:prstGeom prst="rect">
            <a:avLst/>
          </a:prstGeom>
        </p:spPr>
      </p:pic>
      <p:pic>
        <p:nvPicPr>
          <p:cNvPr id="5" name="Immagine 4"/>
          <p:cNvPicPr>
            <a:picLocks noChangeAspect="1"/>
          </p:cNvPicPr>
          <p:nvPr/>
        </p:nvPicPr>
        <p:blipFill>
          <a:blip r:embed="rId3"/>
          <a:stretch>
            <a:fillRect/>
          </a:stretch>
        </p:blipFill>
        <p:spPr>
          <a:xfrm>
            <a:off x="2034196" y="3026555"/>
            <a:ext cx="2188693" cy="3073718"/>
          </a:xfrm>
          <a:prstGeom prst="rect">
            <a:avLst/>
          </a:prstGeom>
        </p:spPr>
      </p:pic>
      <p:pic>
        <p:nvPicPr>
          <p:cNvPr id="6" name="Immagine 5"/>
          <p:cNvPicPr>
            <a:picLocks noChangeAspect="1"/>
          </p:cNvPicPr>
          <p:nvPr/>
        </p:nvPicPr>
        <p:blipFill>
          <a:blip r:embed="rId4"/>
          <a:stretch>
            <a:fillRect/>
          </a:stretch>
        </p:blipFill>
        <p:spPr>
          <a:xfrm>
            <a:off x="4004302" y="2162447"/>
            <a:ext cx="2091698" cy="2962656"/>
          </a:xfrm>
          <a:prstGeom prst="rect">
            <a:avLst/>
          </a:prstGeom>
        </p:spPr>
      </p:pic>
      <p:pic>
        <p:nvPicPr>
          <p:cNvPr id="7" name="Immagine 6"/>
          <p:cNvPicPr>
            <a:picLocks noChangeAspect="1"/>
          </p:cNvPicPr>
          <p:nvPr/>
        </p:nvPicPr>
        <p:blipFill>
          <a:blip r:embed="rId5"/>
          <a:stretch>
            <a:fillRect/>
          </a:stretch>
        </p:blipFill>
        <p:spPr>
          <a:xfrm>
            <a:off x="5667507" y="3913858"/>
            <a:ext cx="1985600" cy="2697480"/>
          </a:xfrm>
          <a:prstGeom prst="rect">
            <a:avLst/>
          </a:prstGeom>
        </p:spPr>
      </p:pic>
      <p:pic>
        <p:nvPicPr>
          <p:cNvPr id="8" name="Immagine 7"/>
          <p:cNvPicPr>
            <a:picLocks noChangeAspect="1"/>
          </p:cNvPicPr>
          <p:nvPr/>
        </p:nvPicPr>
        <p:blipFill>
          <a:blip r:embed="rId6"/>
          <a:stretch>
            <a:fillRect/>
          </a:stretch>
        </p:blipFill>
        <p:spPr>
          <a:xfrm>
            <a:off x="6224652" y="1325435"/>
            <a:ext cx="4194239" cy="2588423"/>
          </a:xfrm>
          <a:prstGeom prst="rect">
            <a:avLst/>
          </a:prstGeom>
        </p:spPr>
      </p:pic>
      <p:pic>
        <p:nvPicPr>
          <p:cNvPr id="9" name="Picture 7" descr="File0088"/>
          <p:cNvPicPr>
            <a:picLocks noChangeAspect="1" noChangeArrowheads="1"/>
          </p:cNvPicPr>
          <p:nvPr/>
        </p:nvPicPr>
        <p:blipFill>
          <a:blip r:embed="rId7">
            <a:extLst>
              <a:ext uri="{28A0092B-C50C-407E-A947-70E740481C1C}">
                <a14:useLocalDpi xmlns:a14="http://schemas.microsoft.com/office/drawing/2010/main" val="0"/>
              </a:ext>
            </a:extLst>
          </a:blip>
          <a:srcRect t="2316" r="1010"/>
          <a:stretch>
            <a:fillRect/>
          </a:stretch>
        </p:blipFill>
        <p:spPr bwMode="auto">
          <a:xfrm>
            <a:off x="7653107" y="3717280"/>
            <a:ext cx="2716213" cy="1947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3406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olo 1"/>
          <p:cNvSpPr>
            <a:spLocks noGrp="1" noChangeArrowheads="1"/>
          </p:cNvSpPr>
          <p:nvPr>
            <p:ph type="title"/>
          </p:nvPr>
        </p:nvSpPr>
        <p:spPr>
          <a:xfrm>
            <a:off x="1414272" y="-84136"/>
            <a:ext cx="10515600" cy="1325563"/>
          </a:xfrm>
        </p:spPr>
        <p:txBody>
          <a:bodyPr vert="horz" lIns="91440" tIns="45720" rIns="91440" bIns="45720" rtlCol="0" anchor="ctr">
            <a:normAutofit/>
          </a:bodyPr>
          <a:lstStyle/>
          <a:p>
            <a:r>
              <a:rPr lang="it-IT" altLang="it-IT" sz="4000" dirty="0" smtClean="0">
                <a:solidFill>
                  <a:schemeClr val="tx2"/>
                </a:solidFill>
                <a:latin typeface="Bodoni 72 Book"/>
              </a:rPr>
              <a:t>Animazione rurale e progetti</a:t>
            </a:r>
            <a:endParaRPr lang="it-IT" altLang="it-IT" sz="4000" dirty="0">
              <a:solidFill>
                <a:schemeClr val="tx2"/>
              </a:solidFill>
              <a:latin typeface="Bodoni 72 Book"/>
            </a:endParaRPr>
          </a:p>
        </p:txBody>
      </p:sp>
      <p:sp>
        <p:nvSpPr>
          <p:cNvPr id="95235" name="Segnaposto numero diapositiva 4"/>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MS PGothic"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9pPr>
          </a:lstStyle>
          <a:p>
            <a:pPr>
              <a:spcBef>
                <a:spcPct val="0"/>
              </a:spcBef>
              <a:buClrTx/>
              <a:buSzTx/>
              <a:buFontTx/>
              <a:buNone/>
            </a:pPr>
            <a:fld id="{3A9FF115-807E-456F-BB3B-9DC5BBA871D9}" type="slidenum">
              <a:rPr lang="it-IT" altLang="it-IT" sz="1400"/>
              <a:pPr>
                <a:spcBef>
                  <a:spcPct val="0"/>
                </a:spcBef>
                <a:buClrTx/>
                <a:buSzTx/>
                <a:buFontTx/>
                <a:buNone/>
              </a:pPr>
              <a:t>14</a:t>
            </a:fld>
            <a:endParaRPr lang="it-IT" altLang="it-IT" sz="1400"/>
          </a:p>
        </p:txBody>
      </p:sp>
      <p:pic>
        <p:nvPicPr>
          <p:cNvPr id="95236" name="Picture 19" descr="File0086"/>
          <p:cNvPicPr>
            <a:picLocks noChangeAspect="1" noChangeArrowheads="1"/>
          </p:cNvPicPr>
          <p:nvPr/>
        </p:nvPicPr>
        <p:blipFill>
          <a:blip r:embed="rId2">
            <a:extLst>
              <a:ext uri="{28A0092B-C50C-407E-A947-70E740481C1C}">
                <a14:useLocalDpi xmlns:a14="http://schemas.microsoft.com/office/drawing/2010/main" val="0"/>
              </a:ext>
            </a:extLst>
          </a:blip>
          <a:srcRect t="4207"/>
          <a:stretch>
            <a:fillRect/>
          </a:stretch>
        </p:blipFill>
        <p:spPr bwMode="auto">
          <a:xfrm>
            <a:off x="6120607" y="1095376"/>
            <a:ext cx="3119437"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Picture 20" descr="File0087"/>
          <p:cNvPicPr>
            <a:picLocks noChangeAspect="1" noChangeArrowheads="1"/>
          </p:cNvPicPr>
          <p:nvPr/>
        </p:nvPicPr>
        <p:blipFill>
          <a:blip r:embed="rId3">
            <a:extLst>
              <a:ext uri="{28A0092B-C50C-407E-A947-70E740481C1C}">
                <a14:useLocalDpi xmlns:a14="http://schemas.microsoft.com/office/drawing/2010/main" val="0"/>
              </a:ext>
            </a:extLst>
          </a:blip>
          <a:srcRect l="3860" t="16827" b="8414"/>
          <a:stretch>
            <a:fillRect/>
          </a:stretch>
        </p:blipFill>
        <p:spPr bwMode="auto">
          <a:xfrm>
            <a:off x="3186431" y="1095376"/>
            <a:ext cx="27559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8" name="Picture 25" descr="File008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8320" y="1034040"/>
            <a:ext cx="2613153" cy="3582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9" name="Rectangle 18"/>
          <p:cNvSpPr>
            <a:spLocks noChangeArrowheads="1"/>
          </p:cNvSpPr>
          <p:nvPr/>
        </p:nvSpPr>
        <p:spPr bwMode="auto">
          <a:xfrm>
            <a:off x="426308" y="4273960"/>
            <a:ext cx="3384550" cy="954107"/>
          </a:xfrm>
          <a:prstGeom prst="rect">
            <a:avLst/>
          </a:prstGeom>
          <a:solidFill>
            <a:srgbClr val="FF99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spcBef>
                <a:spcPct val="0"/>
              </a:spcBef>
            </a:pPr>
            <a:r>
              <a:rPr lang="it-IT" altLang="it-IT" sz="1400" dirty="0">
                <a:solidFill>
                  <a:schemeClr val="bg1"/>
                </a:solidFill>
                <a:latin typeface="Bodoni 72 Book"/>
                <a:ea typeface="MS PGothic" panose="020B0600070205080204" pitchFamily="34" charset="-128"/>
              </a:rPr>
              <a:t>Le azioni attuate:</a:t>
            </a:r>
          </a:p>
          <a:p>
            <a:pPr>
              <a:spcBef>
                <a:spcPct val="0"/>
              </a:spcBef>
            </a:pPr>
            <a:r>
              <a:rPr lang="it-IT" altLang="it-IT" sz="1400" dirty="0">
                <a:solidFill>
                  <a:schemeClr val="bg1"/>
                </a:solidFill>
                <a:latin typeface="Bodoni 72 Book"/>
                <a:ea typeface="MS PGothic" panose="020B0600070205080204" pitchFamily="34" charset="-128"/>
              </a:rPr>
              <a:t>131 aziende agricole coinvolte</a:t>
            </a:r>
          </a:p>
          <a:p>
            <a:pPr>
              <a:spcBef>
                <a:spcPct val="0"/>
              </a:spcBef>
            </a:pPr>
            <a:r>
              <a:rPr lang="it-IT" altLang="it-IT" sz="1400" dirty="0">
                <a:solidFill>
                  <a:schemeClr val="bg1"/>
                </a:solidFill>
                <a:latin typeface="Bodoni 72 Book"/>
                <a:ea typeface="MS PGothic" panose="020B0600070205080204" pitchFamily="34" charset="-128"/>
              </a:rPr>
              <a:t>950 ettari di prati-marcite </a:t>
            </a:r>
          </a:p>
          <a:p>
            <a:pPr>
              <a:spcBef>
                <a:spcPct val="0"/>
              </a:spcBef>
            </a:pPr>
            <a:r>
              <a:rPr lang="it-IT" altLang="it-IT" sz="1400" dirty="0">
                <a:solidFill>
                  <a:schemeClr val="bg1"/>
                </a:solidFill>
                <a:latin typeface="Bodoni 72 Book"/>
                <a:ea typeface="MS PGothic" panose="020B0600070205080204" pitchFamily="34" charset="-128"/>
              </a:rPr>
              <a:t>176 KM di siepi-filari</a:t>
            </a:r>
          </a:p>
        </p:txBody>
      </p:sp>
      <p:sp>
        <p:nvSpPr>
          <p:cNvPr id="95240" name="Rectangle 16"/>
          <p:cNvSpPr>
            <a:spLocks noChangeArrowheads="1"/>
          </p:cNvSpPr>
          <p:nvPr/>
        </p:nvSpPr>
        <p:spPr bwMode="auto">
          <a:xfrm>
            <a:off x="428689" y="2566988"/>
            <a:ext cx="2400300" cy="1169988"/>
          </a:xfrm>
          <a:prstGeom prst="rect">
            <a:avLst/>
          </a:prstGeom>
          <a:solidFill>
            <a:srgbClr val="FF99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MS PGothic"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9pPr>
          </a:lstStyle>
          <a:p>
            <a:pPr eaLnBrk="1" hangingPunct="1">
              <a:spcBef>
                <a:spcPct val="0"/>
              </a:spcBef>
              <a:buClrTx/>
              <a:buSzTx/>
              <a:buFontTx/>
              <a:buNone/>
            </a:pPr>
            <a:r>
              <a:rPr lang="it-IT" altLang="it-IT" sz="1400" dirty="0">
                <a:solidFill>
                  <a:schemeClr val="bg1"/>
                </a:solidFill>
                <a:latin typeface="Bodoni 72 Book"/>
              </a:rPr>
              <a:t>Assistenza tecnica alle imprese agricole </a:t>
            </a:r>
            <a:r>
              <a:rPr lang="it-IT" altLang="it-IT" sz="1400" dirty="0" smtClean="0">
                <a:solidFill>
                  <a:schemeClr val="bg1"/>
                </a:solidFill>
                <a:latin typeface="Bodoni 72 Book"/>
              </a:rPr>
              <a:t>per l’</a:t>
            </a:r>
            <a:r>
              <a:rPr lang="it-IT" altLang="ja-JP" sz="1400" dirty="0" smtClean="0">
                <a:solidFill>
                  <a:schemeClr val="bg1"/>
                </a:solidFill>
                <a:latin typeface="Bodoni 72 Book"/>
              </a:rPr>
              <a:t>applicazione </a:t>
            </a:r>
            <a:r>
              <a:rPr lang="it-IT" altLang="ja-JP" sz="1400" dirty="0">
                <a:solidFill>
                  <a:schemeClr val="bg1"/>
                </a:solidFill>
                <a:latin typeface="Bodoni 72 Book"/>
              </a:rPr>
              <a:t>di misure comunitarie: esempio </a:t>
            </a:r>
            <a:r>
              <a:rPr lang="it-IT" altLang="ja-JP" sz="1400" dirty="0" smtClean="0">
                <a:solidFill>
                  <a:schemeClr val="bg1"/>
                </a:solidFill>
                <a:latin typeface="Bodoni 72 Book"/>
              </a:rPr>
              <a:t>dei Progetti Comprensoriali</a:t>
            </a:r>
            <a:endParaRPr lang="it-IT" altLang="it-IT" sz="1400" dirty="0">
              <a:solidFill>
                <a:schemeClr val="bg1"/>
              </a:solidFill>
              <a:latin typeface="Bodoni 72 Book"/>
            </a:endParaRPr>
          </a:p>
        </p:txBody>
      </p:sp>
      <p:sp>
        <p:nvSpPr>
          <p:cNvPr id="9" name="Rectangle 16"/>
          <p:cNvSpPr>
            <a:spLocks noChangeArrowheads="1"/>
          </p:cNvSpPr>
          <p:nvPr/>
        </p:nvSpPr>
        <p:spPr bwMode="auto">
          <a:xfrm>
            <a:off x="428688" y="5756694"/>
            <a:ext cx="8093520" cy="307777"/>
          </a:xfrm>
          <a:prstGeom prst="rect">
            <a:avLst/>
          </a:prstGeom>
          <a:solidFill>
            <a:srgbClr val="FF99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spcBef>
                <a:spcPct val="0"/>
              </a:spcBef>
            </a:pPr>
            <a:r>
              <a:rPr lang="it-IT" altLang="it-IT" sz="1400" dirty="0">
                <a:solidFill>
                  <a:schemeClr val="bg1"/>
                </a:solidFill>
                <a:latin typeface="Bodoni 72 Book"/>
                <a:ea typeface="MS PGothic" panose="020B0600070205080204" pitchFamily="34" charset="-128"/>
              </a:rPr>
              <a:t>Circa 3 miliardi di Lire (1,5 mln Euro) di contributi erogati alle aziende nel quinquennio di impegno</a:t>
            </a:r>
          </a:p>
        </p:txBody>
      </p:sp>
    </p:spTree>
    <p:extLst>
      <p:ext uri="{BB962C8B-B14F-4D97-AF65-F5344CB8AC3E}">
        <p14:creationId xmlns:p14="http://schemas.microsoft.com/office/powerpoint/2010/main" val="28735828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2424113" y="1613823"/>
            <a:ext cx="7010400" cy="58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723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MS PGothic" panose="020B0600070205080204" pitchFamily="34" charset="-128"/>
              </a:defRPr>
            </a:lvl1pPr>
            <a:lvl2pPr defTabSz="72390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MS PGothic" panose="020B0600070205080204" pitchFamily="34" charset="-128"/>
              </a:defRPr>
            </a:lvl2pPr>
            <a:lvl3pPr marL="1143000" indent="-228600" defTabSz="7239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MS PGothic" panose="020B0600070205080204" pitchFamily="34" charset="-128"/>
              </a:defRPr>
            </a:lvl3pPr>
            <a:lvl4pPr marL="1600200" indent="-228600" defTabSz="7239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4pPr>
            <a:lvl5pPr marL="2057400" indent="-228600" defTabSz="7239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5pPr>
            <a:lvl6pPr marL="2514600" indent="-228600" defTabSz="7239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6pPr>
            <a:lvl7pPr marL="2971800" indent="-228600" defTabSz="7239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7pPr>
            <a:lvl8pPr marL="3429000" indent="-228600" defTabSz="7239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8pPr>
            <a:lvl9pPr marL="3886200" indent="-228600" defTabSz="7239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9pPr>
          </a:lstStyle>
          <a:p>
            <a:pPr lvl="1" eaLnBrk="1" hangingPunct="1">
              <a:spcBef>
                <a:spcPct val="50000"/>
              </a:spcBef>
              <a:buClrTx/>
              <a:buSzTx/>
              <a:buFont typeface="Wingdings" panose="05000000000000000000" pitchFamily="2" charset="2"/>
              <a:buNone/>
            </a:pPr>
            <a:r>
              <a:rPr lang="it-IT" altLang="it-IT" sz="2400" dirty="0" smtClean="0">
                <a:solidFill>
                  <a:schemeClr val="tx2"/>
                </a:solidFill>
                <a:latin typeface="Bodoni 72 Book"/>
                <a:ea typeface="+mj-ea"/>
                <a:cs typeface="+mj-cs"/>
              </a:rPr>
              <a:t>A </a:t>
            </a:r>
            <a:r>
              <a:rPr lang="it-IT" altLang="it-IT" sz="2400" dirty="0">
                <a:solidFill>
                  <a:schemeClr val="tx2"/>
                </a:solidFill>
                <a:latin typeface="Bodoni 72 Book"/>
                <a:ea typeface="+mj-ea"/>
                <a:cs typeface="+mj-cs"/>
              </a:rPr>
              <a:t>partire dell’esperienza del Carrefour europeo il Parco </a:t>
            </a:r>
            <a:r>
              <a:rPr lang="it-IT" altLang="it-IT" sz="2400" dirty="0" smtClean="0">
                <a:solidFill>
                  <a:schemeClr val="tx2"/>
                </a:solidFill>
                <a:latin typeface="Bodoni 72 Book"/>
                <a:ea typeface="+mj-ea"/>
                <a:cs typeface="+mj-cs"/>
              </a:rPr>
              <a:t>riorienta </a:t>
            </a:r>
            <a:r>
              <a:rPr lang="it-IT" altLang="it-IT" sz="2400" dirty="0">
                <a:solidFill>
                  <a:schemeClr val="tx2"/>
                </a:solidFill>
                <a:latin typeface="Bodoni 72 Book"/>
                <a:ea typeface="+mj-ea"/>
                <a:cs typeface="+mj-cs"/>
              </a:rPr>
              <a:t>le sue attività di </a:t>
            </a:r>
            <a:r>
              <a:rPr lang="it-IT" altLang="it-IT" sz="2400" dirty="0" smtClean="0">
                <a:solidFill>
                  <a:schemeClr val="tx2"/>
                </a:solidFill>
                <a:latin typeface="Bodoni 72 Book"/>
                <a:ea typeface="+mj-ea"/>
                <a:cs typeface="+mj-cs"/>
              </a:rPr>
              <a:t>settore</a:t>
            </a:r>
            <a:endParaRPr lang="it-IT" altLang="it-IT" sz="2400" dirty="0">
              <a:solidFill>
                <a:schemeClr val="tx2"/>
              </a:solidFill>
              <a:latin typeface="Bodoni 72 Book"/>
              <a:ea typeface="+mj-ea"/>
              <a:cs typeface="+mj-cs"/>
            </a:endParaRPr>
          </a:p>
          <a:p>
            <a:pPr lvl="1" eaLnBrk="1" hangingPunct="1">
              <a:spcBef>
                <a:spcPct val="50000"/>
              </a:spcBef>
              <a:buClrTx/>
              <a:buSzTx/>
              <a:buFontTx/>
              <a:buNone/>
            </a:pPr>
            <a:endParaRPr lang="it-IT" altLang="it-IT" sz="2400" dirty="0" smtClean="0">
              <a:solidFill>
                <a:schemeClr val="tx2"/>
              </a:solidFill>
              <a:latin typeface="Bodoni 72 Book"/>
              <a:ea typeface="+mj-ea"/>
              <a:cs typeface="+mj-cs"/>
            </a:endParaRPr>
          </a:p>
          <a:p>
            <a:pPr lvl="1" eaLnBrk="1" hangingPunct="1">
              <a:spcBef>
                <a:spcPct val="50000"/>
              </a:spcBef>
              <a:buClrTx/>
              <a:buSzTx/>
              <a:buFontTx/>
              <a:buNone/>
            </a:pPr>
            <a:endParaRPr lang="it-IT" altLang="it-IT" sz="2400" dirty="0" smtClean="0">
              <a:solidFill>
                <a:schemeClr val="tx2"/>
              </a:solidFill>
              <a:latin typeface="Bodoni 72 Book"/>
              <a:ea typeface="+mj-ea"/>
              <a:cs typeface="+mj-cs"/>
            </a:endParaRPr>
          </a:p>
          <a:p>
            <a:pPr lvl="1" eaLnBrk="1" hangingPunct="1">
              <a:spcBef>
                <a:spcPct val="50000"/>
              </a:spcBef>
              <a:buClrTx/>
              <a:buSzTx/>
              <a:buFontTx/>
              <a:buNone/>
            </a:pPr>
            <a:r>
              <a:rPr lang="it-IT" altLang="it-IT" sz="2400" dirty="0" smtClean="0">
                <a:solidFill>
                  <a:schemeClr val="tx2"/>
                </a:solidFill>
                <a:latin typeface="Bodoni 72 Book"/>
                <a:ea typeface="+mj-ea"/>
                <a:cs typeface="+mj-cs"/>
              </a:rPr>
              <a:t>Sensibilizzazione </a:t>
            </a:r>
            <a:r>
              <a:rPr lang="it-IT" altLang="it-IT" sz="2400" dirty="0">
                <a:solidFill>
                  <a:schemeClr val="tx2"/>
                </a:solidFill>
                <a:latin typeface="Bodoni 72 Book"/>
                <a:ea typeface="+mj-ea"/>
                <a:cs typeface="+mj-cs"/>
              </a:rPr>
              <a:t>tecnici e  associazioni</a:t>
            </a:r>
          </a:p>
          <a:p>
            <a:pPr lvl="1" eaLnBrk="1" hangingPunct="1">
              <a:spcBef>
                <a:spcPct val="50000"/>
              </a:spcBef>
              <a:buClrTx/>
              <a:buSzTx/>
              <a:buFontTx/>
              <a:buNone/>
            </a:pPr>
            <a:endParaRPr lang="it-IT" altLang="it-IT" sz="2400" dirty="0">
              <a:solidFill>
                <a:schemeClr val="tx2"/>
              </a:solidFill>
              <a:latin typeface="Bodoni 72 Book"/>
              <a:ea typeface="+mj-ea"/>
              <a:cs typeface="+mj-cs"/>
            </a:endParaRPr>
          </a:p>
          <a:p>
            <a:pPr lvl="1" eaLnBrk="1" hangingPunct="1">
              <a:spcBef>
                <a:spcPct val="50000"/>
              </a:spcBef>
              <a:buClrTx/>
              <a:buSzTx/>
              <a:buFontTx/>
              <a:buNone/>
            </a:pPr>
            <a:endParaRPr lang="it-IT" altLang="it-IT" sz="2400" dirty="0" smtClean="0">
              <a:solidFill>
                <a:schemeClr val="tx2"/>
              </a:solidFill>
              <a:latin typeface="Bodoni 72 Book"/>
              <a:ea typeface="+mj-ea"/>
              <a:cs typeface="+mj-cs"/>
            </a:endParaRPr>
          </a:p>
          <a:p>
            <a:pPr lvl="1" eaLnBrk="1" hangingPunct="1">
              <a:spcBef>
                <a:spcPct val="50000"/>
              </a:spcBef>
              <a:buClrTx/>
              <a:buSzTx/>
              <a:buFontTx/>
              <a:buNone/>
            </a:pPr>
            <a:r>
              <a:rPr lang="it-IT" altLang="it-IT" sz="2400" dirty="0" smtClean="0">
                <a:solidFill>
                  <a:schemeClr val="tx2"/>
                </a:solidFill>
                <a:latin typeface="Bodoni 72 Book"/>
                <a:ea typeface="+mj-ea"/>
                <a:cs typeface="+mj-cs"/>
              </a:rPr>
              <a:t>Assistenza alle aziende per miglioramento agronomico, </a:t>
            </a:r>
            <a:r>
              <a:rPr lang="it-IT" altLang="it-IT" sz="2400" dirty="0">
                <a:solidFill>
                  <a:schemeClr val="tx2"/>
                </a:solidFill>
                <a:latin typeface="Bodoni 72 Book"/>
                <a:ea typeface="+mj-ea"/>
                <a:cs typeface="+mj-cs"/>
              </a:rPr>
              <a:t>paesaggio e biodiversità</a:t>
            </a:r>
          </a:p>
          <a:p>
            <a:pPr lvl="1" eaLnBrk="1" hangingPunct="1">
              <a:spcBef>
                <a:spcPct val="50000"/>
              </a:spcBef>
              <a:buClrTx/>
              <a:buSzTx/>
              <a:buFontTx/>
              <a:buNone/>
            </a:pPr>
            <a:endParaRPr lang="it-IT" altLang="it-IT" dirty="0">
              <a:solidFill>
                <a:srgbClr val="000090"/>
              </a:solidFill>
            </a:endParaRPr>
          </a:p>
          <a:p>
            <a:pPr lvl="1" eaLnBrk="1" hangingPunct="1">
              <a:spcBef>
                <a:spcPct val="50000"/>
              </a:spcBef>
              <a:buClrTx/>
              <a:buSzTx/>
              <a:buFontTx/>
              <a:buNone/>
            </a:pPr>
            <a:endParaRPr lang="it-IT" altLang="it-IT" dirty="0">
              <a:solidFill>
                <a:srgbClr val="000090"/>
              </a:solidFill>
            </a:endParaRPr>
          </a:p>
        </p:txBody>
      </p:sp>
      <p:sp>
        <p:nvSpPr>
          <p:cNvPr id="5" name="Titolo 1"/>
          <p:cNvSpPr txBox="1">
            <a:spLocks noChangeArrowheads="1"/>
          </p:cNvSpPr>
          <p:nvPr/>
        </p:nvSpPr>
        <p:spPr>
          <a:xfrm>
            <a:off x="1441704" y="24980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altLang="it-IT" sz="4000" dirty="0" smtClean="0">
                <a:solidFill>
                  <a:schemeClr val="tx2"/>
                </a:solidFill>
                <a:latin typeface="Bodoni 72 Book"/>
              </a:rPr>
              <a:t>Evoluzione delle attività</a:t>
            </a:r>
            <a:endParaRPr lang="it-IT" altLang="it-IT" sz="4000" dirty="0">
              <a:solidFill>
                <a:schemeClr val="tx2"/>
              </a:solidFill>
              <a:latin typeface="Bodoni 72 Book"/>
            </a:endParaRPr>
          </a:p>
        </p:txBody>
      </p:sp>
      <p:sp>
        <p:nvSpPr>
          <p:cNvPr id="6" name="AutoShape 6"/>
          <p:cNvSpPr>
            <a:spLocks noChangeArrowheads="1"/>
          </p:cNvSpPr>
          <p:nvPr/>
        </p:nvSpPr>
        <p:spPr bwMode="auto">
          <a:xfrm>
            <a:off x="5591175" y="2636838"/>
            <a:ext cx="381000" cy="457200"/>
          </a:xfrm>
          <a:prstGeom prst="downArrow">
            <a:avLst>
              <a:gd name="adj1" fmla="val 50000"/>
              <a:gd name="adj2" fmla="val 30000"/>
            </a:avLst>
          </a:prstGeom>
          <a:solidFill>
            <a:srgbClr val="FFFF00"/>
          </a:solidFill>
          <a:ln w="9525">
            <a:solidFill>
              <a:schemeClr val="tx1"/>
            </a:solidFill>
            <a:miter lim="800000"/>
            <a:headEnd/>
            <a:tailEnd/>
          </a:ln>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MS PGothic"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9pPr>
          </a:lstStyle>
          <a:p>
            <a:pPr algn="ctr" eaLnBrk="1" hangingPunct="1">
              <a:spcBef>
                <a:spcPct val="0"/>
              </a:spcBef>
              <a:buClrTx/>
              <a:buSzTx/>
              <a:buFontTx/>
              <a:buNone/>
            </a:pPr>
            <a:endParaRPr lang="it-IT" altLang="it-IT" sz="2400">
              <a:solidFill>
                <a:srgbClr val="FFFF00"/>
              </a:solidFill>
            </a:endParaRPr>
          </a:p>
        </p:txBody>
      </p:sp>
      <p:sp>
        <p:nvSpPr>
          <p:cNvPr id="7" name="AutoShape 6"/>
          <p:cNvSpPr>
            <a:spLocks noChangeArrowheads="1"/>
          </p:cNvSpPr>
          <p:nvPr/>
        </p:nvSpPr>
        <p:spPr bwMode="auto">
          <a:xfrm>
            <a:off x="5592763" y="4391025"/>
            <a:ext cx="381000" cy="457200"/>
          </a:xfrm>
          <a:prstGeom prst="downArrow">
            <a:avLst>
              <a:gd name="adj1" fmla="val 50000"/>
              <a:gd name="adj2" fmla="val 30000"/>
            </a:avLst>
          </a:prstGeom>
          <a:solidFill>
            <a:srgbClr val="FFFF00"/>
          </a:solidFill>
          <a:ln w="9525">
            <a:solidFill>
              <a:schemeClr val="tx1"/>
            </a:solidFill>
            <a:miter lim="800000"/>
            <a:headEnd/>
            <a:tailEnd/>
          </a:ln>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MS PGothic"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9pPr>
          </a:lstStyle>
          <a:p>
            <a:pPr algn="ctr" eaLnBrk="1" hangingPunct="1">
              <a:spcBef>
                <a:spcPct val="0"/>
              </a:spcBef>
              <a:buClrTx/>
              <a:buSzTx/>
              <a:buFontTx/>
              <a:buNone/>
            </a:pPr>
            <a:endParaRPr lang="it-IT" altLang="it-IT" sz="2400">
              <a:solidFill>
                <a:srgbClr val="FFFF00"/>
              </a:solidFill>
            </a:endParaRPr>
          </a:p>
        </p:txBody>
      </p:sp>
    </p:spTree>
    <p:extLst>
      <p:ext uri="{BB962C8B-B14F-4D97-AF65-F5344CB8AC3E}">
        <p14:creationId xmlns:p14="http://schemas.microsoft.com/office/powerpoint/2010/main" val="363720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7" descr="File0089"/>
          <p:cNvPicPr>
            <a:picLocks noChangeAspect="1" noChangeArrowheads="1"/>
          </p:cNvPicPr>
          <p:nvPr/>
        </p:nvPicPr>
        <p:blipFill>
          <a:blip r:embed="rId2">
            <a:extLst>
              <a:ext uri="{28A0092B-C50C-407E-A947-70E740481C1C}">
                <a14:useLocalDpi xmlns:a14="http://schemas.microsoft.com/office/drawing/2010/main" val="0"/>
              </a:ext>
            </a:extLst>
          </a:blip>
          <a:srcRect r="3860" b="1402"/>
          <a:stretch>
            <a:fillRect/>
          </a:stretch>
        </p:blipFill>
        <p:spPr bwMode="auto">
          <a:xfrm>
            <a:off x="9849039" y="917385"/>
            <a:ext cx="2159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809750" y="137160"/>
            <a:ext cx="8858250" cy="990600"/>
          </a:xfrm>
        </p:spPr>
        <p:txBody>
          <a:bodyPr vert="horz" lIns="91440" tIns="45720" rIns="91440" bIns="45720" rtlCol="0" anchor="ctr">
            <a:normAutofit fontScale="90000"/>
          </a:bodyPr>
          <a:lstStyle/>
          <a:p>
            <a:r>
              <a:rPr lang="en-US" sz="4000" dirty="0" err="1">
                <a:solidFill>
                  <a:schemeClr val="tx2"/>
                </a:solidFill>
                <a:latin typeface="Bodoni 72 Book"/>
              </a:rPr>
              <a:t>Progetto</a:t>
            </a:r>
            <a:r>
              <a:rPr lang="en-US" sz="4000" dirty="0">
                <a:solidFill>
                  <a:schemeClr val="tx2"/>
                </a:solidFill>
                <a:latin typeface="Bodoni 72 Book"/>
              </a:rPr>
              <a:t> </a:t>
            </a:r>
            <a:r>
              <a:rPr lang="en-US" sz="4000" dirty="0" err="1">
                <a:solidFill>
                  <a:schemeClr val="tx2"/>
                </a:solidFill>
                <a:latin typeface="Bodoni 72 Book"/>
              </a:rPr>
              <a:t>Speciale</a:t>
            </a:r>
            <a:r>
              <a:rPr lang="en-US" sz="4000" dirty="0">
                <a:solidFill>
                  <a:schemeClr val="tx2"/>
                </a:solidFill>
                <a:latin typeface="Bodoni 72 Book"/>
              </a:rPr>
              <a:t> </a:t>
            </a:r>
            <a:r>
              <a:rPr lang="en-US" sz="4000" dirty="0" err="1">
                <a:solidFill>
                  <a:schemeClr val="tx2"/>
                </a:solidFill>
                <a:latin typeface="Bodoni 72 Book"/>
              </a:rPr>
              <a:t>Agricoltura</a:t>
            </a:r>
            <a:r>
              <a:rPr lang="en-US" sz="4000" dirty="0">
                <a:solidFill>
                  <a:schemeClr val="tx2"/>
                </a:solidFill>
                <a:latin typeface="Bodoni 72 Book"/>
              </a:rPr>
              <a:t> (</a:t>
            </a:r>
            <a:r>
              <a:rPr lang="en-US" sz="4000" dirty="0" smtClean="0">
                <a:solidFill>
                  <a:schemeClr val="tx2"/>
                </a:solidFill>
                <a:latin typeface="Bodoni 72 Book"/>
              </a:rPr>
              <a:t>1998-2012)</a:t>
            </a:r>
            <a:endParaRPr lang="en-US" sz="4000" dirty="0">
              <a:solidFill>
                <a:schemeClr val="tx2"/>
              </a:solidFill>
              <a:latin typeface="Bodoni 72 Book"/>
            </a:endParaRPr>
          </a:p>
        </p:txBody>
      </p:sp>
      <p:sp>
        <p:nvSpPr>
          <p:cNvPr id="27" name="Rectangle 1027"/>
          <p:cNvSpPr txBox="1">
            <a:spLocks noChangeArrowheads="1"/>
          </p:cNvSpPr>
          <p:nvPr/>
        </p:nvSpPr>
        <p:spPr>
          <a:xfrm>
            <a:off x="538735" y="1222185"/>
            <a:ext cx="3857625" cy="2857500"/>
          </a:xfrm>
          <a:prstGeom prst="rect">
            <a:avLst/>
          </a:prstGeom>
        </p:spPr>
        <p:txBody>
          <a:bodyPr/>
          <a:lstStyle/>
          <a:p>
            <a:pPr marL="320040" indent="-320040">
              <a:spcBef>
                <a:spcPts val="700"/>
              </a:spcBef>
              <a:buClr>
                <a:schemeClr val="accent2"/>
              </a:buClr>
              <a:buSzPct val="60000"/>
              <a:buFontTx/>
              <a:buChar char="•"/>
              <a:defRPr/>
            </a:pPr>
            <a:r>
              <a:rPr lang="it-IT" sz="2000" b="1" dirty="0">
                <a:solidFill>
                  <a:schemeClr val="tx2"/>
                </a:solidFill>
                <a:latin typeface="Bodoni 72 Book"/>
              </a:rPr>
              <a:t>Marcite</a:t>
            </a:r>
          </a:p>
          <a:p>
            <a:pPr marL="320040" indent="-320040">
              <a:spcBef>
                <a:spcPts val="700"/>
              </a:spcBef>
              <a:buClr>
                <a:schemeClr val="accent2"/>
              </a:buClr>
              <a:buSzPct val="60000"/>
              <a:buFontTx/>
              <a:buChar char="•"/>
              <a:defRPr/>
            </a:pPr>
            <a:r>
              <a:rPr lang="it-IT" sz="2000" dirty="0">
                <a:solidFill>
                  <a:schemeClr val="tx2"/>
                </a:solidFill>
                <a:latin typeface="Bodoni 72 Book"/>
              </a:rPr>
              <a:t>Analisi terreni e manutenzione botti diserbo</a:t>
            </a:r>
          </a:p>
          <a:p>
            <a:pPr marL="320040" indent="-320040">
              <a:spcBef>
                <a:spcPts val="700"/>
              </a:spcBef>
              <a:buClr>
                <a:schemeClr val="accent2"/>
              </a:buClr>
              <a:buSzPct val="60000"/>
              <a:buFontTx/>
              <a:buChar char="•"/>
              <a:defRPr/>
            </a:pPr>
            <a:r>
              <a:rPr lang="it-IT" sz="2000" b="1" dirty="0">
                <a:solidFill>
                  <a:schemeClr val="tx2"/>
                </a:solidFill>
                <a:latin typeface="Bodoni 72 Book"/>
              </a:rPr>
              <a:t>Manutenzione piste ciclabili</a:t>
            </a:r>
          </a:p>
          <a:p>
            <a:pPr marL="320040" indent="-320040">
              <a:spcBef>
                <a:spcPts val="700"/>
              </a:spcBef>
              <a:buClr>
                <a:schemeClr val="accent2"/>
              </a:buClr>
              <a:buSzPct val="60000"/>
              <a:buFontTx/>
              <a:buChar char="•"/>
              <a:defRPr/>
            </a:pPr>
            <a:r>
              <a:rPr lang="it-IT" sz="2000" dirty="0">
                <a:solidFill>
                  <a:schemeClr val="tx2"/>
                </a:solidFill>
                <a:latin typeface="Bodoni 72 Book"/>
              </a:rPr>
              <a:t>Campi sperimentali (mais)</a:t>
            </a:r>
          </a:p>
          <a:p>
            <a:pPr marL="320040" indent="-320040">
              <a:spcBef>
                <a:spcPts val="700"/>
              </a:spcBef>
              <a:buClr>
                <a:schemeClr val="accent2"/>
              </a:buClr>
              <a:buSzPct val="60000"/>
              <a:buFontTx/>
              <a:buChar char="•"/>
              <a:defRPr/>
            </a:pPr>
            <a:r>
              <a:rPr lang="it-IT" sz="2000" b="1" dirty="0">
                <a:solidFill>
                  <a:schemeClr val="tx2"/>
                </a:solidFill>
                <a:latin typeface="Bodoni 72 Book"/>
              </a:rPr>
              <a:t>Informatizzazione aziende agricole</a:t>
            </a:r>
          </a:p>
          <a:p>
            <a:pPr marL="320040" indent="-320040">
              <a:spcBef>
                <a:spcPts val="700"/>
              </a:spcBef>
              <a:buClr>
                <a:schemeClr val="accent2"/>
              </a:buClr>
              <a:buSzPct val="60000"/>
              <a:buFontTx/>
              <a:buChar char="•"/>
              <a:defRPr/>
            </a:pPr>
            <a:r>
              <a:rPr lang="it-IT" sz="2000" dirty="0">
                <a:solidFill>
                  <a:schemeClr val="tx2"/>
                </a:solidFill>
                <a:latin typeface="Bodoni 72 Book"/>
              </a:rPr>
              <a:t>Fagiolo Borlotto di </a:t>
            </a:r>
            <a:r>
              <a:rPr lang="it-IT" sz="2000" dirty="0" err="1">
                <a:solidFill>
                  <a:schemeClr val="tx2"/>
                </a:solidFill>
                <a:latin typeface="Bodoni 72 Book"/>
              </a:rPr>
              <a:t>Gambolò</a:t>
            </a:r>
            <a:endParaRPr lang="it-IT" sz="2000" dirty="0">
              <a:solidFill>
                <a:schemeClr val="tx2"/>
              </a:solidFill>
              <a:latin typeface="Bodoni 72 Book"/>
            </a:endParaRPr>
          </a:p>
          <a:p>
            <a:pPr marL="320040" indent="-320040">
              <a:spcBef>
                <a:spcPts val="700"/>
              </a:spcBef>
              <a:buClr>
                <a:schemeClr val="accent2"/>
              </a:buClr>
              <a:buSzPct val="60000"/>
              <a:buFontTx/>
              <a:buChar char="•"/>
              <a:defRPr/>
            </a:pPr>
            <a:r>
              <a:rPr lang="it-IT" sz="2000" b="1" dirty="0">
                <a:solidFill>
                  <a:schemeClr val="tx2"/>
                </a:solidFill>
                <a:latin typeface="Bodoni 72 Book"/>
              </a:rPr>
              <a:t>Paesaggio agrario in azienda risicola</a:t>
            </a:r>
          </a:p>
          <a:p>
            <a:pPr marL="320040" indent="-320040">
              <a:spcBef>
                <a:spcPts val="700"/>
              </a:spcBef>
              <a:buClr>
                <a:schemeClr val="accent2"/>
              </a:buClr>
              <a:buSzPct val="60000"/>
              <a:buFontTx/>
              <a:buChar char="•"/>
              <a:defRPr/>
            </a:pPr>
            <a:r>
              <a:rPr lang="it-IT" sz="2000" dirty="0">
                <a:solidFill>
                  <a:schemeClr val="tx2"/>
                </a:solidFill>
                <a:latin typeface="Bodoni 72 Book"/>
              </a:rPr>
              <a:t>Riscoperta della coltivazione della frutta</a:t>
            </a:r>
          </a:p>
          <a:p>
            <a:pPr marL="320040" indent="-320040">
              <a:spcBef>
                <a:spcPts val="700"/>
              </a:spcBef>
              <a:buClr>
                <a:schemeClr val="accent2"/>
              </a:buClr>
              <a:buSzPct val="60000"/>
              <a:buFontTx/>
              <a:buChar char="•"/>
              <a:defRPr/>
            </a:pPr>
            <a:r>
              <a:rPr lang="it-IT" sz="2000" b="1" dirty="0">
                <a:solidFill>
                  <a:schemeClr val="tx2"/>
                </a:solidFill>
                <a:latin typeface="Bodoni 72 Book"/>
              </a:rPr>
              <a:t>Recupero sperimentale di un castagneto da frutto</a:t>
            </a:r>
          </a:p>
        </p:txBody>
      </p:sp>
      <p:sp>
        <p:nvSpPr>
          <p:cNvPr id="28" name="Rectangle 1027"/>
          <p:cNvSpPr txBox="1">
            <a:spLocks noChangeArrowheads="1"/>
          </p:cNvSpPr>
          <p:nvPr/>
        </p:nvSpPr>
        <p:spPr>
          <a:xfrm>
            <a:off x="4510660" y="1222185"/>
            <a:ext cx="4429125" cy="2857500"/>
          </a:xfrm>
          <a:prstGeom prst="rect">
            <a:avLst/>
          </a:prstGeom>
        </p:spPr>
        <p:txBody>
          <a:bodyPr/>
          <a:lstStyle/>
          <a:p>
            <a:pPr marL="320040" indent="-320040">
              <a:spcBef>
                <a:spcPts val="700"/>
              </a:spcBef>
              <a:buClr>
                <a:schemeClr val="accent2"/>
              </a:buClr>
              <a:buSzPct val="60000"/>
              <a:buFontTx/>
              <a:buChar char="•"/>
              <a:defRPr/>
            </a:pPr>
            <a:r>
              <a:rPr lang="it-IT" sz="2000" dirty="0">
                <a:solidFill>
                  <a:schemeClr val="tx2"/>
                </a:solidFill>
                <a:latin typeface="Bodoni 72 Book"/>
              </a:rPr>
              <a:t>Salvaguardia razza bovina </a:t>
            </a:r>
            <a:r>
              <a:rPr lang="it-IT" sz="2000" dirty="0" err="1">
                <a:solidFill>
                  <a:schemeClr val="tx2"/>
                </a:solidFill>
                <a:latin typeface="Bodoni 72 Book"/>
              </a:rPr>
              <a:t>Varzese</a:t>
            </a:r>
            <a:endParaRPr lang="it-IT" sz="2000" dirty="0">
              <a:solidFill>
                <a:schemeClr val="tx2"/>
              </a:solidFill>
              <a:latin typeface="Bodoni 72 Book"/>
            </a:endParaRPr>
          </a:p>
          <a:p>
            <a:pPr marL="320040" indent="-320040">
              <a:spcBef>
                <a:spcPts val="700"/>
              </a:spcBef>
              <a:buClr>
                <a:schemeClr val="accent2"/>
              </a:buClr>
              <a:buSzPct val="60000"/>
              <a:buFontTx/>
              <a:buChar char="•"/>
              <a:defRPr/>
            </a:pPr>
            <a:r>
              <a:rPr lang="it-IT" sz="2000" b="1" dirty="0">
                <a:solidFill>
                  <a:schemeClr val="tx2"/>
                </a:solidFill>
                <a:latin typeface="Bodoni 72 Book"/>
              </a:rPr>
              <a:t>Giardino frutti antichi</a:t>
            </a:r>
          </a:p>
          <a:p>
            <a:pPr marL="320040" indent="-320040">
              <a:spcBef>
                <a:spcPts val="700"/>
              </a:spcBef>
              <a:buClr>
                <a:schemeClr val="accent2"/>
              </a:buClr>
              <a:buSzPct val="60000"/>
              <a:buFontTx/>
              <a:buChar char="•"/>
              <a:defRPr/>
            </a:pPr>
            <a:r>
              <a:rPr lang="it-IT" sz="2000" dirty="0">
                <a:solidFill>
                  <a:schemeClr val="tx2"/>
                </a:solidFill>
                <a:latin typeface="Bodoni 72 Book"/>
              </a:rPr>
              <a:t>Gabbie cattura nutrie</a:t>
            </a:r>
          </a:p>
          <a:p>
            <a:pPr marL="320040" indent="-320040">
              <a:spcBef>
                <a:spcPts val="700"/>
              </a:spcBef>
              <a:buClr>
                <a:schemeClr val="accent2"/>
              </a:buClr>
              <a:buSzPct val="60000"/>
              <a:buFontTx/>
              <a:buChar char="•"/>
              <a:defRPr/>
            </a:pPr>
            <a:r>
              <a:rPr lang="it-IT" sz="2000" b="1" dirty="0">
                <a:solidFill>
                  <a:schemeClr val="tx2"/>
                </a:solidFill>
                <a:latin typeface="Bodoni 72 Book"/>
              </a:rPr>
              <a:t>Recinti elettrici</a:t>
            </a:r>
          </a:p>
          <a:p>
            <a:pPr marL="320040" indent="-320040">
              <a:spcBef>
                <a:spcPts val="700"/>
              </a:spcBef>
              <a:buClr>
                <a:schemeClr val="accent2"/>
              </a:buClr>
              <a:buSzPct val="60000"/>
              <a:buFontTx/>
              <a:buChar char="•"/>
              <a:defRPr/>
            </a:pPr>
            <a:r>
              <a:rPr lang="it-IT" sz="2000" dirty="0">
                <a:solidFill>
                  <a:schemeClr val="tx2"/>
                </a:solidFill>
                <a:latin typeface="Bodoni 72 Book"/>
              </a:rPr>
              <a:t>Assistenza tecnica</a:t>
            </a:r>
          </a:p>
          <a:p>
            <a:pPr marL="320040" indent="-320040">
              <a:spcBef>
                <a:spcPts val="700"/>
              </a:spcBef>
              <a:buClr>
                <a:schemeClr val="accent2"/>
              </a:buClr>
              <a:buSzPct val="60000"/>
              <a:buFontTx/>
              <a:buChar char="•"/>
              <a:defRPr/>
            </a:pPr>
            <a:r>
              <a:rPr lang="it-IT" sz="2000" b="1" dirty="0">
                <a:solidFill>
                  <a:schemeClr val="tx2"/>
                </a:solidFill>
                <a:latin typeface="Bodoni 72 Book"/>
              </a:rPr>
              <a:t>Partecipazione a fiere e supporto prodotti a marchio</a:t>
            </a:r>
          </a:p>
          <a:p>
            <a:pPr marL="320040" indent="-320040">
              <a:spcBef>
                <a:spcPts val="700"/>
              </a:spcBef>
              <a:buClr>
                <a:schemeClr val="accent2"/>
              </a:buClr>
              <a:buSzPct val="60000"/>
              <a:buFontTx/>
              <a:buChar char="•"/>
              <a:defRPr/>
            </a:pPr>
            <a:r>
              <a:rPr lang="it-IT" sz="2000" dirty="0">
                <a:solidFill>
                  <a:schemeClr val="tx2"/>
                </a:solidFill>
                <a:latin typeface="Bodoni 72 Book"/>
              </a:rPr>
              <a:t>Realizzazione brochure e pieghevoli</a:t>
            </a:r>
          </a:p>
          <a:p>
            <a:pPr marL="320040" indent="-320040">
              <a:spcBef>
                <a:spcPts val="700"/>
              </a:spcBef>
              <a:buClr>
                <a:schemeClr val="accent2"/>
              </a:buClr>
              <a:buSzPct val="60000"/>
              <a:buFontTx/>
              <a:buChar char="•"/>
              <a:defRPr/>
            </a:pPr>
            <a:r>
              <a:rPr lang="it-IT" sz="2000" b="1" dirty="0">
                <a:solidFill>
                  <a:schemeClr val="tx2"/>
                </a:solidFill>
                <a:latin typeface="Bodoni 72 Book"/>
              </a:rPr>
              <a:t>Realizzazione schede tecniche</a:t>
            </a:r>
          </a:p>
          <a:p>
            <a:pPr marL="320040" indent="-320040">
              <a:spcBef>
                <a:spcPts val="700"/>
              </a:spcBef>
              <a:buClr>
                <a:schemeClr val="accent2"/>
              </a:buClr>
              <a:buSzPct val="60000"/>
              <a:buFontTx/>
              <a:buChar char="•"/>
              <a:defRPr/>
            </a:pPr>
            <a:r>
              <a:rPr lang="it-IT" sz="2000" dirty="0">
                <a:solidFill>
                  <a:schemeClr val="tx2"/>
                </a:solidFill>
                <a:latin typeface="Bodoni 72 Book"/>
              </a:rPr>
              <a:t>Rete fattorie didattiche</a:t>
            </a:r>
          </a:p>
          <a:p>
            <a:pPr marL="320040" indent="-320040">
              <a:spcBef>
                <a:spcPts val="700"/>
              </a:spcBef>
              <a:buClr>
                <a:schemeClr val="accent2"/>
              </a:buClr>
              <a:buSzPct val="60000"/>
              <a:buFontTx/>
              <a:buChar char="•"/>
              <a:defRPr/>
            </a:pPr>
            <a:r>
              <a:rPr lang="it-IT" sz="2000" b="1" dirty="0">
                <a:solidFill>
                  <a:schemeClr val="tx2"/>
                </a:solidFill>
                <a:latin typeface="Bodoni 72 Book"/>
              </a:rPr>
              <a:t>Realizzazione sentiero 5 chiese</a:t>
            </a:r>
          </a:p>
          <a:p>
            <a:pPr marL="320040" indent="-320040">
              <a:spcBef>
                <a:spcPts val="700"/>
              </a:spcBef>
              <a:buClr>
                <a:schemeClr val="accent2"/>
              </a:buClr>
              <a:buSzPct val="60000"/>
              <a:buFontTx/>
              <a:buChar char="•"/>
              <a:defRPr/>
            </a:pPr>
            <a:r>
              <a:rPr lang="it-IT" sz="2000" dirty="0">
                <a:solidFill>
                  <a:schemeClr val="tx2"/>
                </a:solidFill>
                <a:latin typeface="Bodoni 72 Book"/>
              </a:rPr>
              <a:t>Tutela dei nuovi nati di capriolo nello </a:t>
            </a:r>
            <a:r>
              <a:rPr lang="it-IT" sz="2000" dirty="0" err="1">
                <a:solidFill>
                  <a:schemeClr val="tx2"/>
                </a:solidFill>
                <a:latin typeface="Bodoni 72 Book"/>
              </a:rPr>
              <a:t>sfalcio</a:t>
            </a:r>
            <a:r>
              <a:rPr lang="it-IT" sz="2000" dirty="0">
                <a:solidFill>
                  <a:schemeClr val="tx2"/>
                </a:solidFill>
                <a:latin typeface="Bodoni 72 Book"/>
              </a:rPr>
              <a:t> dei prati</a:t>
            </a:r>
          </a:p>
          <a:p>
            <a:pPr marL="320040" indent="-320040">
              <a:spcBef>
                <a:spcPts val="700"/>
              </a:spcBef>
              <a:buClr>
                <a:schemeClr val="accent2"/>
              </a:buClr>
              <a:buSzPct val="60000"/>
              <a:buFontTx/>
              <a:buChar char="•"/>
              <a:defRPr/>
            </a:pPr>
            <a:endParaRPr lang="it-IT" sz="2000" dirty="0">
              <a:solidFill>
                <a:schemeClr val="tx2"/>
              </a:solidFill>
              <a:latin typeface="Arial" charset="0"/>
            </a:endParaRPr>
          </a:p>
          <a:p>
            <a:pPr marL="320040" indent="-320040">
              <a:spcBef>
                <a:spcPts val="700"/>
              </a:spcBef>
              <a:buClr>
                <a:schemeClr val="accent2"/>
              </a:buClr>
              <a:buSzPct val="60000"/>
              <a:buFontTx/>
              <a:buChar char="•"/>
              <a:defRPr/>
            </a:pPr>
            <a:endParaRPr lang="it-IT" sz="2000" dirty="0">
              <a:solidFill>
                <a:schemeClr val="tx2"/>
              </a:solidFill>
              <a:latin typeface="Arial" charset="0"/>
            </a:endParaRPr>
          </a:p>
        </p:txBody>
      </p:sp>
      <p:pic>
        <p:nvPicPr>
          <p:cNvPr id="7" name="Picture 11" descr="File0093"/>
          <p:cNvPicPr>
            <a:picLocks noChangeAspect="1" noChangeArrowheads="1"/>
          </p:cNvPicPr>
          <p:nvPr/>
        </p:nvPicPr>
        <p:blipFill>
          <a:blip r:embed="rId3">
            <a:extLst>
              <a:ext uri="{28A0092B-C50C-407E-A947-70E740481C1C}">
                <a14:useLocalDpi xmlns:a14="http://schemas.microsoft.com/office/drawing/2010/main" val="0"/>
              </a:ext>
            </a:extLst>
          </a:blip>
          <a:srcRect r="3860" b="2805"/>
          <a:stretch>
            <a:fillRect/>
          </a:stretch>
        </p:blipFill>
        <p:spPr bwMode="auto">
          <a:xfrm>
            <a:off x="8411973" y="917385"/>
            <a:ext cx="2246313" cy="3124200"/>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9133873" y="4160090"/>
            <a:ext cx="3068254" cy="1323439"/>
          </a:xfrm>
          <a:prstGeom prst="rect">
            <a:avLst/>
          </a:prstGeom>
          <a:noFill/>
        </p:spPr>
        <p:txBody>
          <a:bodyPr wrap="square" rtlCol="0">
            <a:spAutoFit/>
          </a:bodyPr>
          <a:lstStyle/>
          <a:p>
            <a:r>
              <a:rPr lang="it-IT" sz="2000" dirty="0">
                <a:solidFill>
                  <a:schemeClr val="accent5"/>
                </a:solidFill>
                <a:latin typeface="Bodoni 72 Book"/>
              </a:rPr>
              <a:t>A</a:t>
            </a:r>
            <a:r>
              <a:rPr lang="it-IT" sz="2000" dirty="0" smtClean="0">
                <a:solidFill>
                  <a:schemeClr val="accent5"/>
                </a:solidFill>
                <a:latin typeface="Bodoni 72 Book"/>
              </a:rPr>
              <a:t>ttività </a:t>
            </a:r>
            <a:r>
              <a:rPr lang="it-IT" sz="2000" dirty="0">
                <a:solidFill>
                  <a:schemeClr val="accent5"/>
                </a:solidFill>
                <a:latin typeface="Bodoni 72 Book"/>
              </a:rPr>
              <a:t>di </a:t>
            </a:r>
            <a:r>
              <a:rPr lang="it-IT" sz="2000" dirty="0" smtClean="0">
                <a:solidFill>
                  <a:schemeClr val="accent5"/>
                </a:solidFill>
                <a:latin typeface="Bodoni 72 Book"/>
              </a:rPr>
              <a:t>progetto si ampliano poi grazie </a:t>
            </a:r>
            <a:r>
              <a:rPr lang="it-IT" sz="2000" dirty="0">
                <a:solidFill>
                  <a:schemeClr val="accent5"/>
                </a:solidFill>
                <a:latin typeface="Bodoni 72 Book"/>
              </a:rPr>
              <a:t>a Life, </a:t>
            </a:r>
            <a:r>
              <a:rPr lang="it-IT" sz="2000" dirty="0" err="1">
                <a:solidFill>
                  <a:schemeClr val="accent5"/>
                </a:solidFill>
                <a:latin typeface="Bodoni 72 Book"/>
              </a:rPr>
              <a:t>Interreg</a:t>
            </a:r>
            <a:r>
              <a:rPr lang="it-IT" sz="2000" dirty="0">
                <a:solidFill>
                  <a:schemeClr val="accent5"/>
                </a:solidFill>
                <a:latin typeface="Bodoni 72 Book"/>
              </a:rPr>
              <a:t>, Fondazione Cariplo</a:t>
            </a:r>
            <a:endParaRPr lang="it-IT" sz="2000" dirty="0">
              <a:solidFill>
                <a:schemeClr val="accent5"/>
              </a:solidFill>
              <a:latin typeface="Bodoni 72 Book"/>
            </a:endParaRPr>
          </a:p>
        </p:txBody>
      </p:sp>
    </p:spTree>
    <p:extLst>
      <p:ext uri="{BB962C8B-B14F-4D97-AF65-F5344CB8AC3E}">
        <p14:creationId xmlns:p14="http://schemas.microsoft.com/office/powerpoint/2010/main" val="31458463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62189" y="3376217"/>
            <a:ext cx="2593444" cy="3005514"/>
          </a:xfrm>
          <a:prstGeom prst="rect">
            <a:avLst/>
          </a:prstGeom>
        </p:spPr>
      </p:pic>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9610" y="3054530"/>
            <a:ext cx="2900300" cy="2175226"/>
          </a:xfrm>
          <a:prstGeom prst="rect">
            <a:avLst/>
          </a:prstGeom>
        </p:spPr>
      </p:pic>
      <p:pic>
        <p:nvPicPr>
          <p:cNvPr id="9" name="Immagin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8981" y="3281180"/>
            <a:ext cx="4003208" cy="3100551"/>
          </a:xfrm>
          <a:prstGeom prst="rect">
            <a:avLst/>
          </a:prstGeom>
        </p:spPr>
      </p:pic>
      <p:pic>
        <p:nvPicPr>
          <p:cNvPr id="10" name="Immagin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52" y="3281179"/>
            <a:ext cx="2485829" cy="3100551"/>
          </a:xfrm>
          <a:prstGeom prst="rect">
            <a:avLst/>
          </a:prstGeom>
        </p:spPr>
      </p:pic>
      <p:pic>
        <p:nvPicPr>
          <p:cNvPr id="12" name="Immagine 11"/>
          <p:cNvPicPr>
            <a:picLocks noChangeAspect="1"/>
          </p:cNvPicPr>
          <p:nvPr/>
        </p:nvPicPr>
        <p:blipFill rotWithShape="1">
          <a:blip r:embed="rId6" cstate="print">
            <a:extLst>
              <a:ext uri="{28A0092B-C50C-407E-A947-70E740481C1C}">
                <a14:useLocalDpi xmlns:a14="http://schemas.microsoft.com/office/drawing/2010/main" val="0"/>
              </a:ext>
            </a:extLst>
          </a:blip>
          <a:srcRect t="16071" b="11830"/>
          <a:stretch/>
        </p:blipFill>
        <p:spPr>
          <a:xfrm>
            <a:off x="73152" y="1545638"/>
            <a:ext cx="3209544" cy="1735542"/>
          </a:xfrm>
          <a:prstGeom prst="rect">
            <a:avLst/>
          </a:prstGeom>
        </p:spPr>
      </p:pic>
      <p:pic>
        <p:nvPicPr>
          <p:cNvPr id="11" name="Immagine 10"/>
          <p:cNvPicPr/>
          <p:nvPr/>
        </p:nvPicPr>
        <p:blipFill>
          <a:blip r:embed="rId7" cstate="print">
            <a:extLst>
              <a:ext uri="{28A0092B-C50C-407E-A947-70E740481C1C}">
                <a14:useLocalDpi xmlns:a14="http://schemas.microsoft.com/office/drawing/2010/main" val="0"/>
              </a:ext>
            </a:extLst>
          </a:blip>
          <a:stretch>
            <a:fillRect/>
          </a:stretch>
        </p:blipFill>
        <p:spPr>
          <a:xfrm>
            <a:off x="9264352" y="6553550"/>
            <a:ext cx="1296144" cy="235431"/>
          </a:xfrm>
          <a:prstGeom prst="rect">
            <a:avLst/>
          </a:prstGeom>
        </p:spPr>
      </p:pic>
      <p:pic>
        <p:nvPicPr>
          <p:cNvPr id="13" name="Immagin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13799" y="203773"/>
            <a:ext cx="2499742" cy="3172444"/>
          </a:xfrm>
          <a:prstGeom prst="rect">
            <a:avLst/>
          </a:prstGeom>
        </p:spPr>
      </p:pic>
      <p:pic>
        <p:nvPicPr>
          <p:cNvPr id="15" name="Picture 4" descr="\\FILESHARING\Agricoltura\GENERALE AGRICOLTURA\Immagini\foto miche\Foto digitali\Parco\Agricoltori\beretta.JPG"/>
          <p:cNvPicPr>
            <a:picLocks noChangeAspect="1" noChangeArrowheads="1"/>
          </p:cNvPicPr>
          <p:nvPr/>
        </p:nvPicPr>
        <p:blipFill>
          <a:blip r:embed="rId9" cstate="print"/>
          <a:srcRect l="10527" t="10999" r="7893"/>
          <a:stretch>
            <a:fillRect/>
          </a:stretch>
        </p:blipFill>
        <p:spPr bwMode="auto">
          <a:xfrm>
            <a:off x="8657564" y="663763"/>
            <a:ext cx="3213776" cy="2712454"/>
          </a:xfrm>
          <a:prstGeom prst="rect">
            <a:avLst/>
          </a:prstGeom>
          <a:noFill/>
          <a:ln w="9525">
            <a:noFill/>
            <a:miter lim="800000"/>
            <a:headEnd/>
            <a:tailEnd/>
          </a:ln>
        </p:spPr>
      </p:pic>
      <p:pic>
        <p:nvPicPr>
          <p:cNvPr id="17" name="Picture 14" descr="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78117" y="883880"/>
            <a:ext cx="2987885" cy="2438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5" descr="le mele del giardino dei frutti antichi 2004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78117" y="203773"/>
            <a:ext cx="11525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7" descr="DSC00981a"/>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32711" y="258157"/>
            <a:ext cx="1081088"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magine 13"/>
          <p:cNvPicPr>
            <a:picLocks noChangeAspect="1"/>
          </p:cNvPicPr>
          <p:nvPr/>
        </p:nvPicPr>
        <p:blipFill rotWithShape="1">
          <a:blip r:embed="rId13" cstate="print">
            <a:extLst>
              <a:ext uri="{28A0092B-C50C-407E-A947-70E740481C1C}">
                <a14:useLocalDpi xmlns:a14="http://schemas.microsoft.com/office/drawing/2010/main" val="0"/>
              </a:ext>
            </a:extLst>
          </a:blip>
          <a:srcRect l="4929" r="12024"/>
          <a:stretch/>
        </p:blipFill>
        <p:spPr>
          <a:xfrm>
            <a:off x="5674258" y="1764011"/>
            <a:ext cx="1866587" cy="1685735"/>
          </a:xfrm>
          <a:prstGeom prst="rect">
            <a:avLst/>
          </a:prstGeom>
        </p:spPr>
      </p:pic>
    </p:spTree>
    <p:extLst>
      <p:ext uri="{BB962C8B-B14F-4D97-AF65-F5344CB8AC3E}">
        <p14:creationId xmlns:p14="http://schemas.microsoft.com/office/powerpoint/2010/main" val="5127206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1" descr="pag 05 -d- prodotti a marchio par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3701" y="1844676"/>
            <a:ext cx="3222625" cy="241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 Box 9"/>
          <p:cNvSpPr txBox="1">
            <a:spLocks noChangeArrowheads="1"/>
          </p:cNvSpPr>
          <p:nvPr/>
        </p:nvSpPr>
        <p:spPr bwMode="auto">
          <a:xfrm>
            <a:off x="3000376" y="2349501"/>
            <a:ext cx="5400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50000"/>
              </a:spcBef>
              <a:buFontTx/>
              <a:buNone/>
            </a:pPr>
            <a:endParaRPr lang="it-IT" altLang="it-IT" sz="1800">
              <a:solidFill>
                <a:srgbClr val="000000"/>
              </a:solidFill>
              <a:latin typeface="Arial" panose="020B0604020202020204" pitchFamily="34" charset="0"/>
              <a:cs typeface="Arial" panose="020B0604020202020204" pitchFamily="34" charset="0"/>
            </a:endParaRPr>
          </a:p>
        </p:txBody>
      </p:sp>
      <p:sp>
        <p:nvSpPr>
          <p:cNvPr id="106501" name="Text Box 10"/>
          <p:cNvSpPr txBox="1">
            <a:spLocks noChangeArrowheads="1"/>
          </p:cNvSpPr>
          <p:nvPr/>
        </p:nvSpPr>
        <p:spPr bwMode="auto">
          <a:xfrm>
            <a:off x="1524000" y="1052513"/>
            <a:ext cx="9144000" cy="457200"/>
          </a:xfrm>
          <a:prstGeom prst="rect">
            <a:avLst/>
          </a:prstGeom>
          <a:solidFill>
            <a:srgbClr val="800000">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50000"/>
              </a:spcBef>
              <a:buFontTx/>
              <a:buNone/>
            </a:pPr>
            <a:r>
              <a:rPr lang="it-IT" altLang="it-IT" sz="2400">
                <a:solidFill>
                  <a:srgbClr val="FFFFFF"/>
                </a:solidFill>
                <a:latin typeface="Arial" panose="020B0604020202020204" pitchFamily="34" charset="0"/>
                <a:cs typeface="Arial" panose="020B0604020202020204" pitchFamily="34" charset="0"/>
              </a:rPr>
              <a:t>Il marchio  </a:t>
            </a:r>
            <a:r>
              <a:rPr lang="ja-JP" altLang="it-IT" sz="2400">
                <a:solidFill>
                  <a:srgbClr val="FFFFFF"/>
                </a:solidFill>
                <a:latin typeface="Arial" panose="020B0604020202020204" pitchFamily="34" charset="0"/>
                <a:cs typeface="Arial" panose="020B0604020202020204" pitchFamily="34" charset="0"/>
              </a:rPr>
              <a:t>“</a:t>
            </a:r>
            <a:r>
              <a:rPr lang="it-IT" altLang="ja-JP" sz="2400">
                <a:solidFill>
                  <a:srgbClr val="FFFFFF"/>
                </a:solidFill>
                <a:latin typeface="Arial" panose="020B0604020202020204" pitchFamily="34" charset="0"/>
                <a:cs typeface="Arial" panose="020B0604020202020204" pitchFamily="34" charset="0"/>
              </a:rPr>
              <a:t>Parco Ticino – produzione controllata</a:t>
            </a:r>
            <a:r>
              <a:rPr lang="ja-JP" altLang="it-IT" sz="2400">
                <a:solidFill>
                  <a:srgbClr val="FFFFFF"/>
                </a:solidFill>
                <a:latin typeface="Arial" panose="020B0604020202020204" pitchFamily="34" charset="0"/>
                <a:cs typeface="Arial" panose="020B0604020202020204" pitchFamily="34" charset="0"/>
              </a:rPr>
              <a:t>”</a:t>
            </a:r>
            <a:endParaRPr lang="it-IT" altLang="it-IT" sz="2400">
              <a:solidFill>
                <a:srgbClr val="FFFFFF"/>
              </a:solidFill>
              <a:latin typeface="Arial" panose="020B0604020202020204" pitchFamily="34" charset="0"/>
              <a:cs typeface="Arial" panose="020B0604020202020204" pitchFamily="34" charset="0"/>
            </a:endParaRPr>
          </a:p>
        </p:txBody>
      </p:sp>
      <p:sp>
        <p:nvSpPr>
          <p:cNvPr id="106502" name="Rectangle 13"/>
          <p:cNvSpPr>
            <a:spLocks noChangeArrowheads="1"/>
          </p:cNvSpPr>
          <p:nvPr/>
        </p:nvSpPr>
        <p:spPr bwMode="auto">
          <a:xfrm>
            <a:off x="6024563" y="3902076"/>
            <a:ext cx="4464050" cy="1873250"/>
          </a:xfrm>
          <a:prstGeom prst="rect">
            <a:avLst/>
          </a:prstGeom>
          <a:solidFill>
            <a:srgbClr val="0033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442913" indent="-249238">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1" eaLnBrk="1" hangingPunct="1">
              <a:lnSpc>
                <a:spcPct val="70000"/>
              </a:lnSpc>
              <a:buFont typeface="Arial" panose="020B0604020202020204" pitchFamily="34" charset="0"/>
              <a:buNone/>
            </a:pPr>
            <a:r>
              <a:rPr lang="it-IT" altLang="it-IT" sz="1800" b="1" dirty="0">
                <a:solidFill>
                  <a:srgbClr val="FFFFFF"/>
                </a:solidFill>
                <a:latin typeface="Tahoma" panose="020B0604030504040204" pitchFamily="34" charset="0"/>
                <a:cs typeface="Arial" panose="020B0604020202020204" pitchFamily="34" charset="0"/>
              </a:rPr>
              <a:t>I parametri di qualità gestionale </a:t>
            </a:r>
          </a:p>
          <a:p>
            <a:pPr lvl="1" eaLnBrk="1" hangingPunct="1">
              <a:lnSpc>
                <a:spcPct val="70000"/>
              </a:lnSpc>
              <a:buFont typeface="Arial" panose="020B0604020202020204" pitchFamily="34" charset="0"/>
              <a:buNone/>
            </a:pPr>
            <a:r>
              <a:rPr lang="it-IT" altLang="it-IT" sz="1800" b="1" dirty="0">
                <a:solidFill>
                  <a:srgbClr val="FFFFFF"/>
                </a:solidFill>
                <a:latin typeface="Tahoma" panose="020B0604030504040204" pitchFamily="34" charset="0"/>
                <a:cs typeface="Arial" panose="020B0604020202020204" pitchFamily="34" charset="0"/>
              </a:rPr>
              <a:t>ed ambientale</a:t>
            </a:r>
          </a:p>
          <a:p>
            <a:pPr lvl="1" eaLnBrk="1" hangingPunct="1">
              <a:lnSpc>
                <a:spcPct val="70000"/>
              </a:lnSpc>
              <a:buFontTx/>
              <a:buChar char="•"/>
            </a:pPr>
            <a:r>
              <a:rPr lang="it-IT" altLang="it-IT" sz="1800" dirty="0">
                <a:solidFill>
                  <a:srgbClr val="FFFFFF"/>
                </a:solidFill>
                <a:latin typeface="Tahoma" panose="020B0604030504040204" pitchFamily="34" charset="0"/>
                <a:cs typeface="Arial" panose="020B0604020202020204" pitchFamily="34" charset="0"/>
              </a:rPr>
              <a:t>diversificazione delle produzioni e degli allevamenti</a:t>
            </a:r>
          </a:p>
          <a:p>
            <a:pPr lvl="1" eaLnBrk="1" hangingPunct="1">
              <a:lnSpc>
                <a:spcPct val="70000"/>
              </a:lnSpc>
              <a:buFontTx/>
              <a:buChar char="•"/>
            </a:pPr>
            <a:r>
              <a:rPr lang="it-IT" altLang="it-IT" sz="1800" dirty="0">
                <a:solidFill>
                  <a:srgbClr val="FFFFFF"/>
                </a:solidFill>
                <a:latin typeface="Tahoma" panose="020B0604030504040204" pitchFamily="34" charset="0"/>
                <a:cs typeface="Arial" panose="020B0604020202020204" pitchFamily="34" charset="0"/>
              </a:rPr>
              <a:t>utilizzo razionale fattori produttivi</a:t>
            </a:r>
          </a:p>
          <a:p>
            <a:pPr lvl="1" eaLnBrk="1" hangingPunct="1">
              <a:lnSpc>
                <a:spcPct val="70000"/>
              </a:lnSpc>
              <a:buFontTx/>
              <a:buChar char="•"/>
            </a:pPr>
            <a:r>
              <a:rPr lang="it-IT" altLang="it-IT" sz="1800" dirty="0">
                <a:solidFill>
                  <a:srgbClr val="FFFFFF"/>
                </a:solidFill>
                <a:latin typeface="Tahoma" panose="020B0604030504040204" pitchFamily="34" charset="0"/>
                <a:cs typeface="Arial" panose="020B0604020202020204" pitchFamily="34" charset="0"/>
              </a:rPr>
              <a:t>tutela di siepi, fasce boscate, zone umide, etc.</a:t>
            </a:r>
          </a:p>
          <a:p>
            <a:pPr lvl="1" eaLnBrk="1" hangingPunct="1">
              <a:lnSpc>
                <a:spcPct val="70000"/>
              </a:lnSpc>
              <a:buFontTx/>
              <a:buChar char="•"/>
            </a:pPr>
            <a:r>
              <a:rPr lang="it-IT" altLang="it-IT" sz="1800" dirty="0">
                <a:solidFill>
                  <a:srgbClr val="FFFFFF"/>
                </a:solidFill>
                <a:latin typeface="Tahoma" panose="020B0604030504040204" pitchFamily="34" charset="0"/>
                <a:cs typeface="Arial" panose="020B0604020202020204" pitchFamily="34" charset="0"/>
              </a:rPr>
              <a:t>diversificazione attività aziendali</a:t>
            </a:r>
          </a:p>
        </p:txBody>
      </p:sp>
      <p:graphicFrame>
        <p:nvGraphicFramePr>
          <p:cNvPr id="106503" name="Object 15"/>
          <p:cNvGraphicFramePr>
            <a:graphicFrameLocks noChangeAspect="1"/>
          </p:cNvGraphicFramePr>
          <p:nvPr>
            <p:extLst>
              <p:ext uri="{D42A27DB-BD31-4B8C-83A1-F6EECF244321}">
                <p14:modId xmlns:p14="http://schemas.microsoft.com/office/powerpoint/2010/main" val="3076179166"/>
              </p:ext>
            </p:extLst>
          </p:nvPr>
        </p:nvGraphicFramePr>
        <p:xfrm>
          <a:off x="2112264" y="3837690"/>
          <a:ext cx="3839274" cy="2634549"/>
        </p:xfrm>
        <a:graphic>
          <a:graphicData uri="http://schemas.openxmlformats.org/presentationml/2006/ole">
            <mc:AlternateContent xmlns:mc="http://schemas.openxmlformats.org/markup-compatibility/2006">
              <mc:Choice xmlns:v="urn:schemas-microsoft-com:vml" Requires="v">
                <p:oleObj spid="_x0000_s5139" name="Grafico" r:id="rId4" imgW="0" imgH="0" progId="Excel.Chart.8">
                  <p:embed/>
                </p:oleObj>
              </mc:Choice>
              <mc:Fallback>
                <p:oleObj name="Grafico" r:id="rId4" imgW="0" imgH="0"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2264" y="3837690"/>
                        <a:ext cx="3839274" cy="2634549"/>
                      </a:xfrm>
                      <a:prstGeom prst="rect">
                        <a:avLst/>
                      </a:prstGeom>
                      <a:noFill/>
                      <a:ln>
                        <a:noFill/>
                      </a:ln>
                      <a:effectLst/>
                    </p:spPr>
                  </p:pic>
                </p:oleObj>
              </mc:Fallback>
            </mc:AlternateContent>
          </a:graphicData>
        </a:graphic>
      </p:graphicFrame>
      <p:sp>
        <p:nvSpPr>
          <p:cNvPr id="106504" name="Rectangle 16"/>
          <p:cNvSpPr>
            <a:spLocks noChangeArrowheads="1"/>
          </p:cNvSpPr>
          <p:nvPr/>
        </p:nvSpPr>
        <p:spPr bwMode="auto">
          <a:xfrm>
            <a:off x="1524001" y="1773239"/>
            <a:ext cx="5364163" cy="2160587"/>
          </a:xfrm>
          <a:prstGeom prst="rect">
            <a:avLst/>
          </a:prstGeom>
          <a:solidFill>
            <a:srgbClr val="0033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442913" indent="-249238">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1" eaLnBrk="1" hangingPunct="1">
              <a:lnSpc>
                <a:spcPct val="70000"/>
              </a:lnSpc>
              <a:buFont typeface="Arial" panose="020B0604020202020204" pitchFamily="34" charset="0"/>
              <a:buNone/>
            </a:pPr>
            <a:r>
              <a:rPr lang="it-IT" altLang="it-IT" sz="1800" b="1" dirty="0">
                <a:solidFill>
                  <a:srgbClr val="FFFFFF"/>
                </a:solidFill>
                <a:latin typeface="Tahoma" panose="020B0604030504040204" pitchFamily="34" charset="0"/>
                <a:cs typeface="Arial" panose="020B0604020202020204" pitchFamily="34" charset="0"/>
              </a:rPr>
              <a:t>Perché un marchio del Parco</a:t>
            </a:r>
          </a:p>
          <a:p>
            <a:pPr lvl="1" eaLnBrk="1" hangingPunct="1">
              <a:lnSpc>
                <a:spcPct val="70000"/>
              </a:lnSpc>
              <a:buFontTx/>
              <a:buChar char="•"/>
            </a:pPr>
            <a:r>
              <a:rPr lang="it-IT" altLang="it-IT" sz="1800" dirty="0">
                <a:solidFill>
                  <a:srgbClr val="FFFFFF"/>
                </a:solidFill>
                <a:latin typeface="Tahoma" panose="020B0604030504040204" pitchFamily="34" charset="0"/>
                <a:cs typeface="Arial" panose="020B0604020202020204" pitchFamily="34" charset="0"/>
              </a:rPr>
              <a:t>strumento per </a:t>
            </a:r>
            <a:r>
              <a:rPr lang="it-IT" altLang="it-IT" sz="1800" dirty="0" smtClean="0">
                <a:solidFill>
                  <a:srgbClr val="FFFFFF"/>
                </a:solidFill>
                <a:latin typeface="Tahoma" panose="020B0604030504040204" pitchFamily="34" charset="0"/>
                <a:cs typeface="Arial" panose="020B0604020202020204" pitchFamily="34" charset="0"/>
              </a:rPr>
              <a:t>valorizzare </a:t>
            </a:r>
            <a:r>
              <a:rPr lang="it-IT" altLang="it-IT" sz="1800" dirty="0">
                <a:solidFill>
                  <a:srgbClr val="FFFFFF"/>
                </a:solidFill>
                <a:latin typeface="Tahoma" panose="020B0604030504040204" pitchFamily="34" charset="0"/>
                <a:cs typeface="Arial" panose="020B0604020202020204" pitchFamily="34" charset="0"/>
              </a:rPr>
              <a:t>aziende ad</a:t>
            </a:r>
          </a:p>
          <a:p>
            <a:pPr lvl="1" eaLnBrk="1" hangingPunct="1">
              <a:lnSpc>
                <a:spcPct val="70000"/>
              </a:lnSpc>
              <a:buFontTx/>
              <a:buNone/>
            </a:pPr>
            <a:r>
              <a:rPr lang="it-IT" altLang="it-IT" sz="1800" dirty="0">
                <a:solidFill>
                  <a:srgbClr val="FFFFFF"/>
                </a:solidFill>
                <a:latin typeface="Tahoma" panose="020B0604030504040204" pitchFamily="34" charset="0"/>
                <a:cs typeface="Arial" panose="020B0604020202020204" pitchFamily="34" charset="0"/>
              </a:rPr>
              <a:t>	agricoltura a basso impatto o biologica</a:t>
            </a:r>
          </a:p>
          <a:p>
            <a:pPr lvl="1" eaLnBrk="1" hangingPunct="1">
              <a:lnSpc>
                <a:spcPct val="70000"/>
              </a:lnSpc>
              <a:buFontTx/>
              <a:buChar char="•"/>
            </a:pPr>
            <a:r>
              <a:rPr lang="it-IT" altLang="it-IT" sz="1800" dirty="0">
                <a:solidFill>
                  <a:srgbClr val="FFFFFF"/>
                </a:solidFill>
                <a:latin typeface="Tahoma" panose="020B0604030504040204" pitchFamily="34" charset="0"/>
                <a:cs typeface="Arial" panose="020B0604020202020204" pitchFamily="34" charset="0"/>
              </a:rPr>
              <a:t>maggior attenzione </a:t>
            </a:r>
            <a:r>
              <a:rPr lang="it-IT" altLang="it-IT" sz="1800" dirty="0" smtClean="0">
                <a:solidFill>
                  <a:srgbClr val="FFFFFF"/>
                </a:solidFill>
                <a:latin typeface="Tahoma" panose="020B0604030504040204" pitchFamily="34" charset="0"/>
                <a:cs typeface="Arial" panose="020B0604020202020204" pitchFamily="34" charset="0"/>
              </a:rPr>
              <a:t>nell’</a:t>
            </a:r>
            <a:r>
              <a:rPr lang="it-IT" altLang="ja-JP" sz="1800" dirty="0" smtClean="0">
                <a:solidFill>
                  <a:srgbClr val="FFFFFF"/>
                </a:solidFill>
                <a:latin typeface="Tahoma" panose="020B0604030504040204" pitchFamily="34" charset="0"/>
                <a:cs typeface="Arial" panose="020B0604020202020204" pitchFamily="34" charset="0"/>
              </a:rPr>
              <a:t>uso </a:t>
            </a:r>
            <a:r>
              <a:rPr lang="it-IT" altLang="ja-JP" sz="1800" dirty="0">
                <a:solidFill>
                  <a:srgbClr val="FFFFFF"/>
                </a:solidFill>
                <a:latin typeface="Tahoma" panose="020B0604030504040204" pitchFamily="34" charset="0"/>
                <a:cs typeface="Arial" panose="020B0604020202020204" pitchFamily="34" charset="0"/>
              </a:rPr>
              <a:t>concimi e diserbi</a:t>
            </a:r>
          </a:p>
          <a:p>
            <a:pPr lvl="1" eaLnBrk="1" hangingPunct="1">
              <a:lnSpc>
                <a:spcPct val="70000"/>
              </a:lnSpc>
              <a:buFontTx/>
              <a:buChar char="•"/>
            </a:pPr>
            <a:r>
              <a:rPr lang="it-IT" altLang="it-IT" sz="1800" dirty="0">
                <a:solidFill>
                  <a:srgbClr val="FFFFFF"/>
                </a:solidFill>
                <a:latin typeface="Tahoma" panose="020B0604030504040204" pitchFamily="34" charset="0"/>
                <a:cs typeface="Arial" panose="020B0604020202020204" pitchFamily="34" charset="0"/>
              </a:rPr>
              <a:t>rotazione agraria</a:t>
            </a:r>
          </a:p>
          <a:p>
            <a:pPr lvl="1" eaLnBrk="1" hangingPunct="1">
              <a:lnSpc>
                <a:spcPct val="70000"/>
              </a:lnSpc>
              <a:buFontTx/>
              <a:buChar char="•"/>
            </a:pPr>
            <a:r>
              <a:rPr lang="it-IT" altLang="it-IT" sz="1800" dirty="0">
                <a:solidFill>
                  <a:srgbClr val="FFFFFF"/>
                </a:solidFill>
                <a:latin typeface="Tahoma" panose="020B0604030504040204" pitchFamily="34" charset="0"/>
                <a:cs typeface="Arial" panose="020B0604020202020204" pitchFamily="34" charset="0"/>
              </a:rPr>
              <a:t>conservazione e miglioramento del paesaggio </a:t>
            </a:r>
          </a:p>
          <a:p>
            <a:pPr marL="193675" lvl="1" indent="0" eaLnBrk="1" hangingPunct="1">
              <a:lnSpc>
                <a:spcPct val="70000"/>
              </a:lnSpc>
              <a:buNone/>
            </a:pPr>
            <a:r>
              <a:rPr lang="it-IT" altLang="it-IT" sz="1800" dirty="0" smtClean="0">
                <a:solidFill>
                  <a:srgbClr val="FFFFFF"/>
                </a:solidFill>
                <a:latin typeface="Tahoma" panose="020B0604030504040204" pitchFamily="34" charset="0"/>
                <a:cs typeface="Arial" panose="020B0604020202020204" pitchFamily="34" charset="0"/>
              </a:rPr>
              <a:t>    agrario </a:t>
            </a:r>
            <a:r>
              <a:rPr lang="it-IT" altLang="it-IT" sz="1800" dirty="0">
                <a:solidFill>
                  <a:srgbClr val="FFFFFF"/>
                </a:solidFill>
                <a:latin typeface="Tahoma" panose="020B0604030504040204" pitchFamily="34" charset="0"/>
                <a:cs typeface="Arial" panose="020B0604020202020204" pitchFamily="34" charset="0"/>
              </a:rPr>
              <a:t>(biodiversità)</a:t>
            </a:r>
          </a:p>
          <a:p>
            <a:pPr lvl="1" eaLnBrk="1" hangingPunct="1">
              <a:lnSpc>
                <a:spcPct val="70000"/>
              </a:lnSpc>
              <a:buFontTx/>
              <a:buChar char="•"/>
            </a:pPr>
            <a:r>
              <a:rPr lang="it-IT" altLang="it-IT" sz="1800" dirty="0">
                <a:solidFill>
                  <a:srgbClr val="FFFFFF"/>
                </a:solidFill>
                <a:latin typeface="Tahoma" panose="020B0604030504040204" pitchFamily="34" charset="0"/>
                <a:cs typeface="Arial" panose="020B0604020202020204" pitchFamily="34" charset="0"/>
              </a:rPr>
              <a:t>promozione economica e sociale</a:t>
            </a:r>
          </a:p>
        </p:txBody>
      </p:sp>
      <p:pic>
        <p:nvPicPr>
          <p:cNvPr id="106505" name="Picture 17" descr="Logo marchio 1 bl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88388" y="1052513"/>
            <a:ext cx="5524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6" name="Picture 18" descr="Logo marchio 1 verd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51988" y="1052513"/>
            <a:ext cx="5524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txBox="1">
            <a:spLocks/>
          </p:cNvSpPr>
          <p:nvPr/>
        </p:nvSpPr>
        <p:spPr>
          <a:xfrm>
            <a:off x="1809750" y="137160"/>
            <a:ext cx="8858250" cy="990600"/>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smtClean="0">
                <a:solidFill>
                  <a:schemeClr val="tx2"/>
                </a:solidFill>
                <a:latin typeface="Bodoni 72 Book"/>
              </a:rPr>
              <a:t>Un </a:t>
            </a:r>
            <a:r>
              <a:rPr lang="en-US" sz="4000" dirty="0" err="1" smtClean="0">
                <a:solidFill>
                  <a:schemeClr val="tx2"/>
                </a:solidFill>
                <a:latin typeface="Bodoni 72 Book"/>
              </a:rPr>
              <a:t>valore</a:t>
            </a:r>
            <a:r>
              <a:rPr lang="en-US" sz="4000" dirty="0" smtClean="0">
                <a:solidFill>
                  <a:schemeClr val="tx2"/>
                </a:solidFill>
                <a:latin typeface="Bodoni 72 Book"/>
              </a:rPr>
              <a:t> </a:t>
            </a:r>
            <a:r>
              <a:rPr lang="en-US" sz="4000" dirty="0" err="1" smtClean="0">
                <a:solidFill>
                  <a:schemeClr val="tx2"/>
                </a:solidFill>
                <a:latin typeface="Bodoni 72 Book"/>
              </a:rPr>
              <a:t>aggiunto</a:t>
            </a:r>
            <a:r>
              <a:rPr lang="en-US" sz="4000" dirty="0" smtClean="0">
                <a:solidFill>
                  <a:schemeClr val="tx2"/>
                </a:solidFill>
                <a:latin typeface="Bodoni 72 Book"/>
              </a:rPr>
              <a:t> per le </a:t>
            </a:r>
            <a:r>
              <a:rPr lang="en-US" sz="4000" dirty="0" err="1" smtClean="0">
                <a:solidFill>
                  <a:schemeClr val="tx2"/>
                </a:solidFill>
                <a:latin typeface="Bodoni 72 Book"/>
              </a:rPr>
              <a:t>nostre</a:t>
            </a:r>
            <a:r>
              <a:rPr lang="en-US" sz="4000" dirty="0" smtClean="0">
                <a:solidFill>
                  <a:schemeClr val="tx2"/>
                </a:solidFill>
                <a:latin typeface="Bodoni 72 Book"/>
              </a:rPr>
              <a:t> </a:t>
            </a:r>
            <a:r>
              <a:rPr lang="en-US" sz="4000" dirty="0" err="1" smtClean="0">
                <a:solidFill>
                  <a:schemeClr val="tx2"/>
                </a:solidFill>
                <a:latin typeface="Bodoni 72 Book"/>
              </a:rPr>
              <a:t>aziende</a:t>
            </a:r>
            <a:endParaRPr lang="en-US" sz="4000" dirty="0">
              <a:solidFill>
                <a:schemeClr val="tx2"/>
              </a:solidFill>
              <a:latin typeface="Bodoni 72 Book"/>
            </a:endParaRPr>
          </a:p>
        </p:txBody>
      </p:sp>
    </p:spTree>
    <p:extLst>
      <p:ext uri="{BB962C8B-B14F-4D97-AF65-F5344CB8AC3E}">
        <p14:creationId xmlns:p14="http://schemas.microsoft.com/office/powerpoint/2010/main" val="5501308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4453128" y="1613823"/>
            <a:ext cx="6711696"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723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MS PGothic" panose="020B0600070205080204" pitchFamily="34" charset="-128"/>
              </a:defRPr>
            </a:lvl1pPr>
            <a:lvl2pPr defTabSz="72390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MS PGothic" panose="020B0600070205080204" pitchFamily="34" charset="-128"/>
              </a:defRPr>
            </a:lvl2pPr>
            <a:lvl3pPr marL="1143000" indent="-228600" defTabSz="7239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MS PGothic" panose="020B0600070205080204" pitchFamily="34" charset="-128"/>
              </a:defRPr>
            </a:lvl3pPr>
            <a:lvl4pPr marL="1600200" indent="-228600" defTabSz="7239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4pPr>
            <a:lvl5pPr marL="2057400" indent="-228600" defTabSz="7239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5pPr>
            <a:lvl6pPr marL="2514600" indent="-228600" defTabSz="7239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6pPr>
            <a:lvl7pPr marL="2971800" indent="-228600" defTabSz="7239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7pPr>
            <a:lvl8pPr marL="3429000" indent="-228600" defTabSz="7239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8pPr>
            <a:lvl9pPr marL="3886200" indent="-228600" defTabSz="7239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9pPr>
          </a:lstStyle>
          <a:p>
            <a:pPr lvl="1" eaLnBrk="1" hangingPunct="1">
              <a:spcBef>
                <a:spcPct val="50000"/>
              </a:spcBef>
              <a:buClrTx/>
              <a:buSzTx/>
              <a:buFont typeface="Wingdings" panose="05000000000000000000" pitchFamily="2" charset="2"/>
              <a:buNone/>
            </a:pPr>
            <a:r>
              <a:rPr lang="it-IT" altLang="it-IT" sz="2400" dirty="0" smtClean="0">
                <a:solidFill>
                  <a:schemeClr val="tx2"/>
                </a:solidFill>
                <a:latin typeface="Bodoni 72 Book"/>
                <a:ea typeface="+mj-ea"/>
                <a:cs typeface="+mj-cs"/>
              </a:rPr>
              <a:t>Nel costante dialogo e collaborazione con gli imprenditori, le organizzazioni professionali, i professionisti di settore, le istituzioni, le Università, i Centri di Ricerca emerge chiaramente l’esigenza di effettuare azioni di ricerca in diversi ambiti coordinati tra loro: agronomia, economia agraria, biodiversità.</a:t>
            </a:r>
          </a:p>
          <a:p>
            <a:pPr lvl="1" eaLnBrk="1" hangingPunct="1">
              <a:spcBef>
                <a:spcPct val="50000"/>
              </a:spcBef>
              <a:buClrTx/>
              <a:buSzTx/>
              <a:buFont typeface="Wingdings" panose="05000000000000000000" pitchFamily="2" charset="2"/>
              <a:buNone/>
            </a:pPr>
            <a:r>
              <a:rPr lang="it-IT" altLang="it-IT" sz="2400" dirty="0" smtClean="0">
                <a:solidFill>
                  <a:schemeClr val="tx2"/>
                </a:solidFill>
                <a:latin typeface="Bodoni 72 Book"/>
                <a:ea typeface="+mj-ea"/>
                <a:cs typeface="+mj-cs"/>
              </a:rPr>
              <a:t>Nasce il progetto Sostare.</a:t>
            </a:r>
            <a:endParaRPr lang="it-IT" altLang="it-IT" sz="2400" dirty="0">
              <a:solidFill>
                <a:schemeClr val="tx2"/>
              </a:solidFill>
              <a:latin typeface="Bodoni 72 Book"/>
              <a:ea typeface="+mj-ea"/>
              <a:cs typeface="+mj-cs"/>
            </a:endParaRPr>
          </a:p>
          <a:p>
            <a:pPr lvl="1" eaLnBrk="1" hangingPunct="1">
              <a:spcBef>
                <a:spcPct val="50000"/>
              </a:spcBef>
              <a:buClrTx/>
              <a:buSzTx/>
              <a:buFontTx/>
              <a:buNone/>
            </a:pPr>
            <a:endParaRPr lang="it-IT" altLang="it-IT" dirty="0">
              <a:solidFill>
                <a:srgbClr val="000090"/>
              </a:solidFill>
            </a:endParaRPr>
          </a:p>
          <a:p>
            <a:pPr lvl="1" eaLnBrk="1" hangingPunct="1">
              <a:spcBef>
                <a:spcPct val="50000"/>
              </a:spcBef>
              <a:buClrTx/>
              <a:buSzTx/>
              <a:buFontTx/>
              <a:buNone/>
            </a:pPr>
            <a:endParaRPr lang="it-IT" altLang="it-IT" dirty="0">
              <a:solidFill>
                <a:srgbClr val="000090"/>
              </a:solidFill>
            </a:endParaRPr>
          </a:p>
        </p:txBody>
      </p:sp>
      <p:sp>
        <p:nvSpPr>
          <p:cNvPr id="3" name="Titolo 1"/>
          <p:cNvSpPr txBox="1">
            <a:spLocks noChangeArrowheads="1"/>
          </p:cNvSpPr>
          <p:nvPr/>
        </p:nvSpPr>
        <p:spPr>
          <a:xfrm>
            <a:off x="1441704" y="24980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altLang="it-IT" sz="4000" dirty="0" smtClean="0">
                <a:solidFill>
                  <a:schemeClr val="tx2"/>
                </a:solidFill>
                <a:latin typeface="Bodoni 72 Book"/>
              </a:rPr>
              <a:t>Ricerca e innovazione</a:t>
            </a:r>
            <a:endParaRPr lang="it-IT" altLang="it-IT" sz="4000" dirty="0">
              <a:solidFill>
                <a:schemeClr val="tx2"/>
              </a:solidFill>
              <a:latin typeface="Bodoni 72 Book"/>
            </a:endParaRPr>
          </a:p>
        </p:txBody>
      </p:sp>
      <p:pic>
        <p:nvPicPr>
          <p:cNvPr id="4" name="Immagine 3"/>
          <p:cNvPicPr>
            <a:picLocks noChangeAspect="1"/>
          </p:cNvPicPr>
          <p:nvPr/>
        </p:nvPicPr>
        <p:blipFill>
          <a:blip r:embed="rId2"/>
          <a:stretch>
            <a:fillRect/>
          </a:stretch>
        </p:blipFill>
        <p:spPr>
          <a:xfrm>
            <a:off x="538543" y="1325879"/>
            <a:ext cx="3850577" cy="5389245"/>
          </a:xfrm>
          <a:prstGeom prst="rect">
            <a:avLst/>
          </a:prstGeom>
        </p:spPr>
      </p:pic>
    </p:spTree>
    <p:extLst>
      <p:ext uri="{BB962C8B-B14F-4D97-AF65-F5344CB8AC3E}">
        <p14:creationId xmlns:p14="http://schemas.microsoft.com/office/powerpoint/2010/main" val="36365829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1524001" y="1502710"/>
            <a:ext cx="8960518" cy="5053732"/>
          </a:xfrm>
          <a:prstGeom prst="rect">
            <a:avLst/>
          </a:prstGeom>
        </p:spPr>
      </p:pic>
      <p:sp>
        <p:nvSpPr>
          <p:cNvPr id="13" name="TextBox 5">
            <a:extLst>
              <a:ext uri="{FF2B5EF4-FFF2-40B4-BE49-F238E27FC236}">
                <a16:creationId xmlns="" xmlns:a16="http://schemas.microsoft.com/office/drawing/2014/main" id="{BCD99DBB-8756-6A40-BF83-393B8661C938}"/>
              </a:ext>
            </a:extLst>
          </p:cNvPr>
          <p:cNvSpPr txBox="1"/>
          <p:nvPr/>
        </p:nvSpPr>
        <p:spPr>
          <a:xfrm>
            <a:off x="2438400" y="292472"/>
            <a:ext cx="8627705" cy="707886"/>
          </a:xfrm>
          <a:prstGeom prst="rect">
            <a:avLst/>
          </a:prstGeom>
        </p:spPr>
        <p:txBody>
          <a:bodyPr vert="horz" rtlCol="0" anchor="ctr">
            <a:noAutofit/>
          </a:bodyPr>
          <a:lstStyle>
            <a:lvl1pPr>
              <a:spcBef>
                <a:spcPct val="0"/>
              </a:spcBef>
              <a:buNone/>
              <a:defRPr kumimoji="0" sz="4000">
                <a:solidFill>
                  <a:schemeClr val="tx2"/>
                </a:solidFill>
                <a:latin typeface="+mj-lt"/>
                <a:ea typeface="+mj-ea"/>
                <a:cs typeface="+mj-cs"/>
              </a:defRPr>
            </a:lvl1pPr>
          </a:lstStyle>
          <a:p>
            <a:r>
              <a:rPr lang="it-IT" sz="4400" dirty="0" smtClean="0">
                <a:solidFill>
                  <a:schemeClr val="tx1"/>
                </a:solidFill>
                <a:latin typeface="Bodoni 72 Book"/>
              </a:rPr>
              <a:t>Primi anni 70: l’intuizione</a:t>
            </a:r>
            <a:endParaRPr lang="x-none" sz="4400" dirty="0">
              <a:solidFill>
                <a:schemeClr val="tx1"/>
              </a:solidFill>
              <a:latin typeface="Bodoni 72 Book"/>
            </a:endParaRPr>
          </a:p>
        </p:txBody>
      </p:sp>
    </p:spTree>
    <p:extLst>
      <p:ext uri="{BB962C8B-B14F-4D97-AF65-F5344CB8AC3E}">
        <p14:creationId xmlns:p14="http://schemas.microsoft.com/office/powerpoint/2010/main" val="39731401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59992" y="191389"/>
            <a:ext cx="10515600" cy="1325563"/>
          </a:xfrm>
        </p:spPr>
        <p:txBody>
          <a:bodyPr vert="horz" lIns="91440" tIns="45720" rIns="91440" bIns="45720" rtlCol="0" anchor="ctr">
            <a:normAutofit/>
          </a:bodyPr>
          <a:lstStyle/>
          <a:p>
            <a:r>
              <a:rPr lang="it-IT" sz="4000" dirty="0">
                <a:solidFill>
                  <a:schemeClr val="tx2"/>
                </a:solidFill>
                <a:latin typeface="Bodoni 72 Book"/>
              </a:rPr>
              <a:t>Efficienza </a:t>
            </a:r>
            <a:r>
              <a:rPr lang="it-IT" sz="4000" dirty="0" smtClean="0">
                <a:solidFill>
                  <a:schemeClr val="tx2"/>
                </a:solidFill>
                <a:latin typeface="Bodoni 72 Book"/>
              </a:rPr>
              <a:t>a 360°dell’azienda </a:t>
            </a:r>
            <a:r>
              <a:rPr lang="it-IT" sz="4000" dirty="0">
                <a:solidFill>
                  <a:schemeClr val="tx2"/>
                </a:solidFill>
                <a:latin typeface="Bodoni 72 Book"/>
              </a:rPr>
              <a:t>agricola</a:t>
            </a:r>
          </a:p>
        </p:txBody>
      </p:sp>
      <p:pic>
        <p:nvPicPr>
          <p:cNvPr id="4" name="Immagine 3" descr="Aggregazione AgronomiaDEF"/>
          <p:cNvPicPr/>
          <p:nvPr/>
        </p:nvPicPr>
        <p:blipFill>
          <a:blip r:embed="rId2"/>
          <a:srcRect/>
          <a:stretch>
            <a:fillRect/>
          </a:stretch>
        </p:blipFill>
        <p:spPr bwMode="auto">
          <a:xfrm>
            <a:off x="217741" y="1795017"/>
            <a:ext cx="3311843" cy="4216401"/>
          </a:xfrm>
          <a:prstGeom prst="rect">
            <a:avLst/>
          </a:prstGeom>
          <a:noFill/>
          <a:ln w="6350" cmpd="sng">
            <a:solidFill>
              <a:srgbClr val="000000"/>
            </a:solidFill>
            <a:miter lim="800000"/>
            <a:headEnd/>
            <a:tailEnd/>
          </a:ln>
          <a:effectLst/>
        </p:spPr>
      </p:pic>
      <p:pic>
        <p:nvPicPr>
          <p:cNvPr id="5" name="Segnaposto contenuto 4" descr="Aggregazione EconomiaDEF"/>
          <p:cNvPicPr>
            <a:picLocks noGrp="1"/>
          </p:cNvPicPr>
          <p:nvPr>
            <p:ph idx="1"/>
          </p:nvPr>
        </p:nvPicPr>
        <p:blipFill>
          <a:blip r:embed="rId3"/>
          <a:srcRect/>
          <a:stretch>
            <a:fillRect/>
          </a:stretch>
        </p:blipFill>
        <p:spPr bwMode="auto">
          <a:xfrm>
            <a:off x="3529584" y="1795017"/>
            <a:ext cx="3882348" cy="4216401"/>
          </a:xfrm>
          <a:prstGeom prst="rect">
            <a:avLst/>
          </a:prstGeom>
          <a:noFill/>
          <a:ln w="6350" cmpd="sng">
            <a:solidFill>
              <a:srgbClr val="000000"/>
            </a:solidFill>
            <a:miter lim="800000"/>
            <a:headEnd/>
            <a:tailEnd/>
          </a:ln>
          <a:effectLst/>
        </p:spPr>
      </p:pic>
      <p:pic>
        <p:nvPicPr>
          <p:cNvPr id="6" name="Immagine 5" descr="Aggregazione EcologiaDEF"/>
          <p:cNvPicPr/>
          <p:nvPr/>
        </p:nvPicPr>
        <p:blipFill>
          <a:blip r:embed="rId4"/>
          <a:srcRect/>
          <a:stretch>
            <a:fillRect/>
          </a:stretch>
        </p:blipFill>
        <p:spPr bwMode="auto">
          <a:xfrm>
            <a:off x="7411932" y="1795016"/>
            <a:ext cx="3941868" cy="4216401"/>
          </a:xfrm>
          <a:prstGeom prst="rect">
            <a:avLst/>
          </a:prstGeom>
          <a:noFill/>
          <a:ln w="6350" cmpd="sng">
            <a:solidFill>
              <a:srgbClr val="000000"/>
            </a:solidFill>
            <a:miter lim="800000"/>
            <a:headEnd/>
            <a:tailEnd/>
          </a:ln>
          <a:effectLst/>
        </p:spPr>
      </p:pic>
    </p:spTree>
    <p:extLst>
      <p:ext uri="{BB962C8B-B14F-4D97-AF65-F5344CB8AC3E}">
        <p14:creationId xmlns:p14="http://schemas.microsoft.com/office/powerpoint/2010/main" val="20830453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1459992" y="19138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4000" dirty="0" smtClean="0">
                <a:solidFill>
                  <a:schemeClr val="tx2"/>
                </a:solidFill>
                <a:latin typeface="Bodoni 72 Book"/>
              </a:rPr>
              <a:t>Allargare gli orizzonti e il confronto</a:t>
            </a:r>
            <a:endParaRPr lang="it-IT" sz="4000" dirty="0">
              <a:solidFill>
                <a:schemeClr val="tx2"/>
              </a:solidFill>
              <a:latin typeface="Bodoni 72 Book"/>
            </a:endParaRPr>
          </a:p>
        </p:txBody>
      </p:sp>
      <p:pic>
        <p:nvPicPr>
          <p:cNvPr id="5" name="Immagine 4"/>
          <p:cNvPicPr>
            <a:picLocks noChangeAspect="1"/>
          </p:cNvPicPr>
          <p:nvPr/>
        </p:nvPicPr>
        <p:blipFill>
          <a:blip r:embed="rId2"/>
          <a:stretch>
            <a:fillRect/>
          </a:stretch>
        </p:blipFill>
        <p:spPr>
          <a:xfrm>
            <a:off x="301562" y="1516952"/>
            <a:ext cx="3365700" cy="4700968"/>
          </a:xfrm>
          <a:prstGeom prst="rect">
            <a:avLst/>
          </a:prstGeom>
        </p:spPr>
      </p:pic>
      <p:pic>
        <p:nvPicPr>
          <p:cNvPr id="6" name="Immagine 5"/>
          <p:cNvPicPr>
            <a:picLocks noChangeAspect="1"/>
          </p:cNvPicPr>
          <p:nvPr/>
        </p:nvPicPr>
        <p:blipFill rotWithShape="1">
          <a:blip r:embed="rId3"/>
          <a:srcRect r="409"/>
          <a:stretch/>
        </p:blipFill>
        <p:spPr>
          <a:xfrm>
            <a:off x="3749558" y="1516952"/>
            <a:ext cx="3420000" cy="4823011"/>
          </a:xfrm>
          <a:prstGeom prst="rect">
            <a:avLst/>
          </a:prstGeom>
        </p:spPr>
      </p:pic>
      <p:pic>
        <p:nvPicPr>
          <p:cNvPr id="7" name="Immagine 6"/>
          <p:cNvPicPr>
            <a:picLocks noChangeAspect="1"/>
          </p:cNvPicPr>
          <p:nvPr/>
        </p:nvPicPr>
        <p:blipFill>
          <a:blip r:embed="rId4"/>
          <a:stretch>
            <a:fillRect/>
          </a:stretch>
        </p:blipFill>
        <p:spPr>
          <a:xfrm>
            <a:off x="7513597" y="1516952"/>
            <a:ext cx="3185541" cy="4511415"/>
          </a:xfrm>
          <a:prstGeom prst="rect">
            <a:avLst/>
          </a:prstGeom>
        </p:spPr>
      </p:pic>
    </p:spTree>
    <p:extLst>
      <p:ext uri="{BB962C8B-B14F-4D97-AF65-F5344CB8AC3E}">
        <p14:creationId xmlns:p14="http://schemas.microsoft.com/office/powerpoint/2010/main" val="33544972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92608" y="1322951"/>
            <a:ext cx="11750040" cy="6555641"/>
          </a:xfrm>
          <a:prstGeom prst="rect">
            <a:avLst/>
          </a:prstGeom>
        </p:spPr>
        <p:txBody>
          <a:bodyPr wrap="square">
            <a:spAutoFit/>
          </a:bodyPr>
          <a:lstStyle/>
          <a:p>
            <a:r>
              <a:rPr lang="it-IT" sz="2000" dirty="0" smtClean="0">
                <a:solidFill>
                  <a:srgbClr val="000000"/>
                </a:solidFill>
                <a:latin typeface="Bodoni 72 Book"/>
              </a:rPr>
              <a:t>Nelle relazioni che seguiranno verranno focalizzati gli aspetti che caratterizzano maggiormente </a:t>
            </a:r>
            <a:r>
              <a:rPr lang="it-IT" sz="2000" dirty="0" smtClean="0">
                <a:solidFill>
                  <a:srgbClr val="000000"/>
                </a:solidFill>
                <a:latin typeface="Bodoni 72 Book"/>
              </a:rPr>
              <a:t>l’attività e le collaborazioni </a:t>
            </a:r>
            <a:r>
              <a:rPr lang="it-IT" sz="2000" dirty="0" smtClean="0">
                <a:solidFill>
                  <a:srgbClr val="000000"/>
                </a:solidFill>
                <a:latin typeface="Bodoni 72 Book"/>
              </a:rPr>
              <a:t>del Settore Agricolo al presente e al futuro.</a:t>
            </a:r>
          </a:p>
          <a:p>
            <a:endParaRPr lang="it-IT" sz="2000" dirty="0" smtClean="0">
              <a:solidFill>
                <a:srgbClr val="000000"/>
              </a:solidFill>
              <a:latin typeface="Bodoni 72 Book"/>
            </a:endParaRPr>
          </a:p>
          <a:p>
            <a:r>
              <a:rPr lang="it-IT" sz="2000" dirty="0" smtClean="0">
                <a:solidFill>
                  <a:srgbClr val="000000"/>
                </a:solidFill>
                <a:latin typeface="Bodoni 72 Book"/>
              </a:rPr>
              <a:t>Le </a:t>
            </a:r>
            <a:r>
              <a:rPr lang="it-IT" sz="2000" dirty="0">
                <a:solidFill>
                  <a:srgbClr val="000000"/>
                </a:solidFill>
                <a:latin typeface="Bodoni 72 Book"/>
              </a:rPr>
              <a:t>esperienze ed i modelli sviluppati nel Parco del Ticino</a:t>
            </a:r>
            <a:r>
              <a:rPr lang="it-IT" sz="2000" dirty="0" smtClean="0">
                <a:solidFill>
                  <a:srgbClr val="000000"/>
                </a:solidFill>
                <a:latin typeface="Bodoni 72 Book"/>
              </a:rPr>
              <a:t>, </a:t>
            </a:r>
            <a:r>
              <a:rPr lang="it-IT" sz="2000" dirty="0">
                <a:solidFill>
                  <a:srgbClr val="000000"/>
                </a:solidFill>
                <a:latin typeface="Bodoni 72 Book"/>
              </a:rPr>
              <a:t>se opportunamente interpretati a diversa scala, potranno essere molto utili per affrontare il tema della necessità di produrre cibo in quantità adatta per sfamare popolazioni in </a:t>
            </a:r>
            <a:r>
              <a:rPr lang="it-IT" sz="2000" dirty="0" smtClean="0">
                <a:solidFill>
                  <a:srgbClr val="000000"/>
                </a:solidFill>
                <a:latin typeface="Bodoni 72 Book"/>
              </a:rPr>
              <a:t>crescita, </a:t>
            </a:r>
            <a:r>
              <a:rPr lang="it-IT" sz="2000" dirty="0">
                <a:solidFill>
                  <a:srgbClr val="000000"/>
                </a:solidFill>
                <a:latin typeface="Bodoni 72 Book"/>
              </a:rPr>
              <a:t>utilizzando tecniche che non comportino un impatto negativo sulle risorse </a:t>
            </a:r>
            <a:r>
              <a:rPr lang="it-IT" sz="2000" dirty="0" smtClean="0">
                <a:solidFill>
                  <a:srgbClr val="000000"/>
                </a:solidFill>
                <a:latin typeface="Bodoni 72 Book"/>
              </a:rPr>
              <a:t>naturali e </a:t>
            </a:r>
            <a:r>
              <a:rPr lang="it-IT" sz="2000" dirty="0">
                <a:solidFill>
                  <a:srgbClr val="000000"/>
                </a:solidFill>
                <a:latin typeface="Bodoni 72 Book"/>
              </a:rPr>
              <a:t>portando gli agricoltori ad essere protagonisti delle filiere produttive, in modo che il loro reddito possa essere adeguato al loro impegno e alla loro professionalità. </a:t>
            </a:r>
            <a:r>
              <a:rPr lang="it-IT" sz="2000" dirty="0" smtClean="0">
                <a:solidFill>
                  <a:srgbClr val="000000"/>
                </a:solidFill>
                <a:latin typeface="Bodoni 72 Book"/>
              </a:rPr>
              <a:t>Magari facendo evolvere l’approccio della PAC: meno attenzione alle particelle e più attenzione all’azienda </a:t>
            </a:r>
            <a:r>
              <a:rPr lang="it-IT" sz="2000" dirty="0" smtClean="0">
                <a:solidFill>
                  <a:srgbClr val="000000"/>
                </a:solidFill>
                <a:latin typeface="Bodoni 72 Book"/>
              </a:rPr>
              <a:t>agricola nel suo complesso.</a:t>
            </a:r>
            <a:endParaRPr lang="it-IT" sz="2000" dirty="0" smtClean="0">
              <a:solidFill>
                <a:srgbClr val="000000"/>
              </a:solidFill>
              <a:latin typeface="Bodoni 72 Book"/>
            </a:endParaRPr>
          </a:p>
          <a:p>
            <a:endParaRPr lang="it-IT" sz="2000" dirty="0">
              <a:solidFill>
                <a:srgbClr val="000000"/>
              </a:solidFill>
              <a:latin typeface="Bodoni 72 Book"/>
            </a:endParaRPr>
          </a:p>
          <a:p>
            <a:r>
              <a:rPr lang="it-IT" sz="2000" dirty="0" smtClean="0">
                <a:solidFill>
                  <a:srgbClr val="000000"/>
                </a:solidFill>
                <a:latin typeface="Bodoni 72 Book"/>
              </a:rPr>
              <a:t>Gli agricoltori del Parco che hanno intrapreso uno o più percorsi di collaborazione e sperimentazione sono già </a:t>
            </a:r>
            <a:r>
              <a:rPr lang="it-IT" sz="2000" dirty="0" smtClean="0">
                <a:solidFill>
                  <a:srgbClr val="000000"/>
                </a:solidFill>
                <a:latin typeface="Bodoni 72 Book"/>
              </a:rPr>
              <a:t>maturi </a:t>
            </a:r>
            <a:r>
              <a:rPr lang="it-IT" sz="2000" dirty="0" smtClean="0">
                <a:solidFill>
                  <a:srgbClr val="000000"/>
                </a:solidFill>
                <a:latin typeface="Bodoni 72 Book"/>
              </a:rPr>
              <a:t>per diversi </a:t>
            </a:r>
            <a:r>
              <a:rPr lang="it-IT" sz="2000" dirty="0" smtClean="0">
                <a:solidFill>
                  <a:srgbClr val="000000"/>
                </a:solidFill>
                <a:latin typeface="Bodoni 72 Book"/>
              </a:rPr>
              <a:t>obiettivi previsti </a:t>
            </a:r>
            <a:r>
              <a:rPr lang="it-IT" sz="2000" dirty="0" smtClean="0">
                <a:solidFill>
                  <a:srgbClr val="000000"/>
                </a:solidFill>
                <a:latin typeface="Bodoni 72 Book"/>
              </a:rPr>
              <a:t>dalla Nature </a:t>
            </a:r>
            <a:r>
              <a:rPr lang="it-IT" sz="2000" dirty="0" err="1" smtClean="0">
                <a:solidFill>
                  <a:srgbClr val="000000"/>
                </a:solidFill>
                <a:latin typeface="Bodoni 72 Book"/>
              </a:rPr>
              <a:t>Restoration</a:t>
            </a:r>
            <a:r>
              <a:rPr lang="it-IT" sz="2000" dirty="0" smtClean="0">
                <a:solidFill>
                  <a:srgbClr val="000000"/>
                </a:solidFill>
                <a:latin typeface="Bodoni 72 Book"/>
              </a:rPr>
              <a:t> Law.</a:t>
            </a:r>
          </a:p>
          <a:p>
            <a:endParaRPr lang="it-IT" sz="2000" dirty="0">
              <a:solidFill>
                <a:srgbClr val="000000"/>
              </a:solidFill>
              <a:latin typeface="Bodoni 72 Book"/>
            </a:endParaRPr>
          </a:p>
          <a:p>
            <a:r>
              <a:rPr lang="it-IT" sz="2000" b="1" dirty="0" smtClean="0">
                <a:solidFill>
                  <a:srgbClr val="000000"/>
                </a:solidFill>
                <a:latin typeface="Bodoni 72 Book"/>
              </a:rPr>
              <a:t>Siamo pronti a rafforzare il dialogo, la collaborazione, lo sviluppo di progetti con tutti i soggetti: agricoltori, associazioni, professionisti, </a:t>
            </a:r>
            <a:r>
              <a:rPr lang="it-IT" sz="2000" b="1" dirty="0" smtClean="0">
                <a:solidFill>
                  <a:srgbClr val="000000"/>
                </a:solidFill>
                <a:latin typeface="Bodoni 72 Book"/>
              </a:rPr>
              <a:t>Università, Enti.</a:t>
            </a:r>
            <a:endParaRPr lang="it-IT" sz="2000" b="1" dirty="0" smtClean="0">
              <a:solidFill>
                <a:srgbClr val="000000"/>
              </a:solidFill>
              <a:latin typeface="Bodoni 72 Book"/>
            </a:endParaRPr>
          </a:p>
          <a:p>
            <a:endParaRPr lang="it-IT" sz="2000" dirty="0">
              <a:solidFill>
                <a:srgbClr val="000000"/>
              </a:solidFill>
              <a:latin typeface="Bodoni 72 Book"/>
            </a:endParaRPr>
          </a:p>
          <a:p>
            <a:endParaRPr lang="it-IT" sz="2000" dirty="0">
              <a:solidFill>
                <a:srgbClr val="000000"/>
              </a:solidFill>
              <a:latin typeface="Bodoni 72 Book"/>
            </a:endParaRPr>
          </a:p>
          <a:p>
            <a:endParaRPr lang="it-IT" sz="2000" dirty="0" smtClean="0">
              <a:solidFill>
                <a:srgbClr val="000000"/>
              </a:solidFill>
              <a:latin typeface="Bodoni 72 Book"/>
            </a:endParaRPr>
          </a:p>
          <a:p>
            <a:endParaRPr lang="it-IT" sz="2000" dirty="0">
              <a:solidFill>
                <a:srgbClr val="000000"/>
              </a:solidFill>
              <a:latin typeface="Bodoni 72 Book"/>
            </a:endParaRPr>
          </a:p>
          <a:p>
            <a:endParaRPr lang="it-IT" sz="2000" dirty="0">
              <a:latin typeface="Bodoni 72 Book"/>
            </a:endParaRPr>
          </a:p>
        </p:txBody>
      </p:sp>
      <p:sp>
        <p:nvSpPr>
          <p:cNvPr id="5" name="Titolo 1"/>
          <p:cNvSpPr txBox="1">
            <a:spLocks noChangeArrowheads="1"/>
          </p:cNvSpPr>
          <p:nvPr/>
        </p:nvSpPr>
        <p:spPr>
          <a:xfrm>
            <a:off x="1441704" y="24980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altLang="it-IT" sz="4000" dirty="0" smtClean="0">
                <a:solidFill>
                  <a:schemeClr val="tx2"/>
                </a:solidFill>
                <a:latin typeface="Bodoni 72 Book"/>
              </a:rPr>
              <a:t>Capitalizzare le esperienze</a:t>
            </a:r>
            <a:endParaRPr lang="it-IT" altLang="it-IT" sz="4000" dirty="0">
              <a:solidFill>
                <a:schemeClr val="tx2"/>
              </a:solidFill>
              <a:latin typeface="Bodoni 72 Book"/>
            </a:endParaRPr>
          </a:p>
        </p:txBody>
      </p:sp>
    </p:spTree>
    <p:extLst>
      <p:ext uri="{BB962C8B-B14F-4D97-AF65-F5344CB8AC3E}">
        <p14:creationId xmlns:p14="http://schemas.microsoft.com/office/powerpoint/2010/main" val="35289444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616" y="-1410462"/>
            <a:ext cx="12874752" cy="9656064"/>
          </a:xfrm>
          <a:prstGeom prst="rect">
            <a:avLst/>
          </a:prstGeom>
        </p:spPr>
      </p:pic>
      <p:sp>
        <p:nvSpPr>
          <p:cNvPr id="3" name="Segnaposto contenuto 2"/>
          <p:cNvSpPr>
            <a:spLocks noGrp="1"/>
          </p:cNvSpPr>
          <p:nvPr>
            <p:ph idx="1"/>
          </p:nvPr>
        </p:nvSpPr>
        <p:spPr>
          <a:xfrm>
            <a:off x="1011936" y="1642745"/>
            <a:ext cx="10515600" cy="5215255"/>
          </a:xfrm>
          <a:noFill/>
        </p:spPr>
        <p:txBody>
          <a:bodyPr>
            <a:normAutofit fontScale="92500" lnSpcReduction="20000"/>
          </a:bodyPr>
          <a:lstStyle/>
          <a:p>
            <a:pPr marL="0" indent="0">
              <a:buNone/>
            </a:pPr>
            <a:r>
              <a:rPr lang="it-IT" sz="2600" b="1" dirty="0">
                <a:solidFill>
                  <a:schemeClr val="bg1"/>
                </a:solidFill>
                <a:latin typeface="Bodoni 72 Book"/>
              </a:rPr>
              <a:t>Grazie a </a:t>
            </a:r>
            <a:r>
              <a:rPr lang="it-IT" sz="2600" b="1" dirty="0" smtClean="0">
                <a:solidFill>
                  <a:schemeClr val="bg1"/>
                </a:solidFill>
                <a:latin typeface="Bodoni 72 Book"/>
              </a:rPr>
              <a:t>tutti i Consiglieri Delegati all’agricoltura e a tutti </a:t>
            </a:r>
            <a:r>
              <a:rPr lang="it-IT" sz="2600" b="1" dirty="0">
                <a:solidFill>
                  <a:schemeClr val="bg1"/>
                </a:solidFill>
                <a:latin typeface="Bodoni 72 Book"/>
              </a:rPr>
              <a:t>i dipendenti del Parco che si sono </a:t>
            </a:r>
            <a:r>
              <a:rPr lang="it-IT" sz="2600" b="1" dirty="0" smtClean="0">
                <a:solidFill>
                  <a:schemeClr val="bg1"/>
                </a:solidFill>
                <a:latin typeface="Bodoni 72 Book"/>
              </a:rPr>
              <a:t>succeduti </a:t>
            </a:r>
            <a:r>
              <a:rPr lang="it-IT" sz="2600" b="1" dirty="0">
                <a:solidFill>
                  <a:schemeClr val="bg1"/>
                </a:solidFill>
                <a:latin typeface="Bodoni 72 Book"/>
              </a:rPr>
              <a:t>al Settore </a:t>
            </a:r>
            <a:r>
              <a:rPr lang="it-IT" sz="2600" b="1" dirty="0" smtClean="0">
                <a:solidFill>
                  <a:schemeClr val="bg1"/>
                </a:solidFill>
                <a:latin typeface="Bodoni 72 Book"/>
              </a:rPr>
              <a:t>Agricoltura: </a:t>
            </a:r>
            <a:endParaRPr lang="it-IT" sz="2600" b="1" dirty="0" smtClean="0">
              <a:solidFill>
                <a:schemeClr val="bg1"/>
              </a:solidFill>
              <a:latin typeface="Bodoni 72 Book"/>
            </a:endParaRPr>
          </a:p>
          <a:p>
            <a:pPr marL="0" indent="0">
              <a:buNone/>
            </a:pPr>
            <a:r>
              <a:rPr lang="it-IT" sz="2600" b="1" dirty="0" smtClean="0">
                <a:solidFill>
                  <a:schemeClr val="bg1"/>
                </a:solidFill>
                <a:latin typeface="Bodoni 72 Book"/>
              </a:rPr>
              <a:t>Roberta </a:t>
            </a:r>
            <a:r>
              <a:rPr lang="it-IT" sz="2600" b="1" dirty="0">
                <a:solidFill>
                  <a:schemeClr val="bg1"/>
                </a:solidFill>
                <a:latin typeface="Bodoni 72 Book"/>
              </a:rPr>
              <a:t>Guarisco, Nadia </a:t>
            </a:r>
            <a:r>
              <a:rPr lang="it-IT" sz="2600" b="1" dirty="0" err="1">
                <a:solidFill>
                  <a:schemeClr val="bg1"/>
                </a:solidFill>
                <a:latin typeface="Bodoni 72 Book"/>
              </a:rPr>
              <a:t>Ghilardi</a:t>
            </a:r>
            <a:r>
              <a:rPr lang="it-IT" sz="2600" b="1" dirty="0">
                <a:solidFill>
                  <a:schemeClr val="bg1"/>
                </a:solidFill>
                <a:latin typeface="Bodoni 72 Book"/>
              </a:rPr>
              <a:t>, Vittoria </a:t>
            </a:r>
            <a:r>
              <a:rPr lang="it-IT" sz="2600" b="1" dirty="0" err="1" smtClean="0">
                <a:solidFill>
                  <a:schemeClr val="bg1"/>
                </a:solidFill>
                <a:latin typeface="Bodoni 72 Book"/>
              </a:rPr>
              <a:t>Zanirato</a:t>
            </a:r>
            <a:r>
              <a:rPr lang="it-IT" sz="2600" b="1" dirty="0" smtClean="0">
                <a:solidFill>
                  <a:schemeClr val="bg1"/>
                </a:solidFill>
                <a:latin typeface="Bodoni 72 Book"/>
              </a:rPr>
              <a:t>, Elena Colombo, Marco </a:t>
            </a:r>
            <a:r>
              <a:rPr lang="it-IT" sz="2600" b="1" dirty="0" err="1" smtClean="0">
                <a:solidFill>
                  <a:schemeClr val="bg1"/>
                </a:solidFill>
                <a:latin typeface="Bodoni 72 Book"/>
              </a:rPr>
              <a:t>Primavesi</a:t>
            </a:r>
            <a:r>
              <a:rPr lang="it-IT" sz="2600" b="1" dirty="0" smtClean="0">
                <a:solidFill>
                  <a:schemeClr val="bg1"/>
                </a:solidFill>
                <a:latin typeface="Bodoni 72 Book"/>
              </a:rPr>
              <a:t>, Michele Bove, Diego Galbiati, Roberta Colombo, Silvia </a:t>
            </a:r>
            <a:r>
              <a:rPr lang="it-IT" sz="2600" b="1" dirty="0" err="1" smtClean="0">
                <a:solidFill>
                  <a:schemeClr val="bg1"/>
                </a:solidFill>
                <a:latin typeface="Bodoni 72 Book"/>
              </a:rPr>
              <a:t>Grimoldi</a:t>
            </a:r>
            <a:r>
              <a:rPr lang="it-IT" sz="2600" b="1" dirty="0" smtClean="0">
                <a:solidFill>
                  <a:schemeClr val="bg1"/>
                </a:solidFill>
                <a:latin typeface="Bodoni 72 Book"/>
              </a:rPr>
              <a:t>.</a:t>
            </a:r>
          </a:p>
          <a:p>
            <a:pPr marL="0" indent="0">
              <a:buNone/>
            </a:pPr>
            <a:endParaRPr lang="it-IT" sz="2600" b="1" dirty="0">
              <a:solidFill>
                <a:schemeClr val="bg1"/>
              </a:solidFill>
              <a:latin typeface="Bodoni 72 Book"/>
            </a:endParaRPr>
          </a:p>
          <a:p>
            <a:pPr marL="0" indent="0">
              <a:buNone/>
            </a:pPr>
            <a:r>
              <a:rPr lang="it-IT" sz="2600" b="1" dirty="0" smtClean="0">
                <a:solidFill>
                  <a:schemeClr val="bg1"/>
                </a:solidFill>
                <a:latin typeface="Bodoni 72 Book"/>
              </a:rPr>
              <a:t>Grazie a tutti i professionisti e ai ricercatori che hanno collaborato con il Settore, in particolare: Ernesto Tabacco, Giorgio </a:t>
            </a:r>
            <a:r>
              <a:rPr lang="it-IT" sz="2600" b="1" dirty="0" err="1" smtClean="0">
                <a:solidFill>
                  <a:schemeClr val="bg1"/>
                </a:solidFill>
                <a:latin typeface="Bodoni 72 Book"/>
              </a:rPr>
              <a:t>Borreani</a:t>
            </a:r>
            <a:r>
              <a:rPr lang="it-IT" sz="2600" b="1" dirty="0" smtClean="0">
                <a:solidFill>
                  <a:schemeClr val="bg1"/>
                </a:solidFill>
                <a:latin typeface="Bodoni 72 Book"/>
              </a:rPr>
              <a:t>, Maria Luisa </a:t>
            </a:r>
            <a:r>
              <a:rPr lang="it-IT" sz="2600" b="1" dirty="0" err="1" smtClean="0">
                <a:solidFill>
                  <a:schemeClr val="bg1"/>
                </a:solidFill>
                <a:latin typeface="Bodoni 72 Book"/>
              </a:rPr>
              <a:t>Paracchini</a:t>
            </a:r>
            <a:r>
              <a:rPr lang="it-IT" sz="2600" b="1" dirty="0" smtClean="0">
                <a:solidFill>
                  <a:schemeClr val="bg1"/>
                </a:solidFill>
                <a:latin typeface="Bodoni 72 Book"/>
              </a:rPr>
              <a:t>, Roberto </a:t>
            </a:r>
            <a:r>
              <a:rPr lang="it-IT" sz="2600" b="1" dirty="0" err="1" smtClean="0">
                <a:solidFill>
                  <a:schemeClr val="bg1"/>
                </a:solidFill>
                <a:latin typeface="Bodoni 72 Book"/>
              </a:rPr>
              <a:t>Origgi</a:t>
            </a:r>
            <a:r>
              <a:rPr lang="it-IT" sz="2600" b="1" dirty="0" smtClean="0">
                <a:solidFill>
                  <a:schemeClr val="bg1"/>
                </a:solidFill>
                <a:latin typeface="Bodoni 72 Book"/>
              </a:rPr>
              <a:t>, Alessandro </a:t>
            </a:r>
            <a:r>
              <a:rPr lang="it-IT" sz="2600" b="1" dirty="0" err="1" smtClean="0">
                <a:solidFill>
                  <a:schemeClr val="bg1"/>
                </a:solidFill>
                <a:latin typeface="Bodoni 72 Book"/>
              </a:rPr>
              <a:t>Banterle</a:t>
            </a:r>
            <a:r>
              <a:rPr lang="it-IT" sz="2600" b="1" dirty="0" smtClean="0">
                <a:solidFill>
                  <a:schemeClr val="bg1"/>
                </a:solidFill>
                <a:latin typeface="Bodoni 72 Book"/>
              </a:rPr>
              <a:t>, Mattia </a:t>
            </a:r>
            <a:r>
              <a:rPr lang="it-IT" sz="2600" b="1" dirty="0" smtClean="0">
                <a:solidFill>
                  <a:schemeClr val="bg1"/>
                </a:solidFill>
                <a:latin typeface="Bodoni 72 Book"/>
              </a:rPr>
              <a:t>Marchesi, Giovanni Molina.</a:t>
            </a:r>
            <a:endParaRPr lang="it-IT" sz="2600" b="1" dirty="0" smtClean="0">
              <a:solidFill>
                <a:schemeClr val="bg1"/>
              </a:solidFill>
              <a:latin typeface="Bodoni 72 Book"/>
            </a:endParaRPr>
          </a:p>
          <a:p>
            <a:pPr marL="0" indent="0">
              <a:buNone/>
            </a:pPr>
            <a:endParaRPr lang="it-IT" sz="2600" b="1" dirty="0">
              <a:solidFill>
                <a:schemeClr val="bg1"/>
              </a:solidFill>
              <a:latin typeface="Bodoni 72 Book"/>
            </a:endParaRPr>
          </a:p>
          <a:p>
            <a:pPr marL="0" indent="0">
              <a:buNone/>
            </a:pPr>
            <a:r>
              <a:rPr lang="it-IT" sz="2600" b="1" dirty="0" smtClean="0">
                <a:solidFill>
                  <a:schemeClr val="bg1"/>
                </a:solidFill>
                <a:latin typeface="Bodoni 72 Book"/>
              </a:rPr>
              <a:t>Grazie a tutti gli agricoltori con cui abbiamo avuto l’opportunità di collaborare, alle </a:t>
            </a:r>
            <a:r>
              <a:rPr lang="it-IT" sz="2600" b="1" dirty="0">
                <a:solidFill>
                  <a:schemeClr val="bg1"/>
                </a:solidFill>
                <a:latin typeface="Bodoni 72 Book"/>
              </a:rPr>
              <a:t>O</a:t>
            </a:r>
            <a:r>
              <a:rPr lang="it-IT" sz="2600" b="1" dirty="0" smtClean="0">
                <a:solidFill>
                  <a:schemeClr val="bg1"/>
                </a:solidFill>
                <a:latin typeface="Bodoni 72 Book"/>
              </a:rPr>
              <a:t>rganizzazioni agricole, ai colleghi di Regione Lombardia, della Commissione europea e di tutte le altre Istituzioni. </a:t>
            </a:r>
          </a:p>
          <a:p>
            <a:pPr marL="0" indent="0">
              <a:buNone/>
            </a:pPr>
            <a:endParaRPr lang="it-IT" b="1" dirty="0">
              <a:solidFill>
                <a:schemeClr val="bg1"/>
              </a:solidFill>
              <a:latin typeface="Bodoni 72 Book"/>
            </a:endParaRPr>
          </a:p>
          <a:p>
            <a:pPr marL="0" indent="0">
              <a:buNone/>
            </a:pPr>
            <a:r>
              <a:rPr lang="it-IT" b="1" dirty="0" smtClean="0">
                <a:solidFill>
                  <a:schemeClr val="bg1"/>
                </a:solidFill>
                <a:latin typeface="Bodoni 72 Book"/>
              </a:rPr>
              <a:t>Grazie a tutti voi per l’attenzione!</a:t>
            </a:r>
            <a:endParaRPr lang="it-IT" b="1" dirty="0">
              <a:solidFill>
                <a:schemeClr val="bg1"/>
              </a:solidFill>
              <a:latin typeface="Bodoni 72 Book"/>
            </a:endParaRPr>
          </a:p>
          <a:p>
            <a:endParaRPr lang="it-IT" b="1" dirty="0">
              <a:solidFill>
                <a:schemeClr val="bg1"/>
              </a:solidFill>
            </a:endParaRPr>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1024" y="89586"/>
            <a:ext cx="4445489" cy="1377815"/>
          </a:xfrm>
          <a:prstGeom prst="rect">
            <a:avLst/>
          </a:prstGeom>
          <a:solidFill>
            <a:schemeClr val="bg1"/>
          </a:solidFill>
        </p:spPr>
      </p:pic>
    </p:spTree>
    <p:extLst>
      <p:ext uri="{BB962C8B-B14F-4D97-AF65-F5344CB8AC3E}">
        <p14:creationId xmlns:p14="http://schemas.microsoft.com/office/powerpoint/2010/main" val="33899915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2503184" y="1083835"/>
            <a:ext cx="3762290" cy="5331246"/>
          </a:xfrm>
          <a:prstGeom prst="rect">
            <a:avLst/>
          </a:prstGeom>
        </p:spPr>
      </p:pic>
      <p:sp>
        <p:nvSpPr>
          <p:cNvPr id="4" name="CasellaDiTesto 3"/>
          <p:cNvSpPr txBox="1"/>
          <p:nvPr/>
        </p:nvSpPr>
        <p:spPr>
          <a:xfrm>
            <a:off x="6794330" y="0"/>
            <a:ext cx="4834961" cy="6794906"/>
          </a:xfrm>
          <a:prstGeom prst="rect">
            <a:avLst/>
          </a:prstGeom>
        </p:spPr>
        <p:txBody>
          <a:bodyPr vert="horz" rtlCol="0" anchor="ctr">
            <a:normAutofit fontScale="97500"/>
          </a:bodyPr>
          <a:lstStyle>
            <a:defPPr rtl="0">
              <a:defRPr lang="it-IT"/>
            </a:defPPr>
            <a:lvl1pPr>
              <a:spcBef>
                <a:spcPct val="0"/>
              </a:spcBef>
              <a:buNone/>
              <a:defRPr kumimoji="0" sz="4000">
                <a:solidFill>
                  <a:schemeClr val="tx2"/>
                </a:solidFill>
                <a:latin typeface="+mj-lt"/>
                <a:ea typeface="+mj-ea"/>
                <a:cs typeface="+mj-cs"/>
              </a:defRPr>
            </a:lvl1pPr>
          </a:lstStyle>
          <a:p>
            <a:endParaRPr lang="it-IT" sz="2500" dirty="0" smtClean="0">
              <a:latin typeface="Bodoni 72 Book"/>
            </a:endParaRPr>
          </a:p>
          <a:p>
            <a:endParaRPr lang="it-IT" sz="2500" dirty="0" smtClean="0">
              <a:latin typeface="Bodoni 72 Book"/>
            </a:endParaRPr>
          </a:p>
          <a:p>
            <a:r>
              <a:rPr lang="it-IT" sz="2500" dirty="0" smtClean="0">
                <a:latin typeface="Bodoni 72 Book"/>
              </a:rPr>
              <a:t>47 </a:t>
            </a:r>
            <a:r>
              <a:rPr lang="it-IT" sz="2500" dirty="0">
                <a:latin typeface="Bodoni 72 Book"/>
              </a:rPr>
              <a:t>Comuni/3 Province</a:t>
            </a:r>
          </a:p>
          <a:p>
            <a:r>
              <a:rPr lang="it-IT" sz="2500" dirty="0">
                <a:latin typeface="Bodoni 72 Book"/>
              </a:rPr>
              <a:t>Superficie 91.800 ettari </a:t>
            </a:r>
            <a:endParaRPr lang="it-IT" sz="2500" dirty="0" smtClean="0">
              <a:latin typeface="Bodoni 72 Book"/>
            </a:endParaRPr>
          </a:p>
          <a:p>
            <a:endParaRPr lang="it-IT" sz="2500" dirty="0">
              <a:latin typeface="Bodoni 72 Book"/>
            </a:endParaRPr>
          </a:p>
          <a:p>
            <a:r>
              <a:rPr lang="it-IT" sz="2500" dirty="0">
                <a:latin typeface="Bodoni 72 Book"/>
              </a:rPr>
              <a:t>        55% aree agricole</a:t>
            </a:r>
          </a:p>
          <a:p>
            <a:r>
              <a:rPr lang="it-IT" sz="2500" dirty="0">
                <a:latin typeface="Bodoni 72 Book"/>
              </a:rPr>
              <a:t>        22% foreste e aree naturali</a:t>
            </a:r>
          </a:p>
          <a:p>
            <a:r>
              <a:rPr lang="it-IT" sz="2500" dirty="0">
                <a:latin typeface="Bodoni 72 Book"/>
              </a:rPr>
              <a:t>        20% urbanizzato</a:t>
            </a:r>
          </a:p>
          <a:p>
            <a:r>
              <a:rPr lang="it-IT" sz="2500" dirty="0">
                <a:latin typeface="Bodoni 72 Book"/>
              </a:rPr>
              <a:t>           3% reticolo </a:t>
            </a:r>
            <a:r>
              <a:rPr lang="it-IT" sz="2500" dirty="0" smtClean="0">
                <a:latin typeface="Bodoni 72 Book"/>
              </a:rPr>
              <a:t>irriguo</a:t>
            </a:r>
          </a:p>
          <a:p>
            <a:r>
              <a:rPr lang="it-IT" sz="2500" dirty="0" smtClean="0">
                <a:latin typeface="Bodoni 72 Book"/>
              </a:rPr>
              <a:t>480.000 abitanti</a:t>
            </a:r>
          </a:p>
          <a:p>
            <a:endParaRPr lang="it-IT" sz="2500" dirty="0" smtClean="0">
              <a:latin typeface="Bodoni 72 Book"/>
            </a:endParaRPr>
          </a:p>
          <a:p>
            <a:r>
              <a:rPr lang="it-IT" sz="2500" dirty="0" smtClean="0">
                <a:latin typeface="Bodoni 72 Book"/>
              </a:rPr>
              <a:t>Alcuni dati (</a:t>
            </a:r>
            <a:r>
              <a:rPr lang="it-IT" sz="1600" dirty="0" smtClean="0">
                <a:latin typeface="Bodoni 72 Book"/>
              </a:rPr>
              <a:t>Istat 2020)</a:t>
            </a:r>
            <a:endParaRPr lang="it-IT" sz="1600" dirty="0">
              <a:latin typeface="Bodoni 72 Book"/>
            </a:endParaRPr>
          </a:p>
          <a:p>
            <a:r>
              <a:rPr lang="it-IT" sz="2500" dirty="0" smtClean="0">
                <a:latin typeface="Bodoni 72 Book"/>
              </a:rPr>
              <a:t> 1.171  aziende agricole</a:t>
            </a:r>
          </a:p>
          <a:p>
            <a:r>
              <a:rPr lang="it-IT" sz="2500" dirty="0" smtClean="0">
                <a:latin typeface="Bodoni 72 Book"/>
              </a:rPr>
              <a:t>42.803 ha SAU </a:t>
            </a:r>
          </a:p>
          <a:p>
            <a:r>
              <a:rPr lang="it-IT" sz="2500" dirty="0" smtClean="0">
                <a:latin typeface="Bodoni 72 Book"/>
              </a:rPr>
              <a:t>22.018 bovini </a:t>
            </a:r>
            <a:endParaRPr lang="it-IT" sz="2500" dirty="0">
              <a:latin typeface="Bodoni 72 Book"/>
            </a:endParaRPr>
          </a:p>
          <a:p>
            <a:r>
              <a:rPr lang="it-IT" sz="2500" dirty="0">
                <a:latin typeface="Bodoni 72 Book"/>
              </a:rPr>
              <a:t>	</a:t>
            </a:r>
          </a:p>
          <a:p>
            <a:endParaRPr lang="it-IT" sz="2000" dirty="0">
              <a:latin typeface="Bodoni 72 Book"/>
            </a:endParaRPr>
          </a:p>
        </p:txBody>
      </p:sp>
      <p:sp>
        <p:nvSpPr>
          <p:cNvPr id="13" name="TextBox 5">
            <a:extLst>
              <a:ext uri="{FF2B5EF4-FFF2-40B4-BE49-F238E27FC236}">
                <a16:creationId xmlns="" xmlns:a16="http://schemas.microsoft.com/office/drawing/2014/main" id="{BCD99DBB-8756-6A40-BF83-393B8661C938}"/>
              </a:ext>
            </a:extLst>
          </p:cNvPr>
          <p:cNvSpPr txBox="1"/>
          <p:nvPr/>
        </p:nvSpPr>
        <p:spPr>
          <a:xfrm>
            <a:off x="1561062" y="215917"/>
            <a:ext cx="13140314" cy="707886"/>
          </a:xfrm>
          <a:prstGeom prst="rect">
            <a:avLst/>
          </a:prstGeom>
        </p:spPr>
        <p:txBody>
          <a:bodyPr vert="horz" rtlCol="0" anchor="ctr">
            <a:normAutofit fontScale="97500"/>
          </a:bodyPr>
          <a:lstStyle>
            <a:lvl1pPr>
              <a:spcBef>
                <a:spcPct val="0"/>
              </a:spcBef>
              <a:buNone/>
              <a:defRPr kumimoji="0" sz="4000">
                <a:solidFill>
                  <a:schemeClr val="tx2"/>
                </a:solidFill>
                <a:latin typeface="+mj-lt"/>
                <a:ea typeface="+mj-ea"/>
                <a:cs typeface="+mj-cs"/>
              </a:defRPr>
            </a:lvl1pPr>
          </a:lstStyle>
          <a:p>
            <a:r>
              <a:rPr lang="it-IT" dirty="0">
                <a:latin typeface="Bodoni 72 Book"/>
              </a:rPr>
              <a:t>Ente Parco Lombardo della valle del Ticino</a:t>
            </a:r>
            <a:endParaRPr lang="x-none" dirty="0">
              <a:latin typeface="Bodoni 72 Book"/>
            </a:endParaRPr>
          </a:p>
        </p:txBody>
      </p:sp>
      <p:sp>
        <p:nvSpPr>
          <p:cNvPr id="2" name="CasellaDiTesto 1"/>
          <p:cNvSpPr txBox="1"/>
          <p:nvPr/>
        </p:nvSpPr>
        <p:spPr>
          <a:xfrm>
            <a:off x="121297" y="2323322"/>
            <a:ext cx="2239347" cy="2585323"/>
          </a:xfrm>
          <a:prstGeom prst="rect">
            <a:avLst/>
          </a:prstGeom>
          <a:noFill/>
        </p:spPr>
        <p:txBody>
          <a:bodyPr wrap="square" rtlCol="0">
            <a:spAutoFit/>
          </a:bodyPr>
          <a:lstStyle/>
          <a:p>
            <a:r>
              <a:rPr lang="it-IT" dirty="0"/>
              <a:t>Classificazione del Parco del Ticino ai sensi della L.R. 86/83: </a:t>
            </a:r>
          </a:p>
          <a:p>
            <a:r>
              <a:rPr lang="it-IT" dirty="0"/>
              <a:t>Parco Regionale Fluviale, </a:t>
            </a:r>
            <a:endParaRPr lang="it-IT" dirty="0" smtClean="0"/>
          </a:p>
          <a:p>
            <a:r>
              <a:rPr lang="it-IT" dirty="0" smtClean="0"/>
              <a:t>Forestale</a:t>
            </a:r>
            <a:r>
              <a:rPr lang="it-IT" dirty="0"/>
              <a:t>, </a:t>
            </a:r>
            <a:endParaRPr lang="it-IT" dirty="0" smtClean="0"/>
          </a:p>
          <a:p>
            <a:r>
              <a:rPr lang="it-IT" dirty="0" smtClean="0"/>
              <a:t>Agricolo</a:t>
            </a:r>
            <a:r>
              <a:rPr lang="it-IT" dirty="0"/>
              <a:t>, </a:t>
            </a:r>
            <a:endParaRPr lang="it-IT" dirty="0" smtClean="0"/>
          </a:p>
          <a:p>
            <a:r>
              <a:rPr lang="it-IT" dirty="0" smtClean="0"/>
              <a:t>di </a:t>
            </a:r>
            <a:r>
              <a:rPr lang="it-IT" dirty="0"/>
              <a:t>Cintura Metropolitana.</a:t>
            </a:r>
          </a:p>
        </p:txBody>
      </p:sp>
    </p:spTree>
    <p:extLst>
      <p:ext uri="{BB962C8B-B14F-4D97-AF65-F5344CB8AC3E}">
        <p14:creationId xmlns:p14="http://schemas.microsoft.com/office/powerpoint/2010/main" val="4977600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5"/>
          <p:cNvSpPr txBox="1">
            <a:spLocks noChangeArrowheads="1"/>
          </p:cNvSpPr>
          <p:nvPr/>
        </p:nvSpPr>
        <p:spPr bwMode="auto">
          <a:xfrm>
            <a:off x="1992313" y="1412876"/>
            <a:ext cx="80645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MS PGothic"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9pPr>
          </a:lstStyle>
          <a:p>
            <a:pPr eaLnBrk="1" hangingPunct="1">
              <a:spcBef>
                <a:spcPct val="50000"/>
              </a:spcBef>
              <a:buClrTx/>
              <a:buSzTx/>
              <a:buFontTx/>
              <a:buNone/>
            </a:pPr>
            <a:endParaRPr lang="it-IT" altLang="it-IT" sz="2800" i="1">
              <a:latin typeface="Arial" panose="020B0604020202020204" pitchFamily="34" charset="0"/>
            </a:endParaRPr>
          </a:p>
        </p:txBody>
      </p:sp>
      <p:sp>
        <p:nvSpPr>
          <p:cNvPr id="70659" name="Text Box 6"/>
          <p:cNvSpPr txBox="1">
            <a:spLocks noChangeArrowheads="1"/>
          </p:cNvSpPr>
          <p:nvPr/>
        </p:nvSpPr>
        <p:spPr bwMode="auto">
          <a:xfrm>
            <a:off x="1524000" y="1916113"/>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MS PGothic"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9pPr>
          </a:lstStyle>
          <a:p>
            <a:pPr eaLnBrk="1" hangingPunct="1">
              <a:spcBef>
                <a:spcPct val="50000"/>
              </a:spcBef>
              <a:buClrTx/>
              <a:buSzTx/>
              <a:buFontTx/>
              <a:buNone/>
            </a:pPr>
            <a:endParaRPr lang="it-IT" altLang="it-IT" sz="3600">
              <a:latin typeface="Arial" panose="020B0604020202020204" pitchFamily="34" charset="0"/>
            </a:endParaRPr>
          </a:p>
        </p:txBody>
      </p:sp>
      <p:sp>
        <p:nvSpPr>
          <p:cNvPr id="70660" name="Text Box 7"/>
          <p:cNvSpPr txBox="1">
            <a:spLocks noChangeArrowheads="1"/>
          </p:cNvSpPr>
          <p:nvPr/>
        </p:nvSpPr>
        <p:spPr bwMode="auto">
          <a:xfrm>
            <a:off x="2063751" y="1903413"/>
            <a:ext cx="82089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MS PGothic"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9pPr>
          </a:lstStyle>
          <a:p>
            <a:pPr eaLnBrk="1" hangingPunct="1">
              <a:spcBef>
                <a:spcPct val="0"/>
              </a:spcBef>
              <a:buClrTx/>
              <a:buSzTx/>
              <a:buFontTx/>
              <a:buNone/>
            </a:pPr>
            <a:endParaRPr lang="it-IT" altLang="it-IT" sz="4400">
              <a:latin typeface="Arial" panose="020B0604020202020204" pitchFamily="34" charset="0"/>
            </a:endParaRPr>
          </a:p>
        </p:txBody>
      </p:sp>
      <p:sp>
        <p:nvSpPr>
          <p:cNvPr id="70661" name="Rectangle 8"/>
          <p:cNvSpPr>
            <a:spLocks noChangeArrowheads="1"/>
          </p:cNvSpPr>
          <p:nvPr/>
        </p:nvSpPr>
        <p:spPr bwMode="auto">
          <a:xfrm>
            <a:off x="1524001" y="-230832"/>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MS PGothic"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9pPr>
          </a:lstStyle>
          <a:p>
            <a:pPr eaLnBrk="1" hangingPunct="1">
              <a:spcBef>
                <a:spcPct val="0"/>
              </a:spcBef>
              <a:buClrTx/>
              <a:buSzTx/>
              <a:buFontTx/>
              <a:buNone/>
            </a:pPr>
            <a:endParaRPr lang="it-IT" altLang="it-IT" sz="2400"/>
          </a:p>
        </p:txBody>
      </p:sp>
      <p:sp>
        <p:nvSpPr>
          <p:cNvPr id="70662" name="Rectangle 9"/>
          <p:cNvSpPr>
            <a:spLocks noChangeArrowheads="1"/>
          </p:cNvSpPr>
          <p:nvPr/>
        </p:nvSpPr>
        <p:spPr bwMode="auto">
          <a:xfrm>
            <a:off x="1524001" y="2264719"/>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MS PGothic"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9pPr>
          </a:lstStyle>
          <a:p>
            <a:pPr eaLnBrk="1" hangingPunct="1">
              <a:spcBef>
                <a:spcPct val="0"/>
              </a:spcBef>
              <a:buClrTx/>
              <a:buSzTx/>
              <a:buFontTx/>
              <a:buNone/>
            </a:pPr>
            <a:endParaRPr lang="it-IT" altLang="it-IT" sz="2400"/>
          </a:p>
        </p:txBody>
      </p:sp>
      <p:sp>
        <p:nvSpPr>
          <p:cNvPr id="70663" name="Rectangle 10"/>
          <p:cNvSpPr>
            <a:spLocks noChangeArrowheads="1"/>
          </p:cNvSpPr>
          <p:nvPr/>
        </p:nvSpPr>
        <p:spPr bwMode="auto">
          <a:xfrm>
            <a:off x="1524001" y="2236144"/>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MS PGothic"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9pPr>
          </a:lstStyle>
          <a:p>
            <a:pPr eaLnBrk="1" hangingPunct="1">
              <a:spcBef>
                <a:spcPct val="0"/>
              </a:spcBef>
              <a:buClrTx/>
              <a:buSzTx/>
              <a:buFontTx/>
              <a:buNone/>
            </a:pPr>
            <a:endParaRPr lang="it-IT" altLang="it-IT" sz="2400"/>
          </a:p>
        </p:txBody>
      </p:sp>
      <p:graphicFrame>
        <p:nvGraphicFramePr>
          <p:cNvPr id="70664" name="Object 11"/>
          <p:cNvGraphicFramePr>
            <a:graphicFrameLocks noChangeAspect="1"/>
          </p:cNvGraphicFramePr>
          <p:nvPr/>
        </p:nvGraphicFramePr>
        <p:xfrm>
          <a:off x="2782888" y="1412876"/>
          <a:ext cx="6481762" cy="4176713"/>
        </p:xfrm>
        <a:graphic>
          <a:graphicData uri="http://schemas.openxmlformats.org/presentationml/2006/ole">
            <mc:AlternateContent xmlns:mc="http://schemas.openxmlformats.org/markup-compatibility/2006">
              <mc:Choice xmlns:v="urn:schemas-microsoft-com:vml" Requires="v">
                <p:oleObj spid="_x0000_s1040" name="Immagine" r:id="rId3" imgW="2898744" imgH="1924204" progId="Word.Picture.8">
                  <p:embed/>
                </p:oleObj>
              </mc:Choice>
              <mc:Fallback>
                <p:oleObj name="Immagine" r:id="rId3" imgW="2898744" imgH="1924204" progId="Word.Pictur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2888" y="1412876"/>
                        <a:ext cx="6481762"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868276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4"/>
          <p:cNvSpPr txBox="1">
            <a:spLocks noChangeArrowheads="1"/>
          </p:cNvSpPr>
          <p:nvPr/>
        </p:nvSpPr>
        <p:spPr bwMode="auto">
          <a:xfrm>
            <a:off x="2135188" y="1916113"/>
            <a:ext cx="80645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MS PGothic"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9pPr>
          </a:lstStyle>
          <a:p>
            <a:pPr eaLnBrk="1" hangingPunct="1">
              <a:spcBef>
                <a:spcPct val="50000"/>
              </a:spcBef>
              <a:buClrTx/>
              <a:buSzTx/>
              <a:buFontTx/>
              <a:buNone/>
            </a:pPr>
            <a:endParaRPr lang="it-IT" altLang="it-IT" sz="4400">
              <a:latin typeface="Arial" panose="020B0604020202020204" pitchFamily="34" charset="0"/>
            </a:endParaRPr>
          </a:p>
        </p:txBody>
      </p:sp>
      <p:sp>
        <p:nvSpPr>
          <p:cNvPr id="74755" name="Text Box 5"/>
          <p:cNvSpPr txBox="1">
            <a:spLocks noChangeArrowheads="1"/>
          </p:cNvSpPr>
          <p:nvPr/>
        </p:nvSpPr>
        <p:spPr bwMode="auto">
          <a:xfrm>
            <a:off x="2208214" y="1916113"/>
            <a:ext cx="79200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MS PGothic"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9pPr>
          </a:lstStyle>
          <a:p>
            <a:pPr eaLnBrk="1" hangingPunct="1">
              <a:spcBef>
                <a:spcPct val="50000"/>
              </a:spcBef>
              <a:buClrTx/>
              <a:buSzTx/>
              <a:buFontTx/>
              <a:buNone/>
            </a:pPr>
            <a:endParaRPr lang="it-IT" altLang="it-IT" sz="3600">
              <a:latin typeface="Arial" panose="020B0604020202020204" pitchFamily="34" charset="0"/>
            </a:endParaRPr>
          </a:p>
        </p:txBody>
      </p:sp>
      <p:graphicFrame>
        <p:nvGraphicFramePr>
          <p:cNvPr id="74756" name="Object 6"/>
          <p:cNvGraphicFramePr>
            <a:graphicFrameLocks noGrp="1" noChangeAspect="1"/>
          </p:cNvGraphicFramePr>
          <p:nvPr>
            <p:ph sz="half" idx="2"/>
          </p:nvPr>
        </p:nvGraphicFramePr>
        <p:xfrm>
          <a:off x="6600826" y="2420939"/>
          <a:ext cx="3743325" cy="3095625"/>
        </p:xfrm>
        <a:graphic>
          <a:graphicData uri="http://schemas.openxmlformats.org/presentationml/2006/ole">
            <mc:AlternateContent xmlns:mc="http://schemas.openxmlformats.org/markup-compatibility/2006">
              <mc:Choice xmlns:v="urn:schemas-microsoft-com:vml" Requires="v">
                <p:oleObj spid="_x0000_s2064" name="Immagine" r:id="rId3" imgW="2625000" imgH="1675123" progId="Word.Picture.8">
                  <p:embed/>
                </p:oleObj>
              </mc:Choice>
              <mc:Fallback>
                <p:oleObj name="Immagine" r:id="rId3" imgW="2625000" imgH="1675123" progId="Word.Pictur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0826" y="2420939"/>
                        <a:ext cx="3743325" cy="3095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74757" name="Picture 7" descr="Zelata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2314" y="1557339"/>
            <a:ext cx="3959225"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72735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5"/>
          <p:cNvSpPr txBox="1">
            <a:spLocks noChangeArrowheads="1"/>
          </p:cNvSpPr>
          <p:nvPr/>
        </p:nvSpPr>
        <p:spPr bwMode="auto">
          <a:xfrm>
            <a:off x="2135188" y="1916113"/>
            <a:ext cx="80645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MS PGothic"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9pPr>
          </a:lstStyle>
          <a:p>
            <a:pPr eaLnBrk="1" hangingPunct="1">
              <a:spcBef>
                <a:spcPct val="50000"/>
              </a:spcBef>
              <a:buClrTx/>
              <a:buSzTx/>
              <a:buFontTx/>
              <a:buNone/>
            </a:pPr>
            <a:endParaRPr lang="it-IT" altLang="it-IT" sz="4400">
              <a:latin typeface="Arial" panose="020B0604020202020204" pitchFamily="34" charset="0"/>
            </a:endParaRPr>
          </a:p>
        </p:txBody>
      </p:sp>
      <p:sp>
        <p:nvSpPr>
          <p:cNvPr id="76803" name="Text Box 6"/>
          <p:cNvSpPr txBox="1">
            <a:spLocks noChangeArrowheads="1"/>
          </p:cNvSpPr>
          <p:nvPr/>
        </p:nvSpPr>
        <p:spPr bwMode="auto">
          <a:xfrm>
            <a:off x="2208214" y="1916113"/>
            <a:ext cx="79200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MS PGothic"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9pPr>
          </a:lstStyle>
          <a:p>
            <a:pPr eaLnBrk="1" hangingPunct="1">
              <a:spcBef>
                <a:spcPct val="50000"/>
              </a:spcBef>
              <a:buClrTx/>
              <a:buSzTx/>
              <a:buFontTx/>
              <a:buNone/>
            </a:pPr>
            <a:endParaRPr lang="it-IT" altLang="it-IT" sz="3600">
              <a:latin typeface="Arial" panose="020B0604020202020204" pitchFamily="34" charset="0"/>
            </a:endParaRPr>
          </a:p>
        </p:txBody>
      </p:sp>
      <p:pic>
        <p:nvPicPr>
          <p:cNvPr id="76804" name="Picture 9" descr="Risaie Otton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4" y="758825"/>
            <a:ext cx="4103687"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10" descr="DSCN54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6364" y="2924175"/>
            <a:ext cx="40671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81984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8914" name="Group 2"/>
          <p:cNvGrpSpPr>
            <a:grpSpLocks/>
          </p:cNvGrpSpPr>
          <p:nvPr/>
        </p:nvGrpSpPr>
        <p:grpSpPr bwMode="auto">
          <a:xfrm>
            <a:off x="4943476" y="746126"/>
            <a:ext cx="1711325" cy="5419725"/>
            <a:chOff x="1818" y="666"/>
            <a:chExt cx="1078" cy="3414"/>
          </a:xfrm>
        </p:grpSpPr>
        <p:sp>
          <p:nvSpPr>
            <p:cNvPr id="38932" name="Freeform 3"/>
            <p:cNvSpPr>
              <a:spLocks/>
            </p:cNvSpPr>
            <p:nvPr/>
          </p:nvSpPr>
          <p:spPr bwMode="auto">
            <a:xfrm>
              <a:off x="1818" y="666"/>
              <a:ext cx="437" cy="3414"/>
            </a:xfrm>
            <a:custGeom>
              <a:avLst/>
              <a:gdLst>
                <a:gd name="T0" fmla="*/ 388 w 432"/>
                <a:gd name="T1" fmla="*/ 0 h 2880"/>
                <a:gd name="T2" fmla="*/ 388 w 432"/>
                <a:gd name="T3" fmla="*/ 341 h 2880"/>
                <a:gd name="T4" fmla="*/ 243 w 432"/>
                <a:gd name="T5" fmla="*/ 455 h 2880"/>
                <a:gd name="T6" fmla="*/ 243 w 432"/>
                <a:gd name="T7" fmla="*/ 1081 h 2880"/>
                <a:gd name="T8" fmla="*/ 0 w 432"/>
                <a:gd name="T9" fmla="*/ 1252 h 2880"/>
                <a:gd name="T10" fmla="*/ 0 w 432"/>
                <a:gd name="T11" fmla="*/ 1878 h 2880"/>
                <a:gd name="T12" fmla="*/ 146 w 432"/>
                <a:gd name="T13" fmla="*/ 1991 h 2880"/>
                <a:gd name="T14" fmla="*/ 146 w 432"/>
                <a:gd name="T15" fmla="*/ 2333 h 2880"/>
                <a:gd name="T16" fmla="*/ 291 w 432"/>
                <a:gd name="T17" fmla="*/ 2447 h 2880"/>
                <a:gd name="T18" fmla="*/ 291 w 432"/>
                <a:gd name="T19" fmla="*/ 2845 h 2880"/>
                <a:gd name="T20" fmla="*/ 437 w 432"/>
                <a:gd name="T21" fmla="*/ 2959 h 2880"/>
                <a:gd name="T22" fmla="*/ 437 w 432"/>
                <a:gd name="T23" fmla="*/ 3414 h 28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2" h="2880">
                  <a:moveTo>
                    <a:pt x="384" y="0"/>
                  </a:moveTo>
                  <a:lnTo>
                    <a:pt x="384" y="288"/>
                  </a:lnTo>
                  <a:lnTo>
                    <a:pt x="240" y="384"/>
                  </a:lnTo>
                  <a:lnTo>
                    <a:pt x="240" y="912"/>
                  </a:lnTo>
                  <a:lnTo>
                    <a:pt x="0" y="1056"/>
                  </a:lnTo>
                  <a:lnTo>
                    <a:pt x="0" y="1584"/>
                  </a:lnTo>
                  <a:lnTo>
                    <a:pt x="144" y="1680"/>
                  </a:lnTo>
                  <a:lnTo>
                    <a:pt x="144" y="1968"/>
                  </a:lnTo>
                  <a:lnTo>
                    <a:pt x="288" y="2064"/>
                  </a:lnTo>
                  <a:lnTo>
                    <a:pt x="288" y="2400"/>
                  </a:lnTo>
                  <a:lnTo>
                    <a:pt x="432" y="2496"/>
                  </a:lnTo>
                  <a:lnTo>
                    <a:pt x="432" y="2880"/>
                  </a:lnTo>
                </a:path>
              </a:pathLst>
            </a:custGeom>
            <a:noFill/>
            <a:ln w="50800" cap="flat" cmpd="sng">
              <a:solidFill>
                <a:srgbClr val="FFFF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38933" name="Freeform 4"/>
            <p:cNvSpPr>
              <a:spLocks/>
            </p:cNvSpPr>
            <p:nvPr/>
          </p:nvSpPr>
          <p:spPr bwMode="auto">
            <a:xfrm flipH="1">
              <a:off x="2408" y="666"/>
              <a:ext cx="488" cy="3414"/>
            </a:xfrm>
            <a:custGeom>
              <a:avLst/>
              <a:gdLst>
                <a:gd name="T0" fmla="*/ 434 w 432"/>
                <a:gd name="T1" fmla="*/ 0 h 2880"/>
                <a:gd name="T2" fmla="*/ 434 w 432"/>
                <a:gd name="T3" fmla="*/ 341 h 2880"/>
                <a:gd name="T4" fmla="*/ 271 w 432"/>
                <a:gd name="T5" fmla="*/ 455 h 2880"/>
                <a:gd name="T6" fmla="*/ 271 w 432"/>
                <a:gd name="T7" fmla="*/ 1081 h 2880"/>
                <a:gd name="T8" fmla="*/ 0 w 432"/>
                <a:gd name="T9" fmla="*/ 1252 h 2880"/>
                <a:gd name="T10" fmla="*/ 0 w 432"/>
                <a:gd name="T11" fmla="*/ 1878 h 2880"/>
                <a:gd name="T12" fmla="*/ 163 w 432"/>
                <a:gd name="T13" fmla="*/ 1991 h 2880"/>
                <a:gd name="T14" fmla="*/ 163 w 432"/>
                <a:gd name="T15" fmla="*/ 2333 h 2880"/>
                <a:gd name="T16" fmla="*/ 325 w 432"/>
                <a:gd name="T17" fmla="*/ 2447 h 2880"/>
                <a:gd name="T18" fmla="*/ 325 w 432"/>
                <a:gd name="T19" fmla="*/ 2845 h 2880"/>
                <a:gd name="T20" fmla="*/ 488 w 432"/>
                <a:gd name="T21" fmla="*/ 2959 h 2880"/>
                <a:gd name="T22" fmla="*/ 488 w 432"/>
                <a:gd name="T23" fmla="*/ 3414 h 28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2" h="2880">
                  <a:moveTo>
                    <a:pt x="384" y="0"/>
                  </a:moveTo>
                  <a:lnTo>
                    <a:pt x="384" y="288"/>
                  </a:lnTo>
                  <a:lnTo>
                    <a:pt x="240" y="384"/>
                  </a:lnTo>
                  <a:lnTo>
                    <a:pt x="240" y="912"/>
                  </a:lnTo>
                  <a:lnTo>
                    <a:pt x="0" y="1056"/>
                  </a:lnTo>
                  <a:lnTo>
                    <a:pt x="0" y="1584"/>
                  </a:lnTo>
                  <a:lnTo>
                    <a:pt x="144" y="1680"/>
                  </a:lnTo>
                  <a:lnTo>
                    <a:pt x="144" y="1968"/>
                  </a:lnTo>
                  <a:lnTo>
                    <a:pt x="288" y="2064"/>
                  </a:lnTo>
                  <a:lnTo>
                    <a:pt x="288" y="2400"/>
                  </a:lnTo>
                  <a:lnTo>
                    <a:pt x="432" y="2496"/>
                  </a:lnTo>
                  <a:lnTo>
                    <a:pt x="432" y="2880"/>
                  </a:lnTo>
                </a:path>
              </a:pathLst>
            </a:custGeom>
            <a:noFill/>
            <a:ln w="50800" cap="flat" cmpd="sng">
              <a:solidFill>
                <a:srgbClr val="FFFF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grpSp>
      <p:grpSp>
        <p:nvGrpSpPr>
          <p:cNvPr id="38915" name="Group 9"/>
          <p:cNvGrpSpPr>
            <a:grpSpLocks/>
          </p:cNvGrpSpPr>
          <p:nvPr/>
        </p:nvGrpSpPr>
        <p:grpSpPr bwMode="auto">
          <a:xfrm>
            <a:off x="4800600" y="1052514"/>
            <a:ext cx="2286000" cy="5348287"/>
            <a:chOff x="2016" y="1200"/>
            <a:chExt cx="1152" cy="2880"/>
          </a:xfrm>
        </p:grpSpPr>
        <p:sp>
          <p:nvSpPr>
            <p:cNvPr id="38930" name="Freeform 10"/>
            <p:cNvSpPr>
              <a:spLocks/>
            </p:cNvSpPr>
            <p:nvPr/>
          </p:nvSpPr>
          <p:spPr bwMode="auto">
            <a:xfrm>
              <a:off x="2016" y="1200"/>
              <a:ext cx="432" cy="2880"/>
            </a:xfrm>
            <a:custGeom>
              <a:avLst/>
              <a:gdLst>
                <a:gd name="T0" fmla="*/ 384 w 432"/>
                <a:gd name="T1" fmla="*/ 0 h 2880"/>
                <a:gd name="T2" fmla="*/ 384 w 432"/>
                <a:gd name="T3" fmla="*/ 288 h 2880"/>
                <a:gd name="T4" fmla="*/ 240 w 432"/>
                <a:gd name="T5" fmla="*/ 384 h 2880"/>
                <a:gd name="T6" fmla="*/ 240 w 432"/>
                <a:gd name="T7" fmla="*/ 912 h 2880"/>
                <a:gd name="T8" fmla="*/ 0 w 432"/>
                <a:gd name="T9" fmla="*/ 1056 h 2880"/>
                <a:gd name="T10" fmla="*/ 0 w 432"/>
                <a:gd name="T11" fmla="*/ 1584 h 2880"/>
                <a:gd name="T12" fmla="*/ 144 w 432"/>
                <a:gd name="T13" fmla="*/ 1680 h 2880"/>
                <a:gd name="T14" fmla="*/ 144 w 432"/>
                <a:gd name="T15" fmla="*/ 1968 h 2880"/>
                <a:gd name="T16" fmla="*/ 288 w 432"/>
                <a:gd name="T17" fmla="*/ 2064 h 2880"/>
                <a:gd name="T18" fmla="*/ 288 w 432"/>
                <a:gd name="T19" fmla="*/ 2400 h 2880"/>
                <a:gd name="T20" fmla="*/ 432 w 432"/>
                <a:gd name="T21" fmla="*/ 2496 h 2880"/>
                <a:gd name="T22" fmla="*/ 432 w 432"/>
                <a:gd name="T23" fmla="*/ 2880 h 28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2" h="2880">
                  <a:moveTo>
                    <a:pt x="384" y="0"/>
                  </a:moveTo>
                  <a:lnTo>
                    <a:pt x="384" y="288"/>
                  </a:lnTo>
                  <a:lnTo>
                    <a:pt x="240" y="384"/>
                  </a:lnTo>
                  <a:lnTo>
                    <a:pt x="240" y="912"/>
                  </a:lnTo>
                  <a:lnTo>
                    <a:pt x="0" y="1056"/>
                  </a:lnTo>
                  <a:lnTo>
                    <a:pt x="0" y="1584"/>
                  </a:lnTo>
                  <a:lnTo>
                    <a:pt x="144" y="1680"/>
                  </a:lnTo>
                  <a:lnTo>
                    <a:pt x="144" y="1968"/>
                  </a:lnTo>
                  <a:lnTo>
                    <a:pt x="288" y="2064"/>
                  </a:lnTo>
                  <a:lnTo>
                    <a:pt x="288" y="2400"/>
                  </a:lnTo>
                  <a:lnTo>
                    <a:pt x="432" y="2496"/>
                  </a:lnTo>
                  <a:lnTo>
                    <a:pt x="432" y="288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cap="flat" cmpd="sng">
                  <a:solidFill>
                    <a:srgbClr val="000000"/>
                  </a:solidFill>
                  <a:prstDash val="solid"/>
                  <a:round/>
                  <a:headEnd type="oval" w="med" len="med"/>
                  <a:tailEnd type="triangle" w="med" len="med"/>
                </a14:hiddenLine>
              </a:ext>
            </a:extLst>
          </p:spPr>
          <p:txBody>
            <a:bodyPr wrap="none" anchor="ctr"/>
            <a:lstStyle/>
            <a:p>
              <a:endParaRPr lang="it-IT"/>
            </a:p>
          </p:txBody>
        </p:sp>
        <p:sp>
          <p:nvSpPr>
            <p:cNvPr id="38931" name="Freeform 11"/>
            <p:cNvSpPr>
              <a:spLocks/>
            </p:cNvSpPr>
            <p:nvPr/>
          </p:nvSpPr>
          <p:spPr bwMode="auto">
            <a:xfrm flipH="1">
              <a:off x="2736" y="1200"/>
              <a:ext cx="432" cy="2880"/>
            </a:xfrm>
            <a:custGeom>
              <a:avLst/>
              <a:gdLst>
                <a:gd name="T0" fmla="*/ 384 w 432"/>
                <a:gd name="T1" fmla="*/ 0 h 2880"/>
                <a:gd name="T2" fmla="*/ 384 w 432"/>
                <a:gd name="T3" fmla="*/ 288 h 2880"/>
                <a:gd name="T4" fmla="*/ 240 w 432"/>
                <a:gd name="T5" fmla="*/ 384 h 2880"/>
                <a:gd name="T6" fmla="*/ 240 w 432"/>
                <a:gd name="T7" fmla="*/ 912 h 2880"/>
                <a:gd name="T8" fmla="*/ 0 w 432"/>
                <a:gd name="T9" fmla="*/ 1056 h 2880"/>
                <a:gd name="T10" fmla="*/ 0 w 432"/>
                <a:gd name="T11" fmla="*/ 1584 h 2880"/>
                <a:gd name="T12" fmla="*/ 144 w 432"/>
                <a:gd name="T13" fmla="*/ 1680 h 2880"/>
                <a:gd name="T14" fmla="*/ 144 w 432"/>
                <a:gd name="T15" fmla="*/ 1968 h 2880"/>
                <a:gd name="T16" fmla="*/ 288 w 432"/>
                <a:gd name="T17" fmla="*/ 2064 h 2880"/>
                <a:gd name="T18" fmla="*/ 288 w 432"/>
                <a:gd name="T19" fmla="*/ 2400 h 2880"/>
                <a:gd name="T20" fmla="*/ 432 w 432"/>
                <a:gd name="T21" fmla="*/ 2496 h 2880"/>
                <a:gd name="T22" fmla="*/ 432 w 432"/>
                <a:gd name="T23" fmla="*/ 2880 h 28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2" h="2880">
                  <a:moveTo>
                    <a:pt x="384" y="0"/>
                  </a:moveTo>
                  <a:lnTo>
                    <a:pt x="384" y="288"/>
                  </a:lnTo>
                  <a:lnTo>
                    <a:pt x="240" y="384"/>
                  </a:lnTo>
                  <a:lnTo>
                    <a:pt x="240" y="912"/>
                  </a:lnTo>
                  <a:lnTo>
                    <a:pt x="0" y="1056"/>
                  </a:lnTo>
                  <a:lnTo>
                    <a:pt x="0" y="1584"/>
                  </a:lnTo>
                  <a:lnTo>
                    <a:pt x="144" y="1680"/>
                  </a:lnTo>
                  <a:lnTo>
                    <a:pt x="144" y="1968"/>
                  </a:lnTo>
                  <a:lnTo>
                    <a:pt x="288" y="2064"/>
                  </a:lnTo>
                  <a:lnTo>
                    <a:pt x="288" y="2400"/>
                  </a:lnTo>
                  <a:lnTo>
                    <a:pt x="432" y="2496"/>
                  </a:lnTo>
                  <a:lnTo>
                    <a:pt x="432" y="288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cap="flat" cmpd="sng">
                  <a:solidFill>
                    <a:srgbClr val="000000"/>
                  </a:solidFill>
                  <a:prstDash val="solid"/>
                  <a:round/>
                  <a:headEnd type="oval" w="med" len="med"/>
                  <a:tailEnd type="triangle" w="med" len="med"/>
                </a14:hiddenLine>
              </a:ext>
            </a:extLst>
          </p:spPr>
          <p:txBody>
            <a:bodyPr wrap="none" anchor="ctr"/>
            <a:lstStyle/>
            <a:p>
              <a:endParaRPr lang="it-IT"/>
            </a:p>
          </p:txBody>
        </p:sp>
      </p:grpSp>
      <p:sp>
        <p:nvSpPr>
          <p:cNvPr id="38916" name="Text Box 12"/>
          <p:cNvSpPr txBox="1">
            <a:spLocks noChangeArrowheads="1"/>
          </p:cNvSpPr>
          <p:nvPr/>
        </p:nvSpPr>
        <p:spPr bwMode="auto">
          <a:xfrm>
            <a:off x="5165726" y="1628054"/>
            <a:ext cx="12954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MS PGothic"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9pPr>
          </a:lstStyle>
          <a:p>
            <a:pPr algn="ctr">
              <a:spcBef>
                <a:spcPct val="50000"/>
              </a:spcBef>
              <a:buClrTx/>
              <a:buSzTx/>
              <a:buFontTx/>
              <a:buNone/>
            </a:pPr>
            <a:r>
              <a:rPr lang="it-IT" altLang="it-IT" sz="2400" dirty="0" smtClean="0">
                <a:solidFill>
                  <a:schemeClr val="tx2"/>
                </a:solidFill>
                <a:latin typeface="Bodoni 72 Book"/>
              </a:rPr>
              <a:t>Anni 70</a:t>
            </a:r>
            <a:endParaRPr lang="it-IT" altLang="it-IT" sz="2400" dirty="0">
              <a:solidFill>
                <a:schemeClr val="tx2"/>
              </a:solidFill>
              <a:latin typeface="Bodoni 72 Book"/>
            </a:endParaRPr>
          </a:p>
        </p:txBody>
      </p:sp>
      <p:sp>
        <p:nvSpPr>
          <p:cNvPr id="38917" name="Text Box 13"/>
          <p:cNvSpPr txBox="1">
            <a:spLocks noChangeArrowheads="1"/>
          </p:cNvSpPr>
          <p:nvPr/>
        </p:nvSpPr>
        <p:spPr bwMode="auto">
          <a:xfrm>
            <a:off x="5087938" y="2905126"/>
            <a:ext cx="13954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MS PGothic"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9pPr>
          </a:lstStyle>
          <a:p>
            <a:pPr>
              <a:spcBef>
                <a:spcPct val="50000"/>
              </a:spcBef>
              <a:buClrTx/>
              <a:buSzTx/>
              <a:buFontTx/>
              <a:buNone/>
            </a:pPr>
            <a:r>
              <a:rPr lang="it-IT" altLang="it-IT" sz="2400">
                <a:solidFill>
                  <a:schemeClr val="tx2"/>
                </a:solidFill>
                <a:latin typeface="Bodoni 72 Book"/>
              </a:rPr>
              <a:t>Anni 80</a:t>
            </a:r>
          </a:p>
        </p:txBody>
      </p:sp>
      <p:sp>
        <p:nvSpPr>
          <p:cNvPr id="38918" name="Text Box 14"/>
          <p:cNvSpPr txBox="1">
            <a:spLocks noChangeArrowheads="1"/>
          </p:cNvSpPr>
          <p:nvPr/>
        </p:nvSpPr>
        <p:spPr bwMode="auto">
          <a:xfrm>
            <a:off x="4886325" y="3916688"/>
            <a:ext cx="18542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MS PGothic"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9pPr>
          </a:lstStyle>
          <a:p>
            <a:pPr algn="ctr">
              <a:spcBef>
                <a:spcPct val="0"/>
              </a:spcBef>
              <a:buClrTx/>
              <a:buSzTx/>
              <a:buFontTx/>
              <a:buNone/>
            </a:pPr>
            <a:r>
              <a:rPr lang="it-IT" altLang="it-IT" sz="2400" dirty="0">
                <a:solidFill>
                  <a:schemeClr val="tx2"/>
                </a:solidFill>
                <a:latin typeface="Bodoni 72 Book"/>
              </a:rPr>
              <a:t>Anni </a:t>
            </a:r>
            <a:r>
              <a:rPr lang="it-IT" altLang="it-IT" sz="2400" dirty="0" smtClean="0">
                <a:solidFill>
                  <a:schemeClr val="tx2"/>
                </a:solidFill>
                <a:latin typeface="Bodoni 72 Book"/>
              </a:rPr>
              <a:t>90</a:t>
            </a:r>
            <a:endParaRPr lang="it-IT" altLang="it-IT" sz="2400" dirty="0">
              <a:solidFill>
                <a:schemeClr val="tx2"/>
              </a:solidFill>
              <a:latin typeface="Bodoni 72 Book"/>
            </a:endParaRPr>
          </a:p>
        </p:txBody>
      </p:sp>
      <p:sp>
        <p:nvSpPr>
          <p:cNvPr id="38919" name="Text Box 20"/>
          <p:cNvSpPr txBox="1">
            <a:spLocks noChangeArrowheads="1"/>
          </p:cNvSpPr>
          <p:nvPr/>
        </p:nvSpPr>
        <p:spPr bwMode="auto">
          <a:xfrm>
            <a:off x="6604000" y="1681163"/>
            <a:ext cx="3595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MS PGothic"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9pPr>
          </a:lstStyle>
          <a:p>
            <a:pPr>
              <a:spcBef>
                <a:spcPct val="50000"/>
              </a:spcBef>
              <a:buClrTx/>
              <a:buSzTx/>
              <a:buFontTx/>
              <a:buNone/>
            </a:pPr>
            <a:r>
              <a:rPr lang="it-IT" altLang="it-IT" sz="2000">
                <a:solidFill>
                  <a:schemeClr val="tx2"/>
                </a:solidFill>
                <a:latin typeface="Bodoni 72 Book"/>
              </a:rPr>
              <a:t>Momento di massimo reddito</a:t>
            </a:r>
          </a:p>
        </p:txBody>
      </p:sp>
      <p:sp>
        <p:nvSpPr>
          <p:cNvPr id="38920" name="Text Box 21"/>
          <p:cNvSpPr txBox="1">
            <a:spLocks noChangeArrowheads="1"/>
          </p:cNvSpPr>
          <p:nvPr/>
        </p:nvSpPr>
        <p:spPr bwMode="auto">
          <a:xfrm>
            <a:off x="6959600" y="2833688"/>
            <a:ext cx="2736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MS PGothic"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9pPr>
          </a:lstStyle>
          <a:p>
            <a:pPr algn="ctr">
              <a:spcBef>
                <a:spcPct val="50000"/>
              </a:spcBef>
              <a:buClrTx/>
              <a:buSzTx/>
              <a:buFontTx/>
              <a:buNone/>
            </a:pPr>
            <a:r>
              <a:rPr lang="it-IT" altLang="it-IT" sz="2000">
                <a:solidFill>
                  <a:schemeClr val="tx2"/>
                </a:solidFill>
                <a:latin typeface="Bodoni 72 Book"/>
              </a:rPr>
              <a:t>Reazione ai vincoli</a:t>
            </a:r>
          </a:p>
        </p:txBody>
      </p:sp>
      <p:sp>
        <p:nvSpPr>
          <p:cNvPr id="38921" name="Text Box 27"/>
          <p:cNvSpPr txBox="1">
            <a:spLocks noChangeArrowheads="1"/>
          </p:cNvSpPr>
          <p:nvPr/>
        </p:nvSpPr>
        <p:spPr bwMode="auto">
          <a:xfrm>
            <a:off x="6600826" y="3916688"/>
            <a:ext cx="3959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MS PGothic"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9pPr>
          </a:lstStyle>
          <a:p>
            <a:pPr>
              <a:spcBef>
                <a:spcPct val="50000"/>
              </a:spcBef>
              <a:buClrTx/>
              <a:buSzTx/>
              <a:buFontTx/>
              <a:buNone/>
            </a:pPr>
            <a:r>
              <a:rPr lang="it-IT" altLang="it-IT" sz="2000" dirty="0">
                <a:solidFill>
                  <a:schemeClr val="tx2"/>
                </a:solidFill>
                <a:latin typeface="Bodoni 72 Book"/>
              </a:rPr>
              <a:t>Eccedenze e cultura della qualità</a:t>
            </a:r>
          </a:p>
        </p:txBody>
      </p:sp>
      <p:sp>
        <p:nvSpPr>
          <p:cNvPr id="38922" name="Text Box 28"/>
          <p:cNvSpPr txBox="1">
            <a:spLocks noChangeArrowheads="1"/>
          </p:cNvSpPr>
          <p:nvPr/>
        </p:nvSpPr>
        <p:spPr bwMode="auto">
          <a:xfrm>
            <a:off x="6527801" y="4705350"/>
            <a:ext cx="308273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MS PGothic"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9pPr>
          </a:lstStyle>
          <a:p>
            <a:pPr algn="ctr">
              <a:spcBef>
                <a:spcPct val="0"/>
              </a:spcBef>
              <a:buClrTx/>
              <a:buSzTx/>
              <a:buFontTx/>
              <a:buNone/>
            </a:pPr>
            <a:r>
              <a:rPr lang="it-IT" altLang="it-IT" sz="2000" dirty="0" smtClean="0">
                <a:solidFill>
                  <a:schemeClr val="tx2"/>
                </a:solidFill>
                <a:latin typeface="Bodoni 72 Book"/>
              </a:rPr>
              <a:t>Riforma PAC </a:t>
            </a:r>
            <a:r>
              <a:rPr lang="it-IT" altLang="it-IT" sz="2000" dirty="0" err="1" smtClean="0">
                <a:solidFill>
                  <a:schemeClr val="tx2"/>
                </a:solidFill>
                <a:latin typeface="Bodoni 72 Book"/>
              </a:rPr>
              <a:t>MacSharry</a:t>
            </a:r>
            <a:endParaRPr lang="it-IT" altLang="it-IT" sz="2000" dirty="0">
              <a:solidFill>
                <a:schemeClr val="tx2"/>
              </a:solidFill>
              <a:latin typeface="Bodoni 72 Book"/>
            </a:endParaRPr>
          </a:p>
          <a:p>
            <a:pPr algn="ctr">
              <a:spcBef>
                <a:spcPct val="0"/>
              </a:spcBef>
              <a:buClrTx/>
              <a:buSzTx/>
              <a:buFontTx/>
              <a:buNone/>
            </a:pPr>
            <a:r>
              <a:rPr lang="it-IT" altLang="it-IT" sz="2000" dirty="0">
                <a:solidFill>
                  <a:schemeClr val="tx2"/>
                </a:solidFill>
                <a:latin typeface="Bodoni 72 Book"/>
              </a:rPr>
              <a:t>Reg CEE 2078/92 </a:t>
            </a:r>
          </a:p>
          <a:p>
            <a:pPr algn="ctr">
              <a:spcBef>
                <a:spcPct val="0"/>
              </a:spcBef>
              <a:buClrTx/>
              <a:buSzTx/>
              <a:buFontTx/>
              <a:buNone/>
            </a:pPr>
            <a:r>
              <a:rPr lang="it-IT" altLang="it-IT" sz="2000" dirty="0">
                <a:solidFill>
                  <a:schemeClr val="tx2"/>
                </a:solidFill>
                <a:latin typeface="Bodoni 72 Book"/>
              </a:rPr>
              <a:t> PSR</a:t>
            </a:r>
          </a:p>
        </p:txBody>
      </p:sp>
      <p:sp>
        <p:nvSpPr>
          <p:cNvPr id="38923" name="Text Box 18"/>
          <p:cNvSpPr txBox="1">
            <a:spLocks noChangeArrowheads="1"/>
          </p:cNvSpPr>
          <p:nvPr/>
        </p:nvSpPr>
        <p:spPr bwMode="auto">
          <a:xfrm>
            <a:off x="3287714" y="817563"/>
            <a:ext cx="1800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MS PGothic"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9pPr>
          </a:lstStyle>
          <a:p>
            <a:pPr>
              <a:spcBef>
                <a:spcPct val="50000"/>
              </a:spcBef>
              <a:buClrTx/>
              <a:buSzTx/>
              <a:buFontTx/>
              <a:buNone/>
            </a:pPr>
            <a:r>
              <a:rPr lang="it-IT" altLang="it-IT" sz="2400" dirty="0">
                <a:solidFill>
                  <a:schemeClr val="tx2"/>
                </a:solidFill>
                <a:latin typeface="Bodoni 72 Book"/>
              </a:rPr>
              <a:t>AMBIENTE</a:t>
            </a:r>
          </a:p>
        </p:txBody>
      </p:sp>
      <p:sp>
        <p:nvSpPr>
          <p:cNvPr id="38924" name="Text Box 18"/>
          <p:cNvSpPr txBox="1">
            <a:spLocks noChangeArrowheads="1"/>
          </p:cNvSpPr>
          <p:nvPr/>
        </p:nvSpPr>
        <p:spPr bwMode="auto">
          <a:xfrm>
            <a:off x="6456364" y="817563"/>
            <a:ext cx="2592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MS PGothic"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9pPr>
          </a:lstStyle>
          <a:p>
            <a:pPr>
              <a:spcBef>
                <a:spcPct val="50000"/>
              </a:spcBef>
              <a:buClrTx/>
              <a:buSzTx/>
              <a:buFontTx/>
              <a:buNone/>
            </a:pPr>
            <a:r>
              <a:rPr lang="it-IT" altLang="it-IT" sz="2400" dirty="0">
                <a:solidFill>
                  <a:schemeClr val="tx2"/>
                </a:solidFill>
                <a:latin typeface="Bodoni 72 Book"/>
              </a:rPr>
              <a:t>AGRICOLTURA</a:t>
            </a:r>
          </a:p>
        </p:txBody>
      </p:sp>
      <p:sp>
        <p:nvSpPr>
          <p:cNvPr id="38925" name="Text Box 18"/>
          <p:cNvSpPr txBox="1">
            <a:spLocks noChangeArrowheads="1"/>
          </p:cNvSpPr>
          <p:nvPr/>
        </p:nvSpPr>
        <p:spPr bwMode="auto">
          <a:xfrm>
            <a:off x="2676171" y="1681163"/>
            <a:ext cx="28082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MS PGothic"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9pPr>
          </a:lstStyle>
          <a:p>
            <a:pPr>
              <a:spcBef>
                <a:spcPct val="50000"/>
              </a:spcBef>
              <a:buClrTx/>
              <a:buSzTx/>
              <a:buFontTx/>
              <a:buNone/>
            </a:pPr>
            <a:r>
              <a:rPr lang="it-IT" altLang="it-IT" sz="2000" dirty="0">
                <a:solidFill>
                  <a:schemeClr val="tx2"/>
                </a:solidFill>
                <a:latin typeface="Bodoni 72 Book"/>
              </a:rPr>
              <a:t>Vigilanza ambientale</a:t>
            </a:r>
          </a:p>
        </p:txBody>
      </p:sp>
      <p:sp>
        <p:nvSpPr>
          <p:cNvPr id="38926" name="Text Box 19"/>
          <p:cNvSpPr txBox="1">
            <a:spLocks noChangeArrowheads="1"/>
          </p:cNvSpPr>
          <p:nvPr/>
        </p:nvSpPr>
        <p:spPr bwMode="auto">
          <a:xfrm>
            <a:off x="3216275" y="2833688"/>
            <a:ext cx="1371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MS PGothic"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9pPr>
          </a:lstStyle>
          <a:p>
            <a:pPr algn="ctr">
              <a:spcBef>
                <a:spcPct val="50000"/>
              </a:spcBef>
              <a:buClrTx/>
              <a:buSzTx/>
              <a:buFontTx/>
              <a:buNone/>
            </a:pPr>
            <a:r>
              <a:rPr lang="it-IT" altLang="it-IT" sz="2000" b="1">
                <a:solidFill>
                  <a:schemeClr val="tx2"/>
                </a:solidFill>
                <a:latin typeface="Bodoni 72 Book"/>
              </a:rPr>
              <a:t>P.T.C.</a:t>
            </a:r>
            <a:endParaRPr lang="it-IT" altLang="it-IT" sz="2000">
              <a:solidFill>
                <a:schemeClr val="tx2"/>
              </a:solidFill>
              <a:latin typeface="Bodoni 72 Book"/>
            </a:endParaRPr>
          </a:p>
        </p:txBody>
      </p:sp>
      <p:sp>
        <p:nvSpPr>
          <p:cNvPr id="38927" name="Text Box 24"/>
          <p:cNvSpPr txBox="1">
            <a:spLocks noChangeArrowheads="1"/>
          </p:cNvSpPr>
          <p:nvPr/>
        </p:nvSpPr>
        <p:spPr bwMode="auto">
          <a:xfrm>
            <a:off x="2270919" y="3726657"/>
            <a:ext cx="2408238"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MS PGothic"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9pPr>
          </a:lstStyle>
          <a:p>
            <a:pPr algn="r">
              <a:spcBef>
                <a:spcPct val="50000"/>
              </a:spcBef>
              <a:buClrTx/>
              <a:buSzTx/>
              <a:buFontTx/>
              <a:buNone/>
            </a:pPr>
            <a:r>
              <a:rPr lang="it-IT" altLang="it-IT" sz="2000" dirty="0">
                <a:solidFill>
                  <a:schemeClr val="tx2"/>
                </a:solidFill>
                <a:latin typeface="Bodoni 72 Book"/>
              </a:rPr>
              <a:t>Circolare bonifiche Piano marcite</a:t>
            </a:r>
          </a:p>
        </p:txBody>
      </p:sp>
      <p:sp>
        <p:nvSpPr>
          <p:cNvPr id="38928" name="Text Box 26"/>
          <p:cNvSpPr txBox="1">
            <a:spLocks noChangeArrowheads="1"/>
          </p:cNvSpPr>
          <p:nvPr/>
        </p:nvSpPr>
        <p:spPr bwMode="auto">
          <a:xfrm>
            <a:off x="2208213" y="4789489"/>
            <a:ext cx="29511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MS PGothic"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9pPr>
          </a:lstStyle>
          <a:p>
            <a:pPr algn="ctr">
              <a:spcBef>
                <a:spcPct val="50000"/>
              </a:spcBef>
              <a:buClrTx/>
              <a:buSzTx/>
              <a:buFontTx/>
              <a:buNone/>
            </a:pPr>
            <a:r>
              <a:rPr lang="it-IT" altLang="it-IT" sz="2000">
                <a:solidFill>
                  <a:schemeClr val="tx2"/>
                </a:solidFill>
                <a:latin typeface="Bodoni 72 Book"/>
              </a:rPr>
              <a:t>Riconoscimento ruolo agricoltura</a:t>
            </a:r>
          </a:p>
        </p:txBody>
      </p:sp>
      <p:sp>
        <p:nvSpPr>
          <p:cNvPr id="38929" name="Text Box 26"/>
          <p:cNvSpPr txBox="1">
            <a:spLocks noChangeArrowheads="1"/>
          </p:cNvSpPr>
          <p:nvPr/>
        </p:nvSpPr>
        <p:spPr bwMode="auto">
          <a:xfrm>
            <a:off x="1776413" y="6103938"/>
            <a:ext cx="79200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MS PGothic"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9pPr>
          </a:lstStyle>
          <a:p>
            <a:pPr algn="ctr">
              <a:spcBef>
                <a:spcPct val="50000"/>
              </a:spcBef>
              <a:buClrTx/>
              <a:buSzTx/>
              <a:buFontTx/>
              <a:buNone/>
            </a:pPr>
            <a:r>
              <a:rPr lang="it-IT" altLang="it-IT" sz="3600" dirty="0">
                <a:solidFill>
                  <a:schemeClr val="tx2"/>
                </a:solidFill>
                <a:latin typeface="Bodoni 72 Book"/>
              </a:rPr>
              <a:t>minor impatto – maggiore qualità</a:t>
            </a:r>
          </a:p>
        </p:txBody>
      </p:sp>
      <p:sp>
        <p:nvSpPr>
          <p:cNvPr id="22" name="TextBox 5">
            <a:extLst>
              <a:ext uri="{FF2B5EF4-FFF2-40B4-BE49-F238E27FC236}">
                <a16:creationId xmlns="" xmlns:a16="http://schemas.microsoft.com/office/drawing/2014/main" id="{BCD99DBB-8756-6A40-BF83-393B8661C938}"/>
              </a:ext>
            </a:extLst>
          </p:cNvPr>
          <p:cNvSpPr txBox="1"/>
          <p:nvPr/>
        </p:nvSpPr>
        <p:spPr>
          <a:xfrm>
            <a:off x="1561062" y="65088"/>
            <a:ext cx="13140314" cy="707886"/>
          </a:xfrm>
          <a:prstGeom prst="rect">
            <a:avLst/>
          </a:prstGeom>
        </p:spPr>
        <p:txBody>
          <a:bodyPr vert="horz" rtlCol="0" anchor="ctr">
            <a:normAutofit fontScale="97500"/>
          </a:bodyPr>
          <a:lstStyle>
            <a:lvl1pPr>
              <a:spcBef>
                <a:spcPct val="0"/>
              </a:spcBef>
              <a:buNone/>
              <a:defRPr kumimoji="0" sz="4000">
                <a:solidFill>
                  <a:schemeClr val="tx2"/>
                </a:solidFill>
                <a:latin typeface="+mj-lt"/>
                <a:ea typeface="+mj-ea"/>
                <a:cs typeface="+mj-cs"/>
              </a:defRPr>
            </a:lvl1pPr>
          </a:lstStyle>
          <a:p>
            <a:r>
              <a:rPr lang="it-IT" dirty="0" smtClean="0">
                <a:latin typeface="Bodoni 72 Book"/>
              </a:rPr>
              <a:t>Parco e agricoltura: le fasi fondamentali</a:t>
            </a:r>
            <a:endParaRPr lang="x-none" dirty="0">
              <a:latin typeface="Bodoni 72 Book"/>
            </a:endParaRPr>
          </a:p>
        </p:txBody>
      </p:sp>
      <p:sp>
        <p:nvSpPr>
          <p:cNvPr id="2" name="CasellaDiTesto 1"/>
          <p:cNvSpPr txBox="1"/>
          <p:nvPr/>
        </p:nvSpPr>
        <p:spPr>
          <a:xfrm>
            <a:off x="228245" y="3431997"/>
            <a:ext cx="4044076" cy="369332"/>
          </a:xfrm>
          <a:prstGeom prst="rect">
            <a:avLst/>
          </a:prstGeom>
          <a:noFill/>
        </p:spPr>
        <p:txBody>
          <a:bodyPr wrap="square" rtlCol="0">
            <a:spAutoFit/>
          </a:bodyPr>
          <a:lstStyle/>
          <a:p>
            <a:r>
              <a:rPr lang="it-IT" dirty="0" smtClean="0">
                <a:solidFill>
                  <a:srgbClr val="0070C0"/>
                </a:solidFill>
                <a:latin typeface="Bodoni 72 Book"/>
              </a:rPr>
              <a:t>Nasce Settore agricoltura del Parco </a:t>
            </a:r>
            <a:endParaRPr lang="it-IT" dirty="0">
              <a:solidFill>
                <a:srgbClr val="0070C0"/>
              </a:solidFill>
              <a:latin typeface="Bodoni 72 Book"/>
            </a:endParaRPr>
          </a:p>
        </p:txBody>
      </p:sp>
      <p:cxnSp>
        <p:nvCxnSpPr>
          <p:cNvPr id="4" name="Connettore 1 3"/>
          <p:cNvCxnSpPr/>
          <p:nvPr/>
        </p:nvCxnSpPr>
        <p:spPr>
          <a:xfrm>
            <a:off x="4055318" y="3641921"/>
            <a:ext cx="2995126"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635425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noChangeArrowheads="1"/>
          </p:cNvSpPr>
          <p:nvPr/>
        </p:nvSpPr>
        <p:spPr>
          <a:xfrm>
            <a:off x="1259634" y="-144623"/>
            <a:ext cx="9955762" cy="1143000"/>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altLang="it-IT" sz="4000" dirty="0" smtClean="0">
                <a:solidFill>
                  <a:schemeClr val="tx2"/>
                </a:solidFill>
                <a:latin typeface="Bodoni 72 Book"/>
              </a:rPr>
              <a:t/>
            </a:r>
            <a:br>
              <a:rPr lang="it-IT" altLang="it-IT" sz="4000" dirty="0" smtClean="0">
                <a:solidFill>
                  <a:schemeClr val="tx2"/>
                </a:solidFill>
                <a:latin typeface="Bodoni 72 Book"/>
              </a:rPr>
            </a:br>
            <a:r>
              <a:rPr lang="it-IT" altLang="it-IT" sz="4000" dirty="0" smtClean="0">
                <a:solidFill>
                  <a:schemeClr val="tx2"/>
                </a:solidFill>
                <a:latin typeface="Bodoni 72 Book"/>
              </a:rPr>
              <a:t/>
            </a:r>
            <a:br>
              <a:rPr lang="it-IT" altLang="it-IT" sz="4000" dirty="0" smtClean="0">
                <a:solidFill>
                  <a:schemeClr val="tx2"/>
                </a:solidFill>
                <a:latin typeface="Bodoni 72 Book"/>
              </a:rPr>
            </a:br>
            <a:r>
              <a:rPr lang="it-IT" altLang="it-IT" sz="4000" dirty="0" smtClean="0">
                <a:solidFill>
                  <a:schemeClr val="tx2"/>
                </a:solidFill>
                <a:latin typeface="Bodoni 72 Book"/>
              </a:rPr>
              <a:t/>
            </a:r>
            <a:br>
              <a:rPr lang="it-IT" altLang="it-IT" sz="4000" dirty="0" smtClean="0">
                <a:solidFill>
                  <a:schemeClr val="tx2"/>
                </a:solidFill>
                <a:latin typeface="Bodoni 72 Book"/>
              </a:rPr>
            </a:br>
            <a:r>
              <a:rPr lang="it-IT" altLang="it-IT" sz="6500" dirty="0">
                <a:solidFill>
                  <a:schemeClr val="tx2"/>
                </a:solidFill>
                <a:latin typeface="Bodoni 72 Book"/>
              </a:rPr>
              <a:t>Le prime attività del Parco in ambito agricolo</a:t>
            </a:r>
          </a:p>
        </p:txBody>
      </p:sp>
      <p:sp>
        <p:nvSpPr>
          <p:cNvPr id="5" name="Rectangle 3"/>
          <p:cNvSpPr txBox="1">
            <a:spLocks noChangeArrowheads="1"/>
          </p:cNvSpPr>
          <p:nvPr/>
        </p:nvSpPr>
        <p:spPr>
          <a:xfrm>
            <a:off x="1261998" y="2646783"/>
            <a:ext cx="9953398" cy="259080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spcBef>
                <a:spcPct val="0"/>
              </a:spcBef>
              <a:buFont typeface="Arial" panose="020B0604020202020204" pitchFamily="34" charset="0"/>
              <a:buNone/>
            </a:pPr>
            <a:r>
              <a:rPr lang="it-IT" altLang="it-IT" sz="2400" dirty="0" smtClean="0">
                <a:solidFill>
                  <a:schemeClr val="tx2"/>
                </a:solidFill>
                <a:latin typeface="Bodoni 72 Book"/>
                <a:ea typeface="+mj-ea"/>
                <a:cs typeface="+mj-cs"/>
              </a:rPr>
              <a:t>Impostate prevalentemente alla conservazione del territorio:</a:t>
            </a:r>
          </a:p>
          <a:p>
            <a:pPr marL="0">
              <a:spcBef>
                <a:spcPct val="0"/>
              </a:spcBef>
              <a:buFont typeface="Arial" panose="020B0604020202020204" pitchFamily="34" charset="0"/>
              <a:buNone/>
            </a:pPr>
            <a:endParaRPr lang="it-IT" altLang="it-IT" sz="2400" dirty="0" smtClean="0">
              <a:solidFill>
                <a:schemeClr val="tx2"/>
              </a:solidFill>
              <a:latin typeface="Bodoni 72 Book"/>
              <a:ea typeface="+mj-ea"/>
              <a:cs typeface="+mj-cs"/>
            </a:endParaRPr>
          </a:p>
          <a:p>
            <a:pPr marL="114300" indent="-342900">
              <a:spcBef>
                <a:spcPct val="0"/>
              </a:spcBef>
            </a:pPr>
            <a:r>
              <a:rPr lang="it-IT" altLang="it-IT" sz="2400" dirty="0" smtClean="0">
                <a:solidFill>
                  <a:schemeClr val="tx2"/>
                </a:solidFill>
                <a:latin typeface="Bodoni 72 Book"/>
                <a:ea typeface="+mj-ea"/>
                <a:cs typeface="+mj-cs"/>
              </a:rPr>
              <a:t>rilascio di pareri e autorizzazioni per interventi edilizi, di bonifica, etc.</a:t>
            </a:r>
          </a:p>
          <a:p>
            <a:pPr marL="114300" indent="-342900">
              <a:spcBef>
                <a:spcPct val="0"/>
              </a:spcBef>
            </a:pPr>
            <a:r>
              <a:rPr lang="it-IT" altLang="it-IT" sz="2400" dirty="0" smtClean="0">
                <a:solidFill>
                  <a:schemeClr val="tx2"/>
                </a:solidFill>
                <a:latin typeface="Bodoni 72 Book"/>
                <a:ea typeface="+mj-ea"/>
                <a:cs typeface="+mj-cs"/>
              </a:rPr>
              <a:t>conservazione colture storiche (marcite)</a:t>
            </a:r>
          </a:p>
          <a:p>
            <a:pPr marL="114300" indent="-342900">
              <a:spcBef>
                <a:spcPct val="0"/>
              </a:spcBef>
            </a:pPr>
            <a:r>
              <a:rPr lang="it-IT" altLang="it-IT" sz="2400" dirty="0" smtClean="0">
                <a:solidFill>
                  <a:schemeClr val="tx2"/>
                </a:solidFill>
                <a:latin typeface="Bodoni 72 Book"/>
                <a:ea typeface="+mj-ea"/>
                <a:cs typeface="+mj-cs"/>
              </a:rPr>
              <a:t>stima e risarcimento dei danni da fauna</a:t>
            </a:r>
          </a:p>
          <a:p>
            <a:pPr marL="114300" indent="-342900">
              <a:spcBef>
                <a:spcPct val="0"/>
              </a:spcBef>
            </a:pPr>
            <a:r>
              <a:rPr lang="it-IT" altLang="it-IT" sz="2400" dirty="0" smtClean="0">
                <a:solidFill>
                  <a:schemeClr val="tx2"/>
                </a:solidFill>
                <a:latin typeface="Bodoni 72 Book"/>
                <a:ea typeface="+mj-ea"/>
                <a:cs typeface="+mj-cs"/>
              </a:rPr>
              <a:t>supporto alle attività di vigilanza e repressione</a:t>
            </a:r>
          </a:p>
          <a:p>
            <a:pPr marL="0">
              <a:spcBef>
                <a:spcPct val="0"/>
              </a:spcBef>
              <a:buFont typeface="Arial" panose="020B0604020202020204" pitchFamily="34" charset="0"/>
              <a:buNone/>
            </a:pPr>
            <a:endParaRPr lang="it-IT" altLang="it-IT" sz="2400" dirty="0" smtClean="0">
              <a:solidFill>
                <a:schemeClr val="tx2"/>
              </a:solidFill>
              <a:latin typeface="Bodoni 72 Book"/>
              <a:ea typeface="+mj-ea"/>
              <a:cs typeface="+mj-cs"/>
            </a:endParaRPr>
          </a:p>
          <a:p>
            <a:pPr marL="0">
              <a:spcBef>
                <a:spcPct val="0"/>
              </a:spcBef>
              <a:buFont typeface="Arial" panose="020B0604020202020204" pitchFamily="34" charset="0"/>
              <a:buNone/>
            </a:pPr>
            <a:endParaRPr lang="it-IT" altLang="it-IT" sz="2400" dirty="0" smtClean="0">
              <a:solidFill>
                <a:schemeClr val="tx2"/>
              </a:solidFill>
              <a:latin typeface="Bodoni 72 Book"/>
              <a:ea typeface="+mj-ea"/>
              <a:cs typeface="+mj-cs"/>
            </a:endParaRPr>
          </a:p>
          <a:p>
            <a:pPr marL="0">
              <a:spcBef>
                <a:spcPct val="0"/>
              </a:spcBef>
              <a:buFont typeface="Arial" panose="020B0604020202020204" pitchFamily="34" charset="0"/>
              <a:buNone/>
            </a:pPr>
            <a:r>
              <a:rPr lang="it-IT" altLang="it-IT" sz="2400" dirty="0" smtClean="0">
                <a:solidFill>
                  <a:schemeClr val="tx2"/>
                </a:solidFill>
                <a:latin typeface="Bodoni 72 Book"/>
                <a:ea typeface="+mj-ea"/>
                <a:cs typeface="+mj-cs"/>
              </a:rPr>
              <a:t>Atteggiamento prevalente da parte delle imprese agricole:</a:t>
            </a:r>
          </a:p>
          <a:p>
            <a:pPr marL="0">
              <a:spcBef>
                <a:spcPct val="0"/>
              </a:spcBef>
              <a:buFont typeface="Arial" panose="020B0604020202020204" pitchFamily="34" charset="0"/>
              <a:buNone/>
            </a:pPr>
            <a:r>
              <a:rPr lang="it-IT" altLang="it-IT" sz="2400" dirty="0" smtClean="0">
                <a:solidFill>
                  <a:schemeClr val="tx2"/>
                </a:solidFill>
                <a:latin typeface="Bodoni 72 Book"/>
                <a:ea typeface="+mj-ea"/>
                <a:cs typeface="+mj-cs"/>
              </a:rPr>
              <a:t>diffidenza, scarsa propensione al dialogo…</a:t>
            </a:r>
          </a:p>
          <a:p>
            <a:pPr marL="0">
              <a:spcBef>
                <a:spcPct val="0"/>
              </a:spcBef>
              <a:buFont typeface="Arial" panose="020B0604020202020204" pitchFamily="34" charset="0"/>
              <a:buNone/>
            </a:pPr>
            <a:endParaRPr lang="it-IT" altLang="it-IT" sz="2400" dirty="0">
              <a:solidFill>
                <a:schemeClr val="tx2"/>
              </a:solidFill>
              <a:latin typeface="Bodoni 72 Book"/>
              <a:ea typeface="+mj-ea"/>
              <a:cs typeface="+mj-cs"/>
            </a:endParaRPr>
          </a:p>
        </p:txBody>
      </p:sp>
    </p:spTree>
    <p:extLst>
      <p:ext uri="{BB962C8B-B14F-4D97-AF65-F5344CB8AC3E}">
        <p14:creationId xmlns:p14="http://schemas.microsoft.com/office/powerpoint/2010/main" val="35211560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59498" y="430439"/>
            <a:ext cx="10515600" cy="1325563"/>
          </a:xfrm>
        </p:spPr>
        <p:txBody>
          <a:bodyPr vert="horz" lIns="91440" tIns="45720" rIns="91440" bIns="45720" rtlCol="0" anchor="ctr">
            <a:normAutofit/>
          </a:bodyPr>
          <a:lstStyle/>
          <a:p>
            <a:r>
              <a:rPr lang="it-IT" sz="4000" dirty="0">
                <a:solidFill>
                  <a:schemeClr val="tx2"/>
                </a:solidFill>
                <a:latin typeface="Bodoni 72 Book"/>
              </a:rPr>
              <a:t>Nuova fase: tutela «evoluta» e </a:t>
            </a:r>
            <a:r>
              <a:rPr lang="it-IT" sz="4000" dirty="0" smtClean="0">
                <a:solidFill>
                  <a:schemeClr val="tx2"/>
                </a:solidFill>
                <a:latin typeface="Bodoni 72 Book"/>
              </a:rPr>
              <a:t>condivisa </a:t>
            </a:r>
            <a:endParaRPr lang="it-IT" sz="4000" dirty="0">
              <a:solidFill>
                <a:schemeClr val="tx2"/>
              </a:solidFill>
              <a:latin typeface="Bodoni 72 Book"/>
            </a:endParaRPr>
          </a:p>
        </p:txBody>
      </p:sp>
      <p:sp>
        <p:nvSpPr>
          <p:cNvPr id="3" name="Segnaposto contenuto 2"/>
          <p:cNvSpPr>
            <a:spLocks noGrp="1"/>
          </p:cNvSpPr>
          <p:nvPr>
            <p:ph idx="1"/>
          </p:nvPr>
        </p:nvSpPr>
        <p:spPr/>
        <p:txBody>
          <a:bodyPr vert="horz" lIns="91440" tIns="45720" rIns="91440" bIns="45720" rtlCol="0" anchor="ctr">
            <a:noAutofit/>
          </a:bodyPr>
          <a:lstStyle/>
          <a:p>
            <a:pPr marL="0">
              <a:spcBef>
                <a:spcPct val="0"/>
              </a:spcBef>
              <a:buNone/>
            </a:pPr>
            <a:r>
              <a:rPr lang="it-IT" sz="2400" dirty="0">
                <a:solidFill>
                  <a:schemeClr val="tx2"/>
                </a:solidFill>
                <a:latin typeface="Bodoni 72 Book"/>
                <a:ea typeface="+mj-ea"/>
                <a:cs typeface="+mj-cs"/>
              </a:rPr>
              <a:t>Vengono </a:t>
            </a:r>
            <a:r>
              <a:rPr lang="it-IT" sz="2400" dirty="0" smtClean="0">
                <a:solidFill>
                  <a:schemeClr val="tx2"/>
                </a:solidFill>
                <a:latin typeface="Bodoni 72 Book"/>
                <a:ea typeface="+mj-ea"/>
                <a:cs typeface="+mj-cs"/>
              </a:rPr>
              <a:t>effettuati </a:t>
            </a:r>
            <a:r>
              <a:rPr lang="it-IT" sz="2400" dirty="0">
                <a:solidFill>
                  <a:schemeClr val="tx2"/>
                </a:solidFill>
                <a:latin typeface="Bodoni 72 Book"/>
                <a:ea typeface="+mj-ea"/>
                <a:cs typeface="+mj-cs"/>
              </a:rPr>
              <a:t>degli approfondimenti per una corretta interpretazione delle norme di settore con semplificazione di alcune procedure. </a:t>
            </a:r>
          </a:p>
          <a:p>
            <a:pPr marL="0">
              <a:spcBef>
                <a:spcPct val="0"/>
              </a:spcBef>
              <a:buNone/>
            </a:pPr>
            <a:r>
              <a:rPr lang="it-IT" sz="2400" dirty="0">
                <a:solidFill>
                  <a:schemeClr val="tx2"/>
                </a:solidFill>
                <a:latin typeface="Bodoni 72 Book"/>
                <a:ea typeface="+mj-ea"/>
                <a:cs typeface="+mj-cs"/>
              </a:rPr>
              <a:t>Esempi:</a:t>
            </a:r>
          </a:p>
          <a:p>
            <a:pPr marL="114300" indent="-342900">
              <a:spcBef>
                <a:spcPct val="0"/>
              </a:spcBef>
            </a:pPr>
            <a:r>
              <a:rPr lang="it-IT" sz="2400" dirty="0">
                <a:solidFill>
                  <a:schemeClr val="tx2"/>
                </a:solidFill>
                <a:latin typeface="Bodoni 72 Book"/>
                <a:ea typeface="+mj-ea"/>
                <a:cs typeface="+mj-cs"/>
              </a:rPr>
              <a:t>Piano di mantenimento marcite: analisi e scelta ponderata dei circa 300 ettari da </a:t>
            </a:r>
            <a:r>
              <a:rPr lang="it-IT" sz="2400" dirty="0" smtClean="0">
                <a:solidFill>
                  <a:schemeClr val="tx2"/>
                </a:solidFill>
                <a:latin typeface="Bodoni 72 Book"/>
                <a:ea typeface="+mj-ea"/>
                <a:cs typeface="+mj-cs"/>
              </a:rPr>
              <a:t>conservare</a:t>
            </a:r>
            <a:endParaRPr lang="it-IT" sz="2400" dirty="0">
              <a:solidFill>
                <a:schemeClr val="tx2"/>
              </a:solidFill>
              <a:latin typeface="Bodoni 72 Book"/>
              <a:ea typeface="+mj-ea"/>
              <a:cs typeface="+mj-cs"/>
            </a:endParaRPr>
          </a:p>
          <a:p>
            <a:pPr marL="114300" indent="-342900">
              <a:spcBef>
                <a:spcPct val="0"/>
              </a:spcBef>
            </a:pPr>
            <a:r>
              <a:rPr lang="it-IT" sz="2400" dirty="0">
                <a:solidFill>
                  <a:schemeClr val="tx2"/>
                </a:solidFill>
                <a:latin typeface="Bodoni 72 Book"/>
                <a:ea typeface="+mj-ea"/>
                <a:cs typeface="+mj-cs"/>
              </a:rPr>
              <a:t>Circolare bonifiche agricole: corretto inquadramento degli interventi, semplificazione procedurale</a:t>
            </a:r>
          </a:p>
          <a:p>
            <a:pPr marL="114300" indent="-342900">
              <a:spcBef>
                <a:spcPct val="0"/>
              </a:spcBef>
            </a:pPr>
            <a:r>
              <a:rPr lang="it-IT" sz="2400" dirty="0">
                <a:solidFill>
                  <a:schemeClr val="tx2"/>
                </a:solidFill>
                <a:latin typeface="Bodoni 72 Book"/>
                <a:ea typeface="+mj-ea"/>
                <a:cs typeface="+mj-cs"/>
              </a:rPr>
              <a:t>Commissione pratiche agricole ed insediamenti rurali: avvio del </a:t>
            </a:r>
            <a:r>
              <a:rPr lang="it-IT" sz="2400" dirty="0" smtClean="0">
                <a:solidFill>
                  <a:schemeClr val="tx2"/>
                </a:solidFill>
                <a:latin typeface="Bodoni 72 Book"/>
                <a:ea typeface="+mj-ea"/>
                <a:cs typeface="+mj-cs"/>
              </a:rPr>
              <a:t>confronto sistematico </a:t>
            </a:r>
            <a:r>
              <a:rPr lang="it-IT" sz="2400" dirty="0">
                <a:solidFill>
                  <a:schemeClr val="tx2"/>
                </a:solidFill>
                <a:latin typeface="Bodoni 72 Book"/>
                <a:ea typeface="+mj-ea"/>
                <a:cs typeface="+mj-cs"/>
              </a:rPr>
              <a:t>con le Organizzazioni agricole</a:t>
            </a:r>
          </a:p>
        </p:txBody>
      </p:sp>
    </p:spTree>
    <p:extLst>
      <p:ext uri="{BB962C8B-B14F-4D97-AF65-F5344CB8AC3E}">
        <p14:creationId xmlns:p14="http://schemas.microsoft.com/office/powerpoint/2010/main" val="1766940384"/>
      </p:ext>
    </p:extLst>
  </p:cSld>
  <p:clrMapOvr>
    <a:masterClrMapping/>
  </p:clrMapOvr>
  <p:timing>
    <p:tnLst>
      <p:par>
        <p:cTn id="1" dur="indefinite" restart="never" nodeType="tmRoot"/>
      </p:par>
    </p:tnLst>
  </p:timing>
</p:sld>
</file>

<file path=ppt/theme/theme1.xml><?xml version="1.0" encoding="utf-8"?>
<a:theme xmlns:a="http://schemas.openxmlformats.org/drawingml/2006/main" name="Personalizza struttur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8322</TotalTime>
  <Words>1198</Words>
  <Application>Microsoft Office PowerPoint</Application>
  <PresentationFormat>Widescreen</PresentationFormat>
  <Paragraphs>166</Paragraphs>
  <Slides>23</Slides>
  <Notes>0</Notes>
  <HiddenSlides>0</HiddenSlides>
  <MMClips>0</MMClips>
  <ScaleCrop>false</ScaleCrop>
  <HeadingPairs>
    <vt:vector size="8" baseType="variant">
      <vt:variant>
        <vt:lpstr>Caratteri utilizzati</vt:lpstr>
      </vt:variant>
      <vt:variant>
        <vt:i4>9</vt:i4>
      </vt:variant>
      <vt:variant>
        <vt:lpstr>Tema</vt:lpstr>
      </vt:variant>
      <vt:variant>
        <vt:i4>1</vt:i4>
      </vt:variant>
      <vt:variant>
        <vt:lpstr>Server OLE incorporati</vt:lpstr>
      </vt:variant>
      <vt:variant>
        <vt:i4>2</vt:i4>
      </vt:variant>
      <vt:variant>
        <vt:lpstr>Titoli diapositive</vt:lpstr>
      </vt:variant>
      <vt:variant>
        <vt:i4>23</vt:i4>
      </vt:variant>
    </vt:vector>
  </HeadingPairs>
  <TitlesOfParts>
    <vt:vector size="35" baseType="lpstr">
      <vt:lpstr>MS PGothic</vt:lpstr>
      <vt:lpstr>Aptos</vt:lpstr>
      <vt:lpstr>Arial</vt:lpstr>
      <vt:lpstr>Bodoni 72 Book</vt:lpstr>
      <vt:lpstr>Calibri</vt:lpstr>
      <vt:lpstr>Calibri Light</vt:lpstr>
      <vt:lpstr>Circular Std Book</vt:lpstr>
      <vt:lpstr>Tahoma</vt:lpstr>
      <vt:lpstr>Wingdings</vt:lpstr>
      <vt:lpstr>Personalizza struttura</vt:lpstr>
      <vt:lpstr>Immagine</vt:lpstr>
      <vt:lpstr>Grafico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Nuova fase: tutela «evoluta» e condivisa </vt:lpstr>
      <vt:lpstr>Approfondimento e conoscenza</vt:lpstr>
      <vt:lpstr>Adeguamento degli strumenti</vt:lpstr>
      <vt:lpstr>Produttività colture, reddito aziende, biodiversità</vt:lpstr>
      <vt:lpstr>Informazione capillare e feedback </vt:lpstr>
      <vt:lpstr>Animazione rurale e progetti</vt:lpstr>
      <vt:lpstr>Presentazione standard di PowerPoint</vt:lpstr>
      <vt:lpstr>Progetto Speciale Agricoltura (1998-2012)</vt:lpstr>
      <vt:lpstr>Presentazione standard di PowerPoint</vt:lpstr>
      <vt:lpstr>Presentazione standard di PowerPoint</vt:lpstr>
      <vt:lpstr>Presentazione standard di PowerPoint</vt:lpstr>
      <vt:lpstr>Efficienza a 360°dell’azienda agricola</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DepaolaC</cp:lastModifiedBy>
  <cp:revision>203</cp:revision>
  <dcterms:created xsi:type="dcterms:W3CDTF">2024-01-17T17:00:12Z</dcterms:created>
  <dcterms:modified xsi:type="dcterms:W3CDTF">2024-07-03T06:18:39Z</dcterms:modified>
</cp:coreProperties>
</file>