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61" r:id="rId3"/>
    <p:sldId id="680" r:id="rId4"/>
    <p:sldId id="698" r:id="rId5"/>
    <p:sldId id="697" r:id="rId6"/>
    <p:sldId id="699" r:id="rId7"/>
    <p:sldId id="1076" r:id="rId8"/>
    <p:sldId id="1831" r:id="rId9"/>
    <p:sldId id="725" r:id="rId10"/>
    <p:sldId id="1827" r:id="rId11"/>
    <p:sldId id="421" r:id="rId12"/>
    <p:sldId id="1829" r:id="rId13"/>
    <p:sldId id="792" r:id="rId14"/>
    <p:sldId id="545" r:id="rId15"/>
    <p:sldId id="1044" r:id="rId16"/>
    <p:sldId id="1045" r:id="rId17"/>
    <p:sldId id="412" r:id="rId18"/>
    <p:sldId id="413" r:id="rId19"/>
    <p:sldId id="414" r:id="rId20"/>
    <p:sldId id="415" r:id="rId21"/>
    <p:sldId id="670" r:id="rId22"/>
    <p:sldId id="675" r:id="rId23"/>
    <p:sldId id="696" r:id="rId24"/>
    <p:sldId id="671" r:id="rId25"/>
    <p:sldId id="1830" r:id="rId26"/>
    <p:sldId id="1089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D6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74"/>
  </p:normalViewPr>
  <p:slideViewPr>
    <p:cSldViewPr snapToGrid="0" snapToObjects="1">
      <p:cViewPr varScale="1">
        <p:scale>
          <a:sx n="94" d="100"/>
          <a:sy n="94" d="100"/>
        </p:scale>
        <p:origin x="5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33D64-4B84-42C6-B7D2-2E798C42226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18389B-1178-4DD5-87D6-4E1CD708C5DE}">
      <dgm:prSet custT="1"/>
      <dgm:spPr/>
      <dgm:t>
        <a:bodyPr/>
        <a:lstStyle/>
        <a:p>
          <a:pPr algn="ctr"/>
          <a:r>
            <a:rPr lang="it-IT" sz="2400" b="0" dirty="0"/>
            <a:t>Ridurre la competizione food-feed</a:t>
          </a:r>
        </a:p>
      </dgm:t>
    </dgm:pt>
    <dgm:pt modelId="{0206F74B-14FA-4241-A97D-1BF18FA966A6}" type="parTrans" cxnId="{FB22444D-C274-4184-A767-6F6F9272037F}">
      <dgm:prSet/>
      <dgm:spPr/>
      <dgm:t>
        <a:bodyPr/>
        <a:lstStyle/>
        <a:p>
          <a:endParaRPr lang="en-US" sz="1800" b="0"/>
        </a:p>
      </dgm:t>
    </dgm:pt>
    <dgm:pt modelId="{7B5AED0A-818E-49F5-AD06-40A945883E87}" type="sibTrans" cxnId="{FB22444D-C274-4184-A767-6F6F9272037F}">
      <dgm:prSet/>
      <dgm:spPr/>
      <dgm:t>
        <a:bodyPr/>
        <a:lstStyle/>
        <a:p>
          <a:endParaRPr lang="en-US" sz="1800" b="0"/>
        </a:p>
      </dgm:t>
    </dgm:pt>
    <dgm:pt modelId="{97C76484-BD9A-4455-9CDD-D800E8C4FFB2}">
      <dgm:prSet custT="1"/>
      <dgm:spPr/>
      <dgm:t>
        <a:bodyPr/>
        <a:lstStyle/>
        <a:p>
          <a:pPr algn="ctr"/>
          <a:r>
            <a:rPr lang="it-IT" sz="2400" b="0" noProof="0"/>
            <a:t>Competizione per l’uso di suolo</a:t>
          </a:r>
          <a:endParaRPr lang="it-IT" sz="2400" b="0" noProof="0" dirty="0"/>
        </a:p>
      </dgm:t>
    </dgm:pt>
    <dgm:pt modelId="{B406F4CB-9AD3-44A8-A8FE-38D81F03EFE3}" type="parTrans" cxnId="{8E0F4BF0-7925-428B-907C-B2AE9B46C0C6}">
      <dgm:prSet/>
      <dgm:spPr/>
      <dgm:t>
        <a:bodyPr/>
        <a:lstStyle/>
        <a:p>
          <a:endParaRPr lang="en-US" sz="1800" b="0"/>
        </a:p>
      </dgm:t>
    </dgm:pt>
    <dgm:pt modelId="{69869831-95F2-493A-8591-75FDACFE9248}" type="sibTrans" cxnId="{8E0F4BF0-7925-428B-907C-B2AE9B46C0C6}">
      <dgm:prSet/>
      <dgm:spPr/>
      <dgm:t>
        <a:bodyPr/>
        <a:lstStyle/>
        <a:p>
          <a:endParaRPr lang="en-US" sz="1800" b="0"/>
        </a:p>
      </dgm:t>
    </dgm:pt>
    <dgm:pt modelId="{083F82C3-B632-4E50-9D90-DB4CA0173ABF}">
      <dgm:prSet custT="1"/>
      <dgm:spPr/>
      <dgm:t>
        <a:bodyPr/>
        <a:lstStyle/>
        <a:p>
          <a:pPr algn="ctr"/>
          <a:r>
            <a:rPr lang="it-IT" sz="2400" b="0" noProof="0" dirty="0"/>
            <a:t>Contribuire all’alimentazione umana con prodotti di alta qualità</a:t>
          </a:r>
        </a:p>
      </dgm:t>
    </dgm:pt>
    <dgm:pt modelId="{E5445B27-888D-4DC6-87FF-CA5D4FE75C27}" type="parTrans" cxnId="{A5760C0A-EE93-4B2E-B2D7-C2E6D0C91505}">
      <dgm:prSet/>
      <dgm:spPr/>
      <dgm:t>
        <a:bodyPr/>
        <a:lstStyle/>
        <a:p>
          <a:endParaRPr lang="it-IT" sz="1400" b="0"/>
        </a:p>
      </dgm:t>
    </dgm:pt>
    <dgm:pt modelId="{D58DFAEF-69C0-437F-8F64-215DE5FCBB85}" type="sibTrans" cxnId="{A5760C0A-EE93-4B2E-B2D7-C2E6D0C91505}">
      <dgm:prSet/>
      <dgm:spPr/>
      <dgm:t>
        <a:bodyPr/>
        <a:lstStyle/>
        <a:p>
          <a:endParaRPr lang="it-IT" sz="1400" b="0"/>
        </a:p>
      </dgm:t>
    </dgm:pt>
    <dgm:pt modelId="{3E61052E-C681-4EB5-AE6B-9F60D650C7F5}">
      <dgm:prSet custT="1"/>
      <dgm:spPr/>
      <dgm:t>
        <a:bodyPr/>
        <a:lstStyle/>
        <a:p>
          <a:r>
            <a:rPr lang="it-IT" sz="2400" b="0" dirty="0">
              <a:effectLst/>
            </a:rPr>
            <a:t>Contenere l’impatto ecologico delle produzioni </a:t>
          </a:r>
          <a:r>
            <a:rPr lang="it-IT" sz="1800" b="0" dirty="0">
              <a:effectLst/>
            </a:rPr>
            <a:t>(GHG, acqua consumata, terreno eroso e mantenimento biodiversità)</a:t>
          </a:r>
          <a:endParaRPr lang="it-IT" sz="2800" b="0" dirty="0"/>
        </a:p>
      </dgm:t>
    </dgm:pt>
    <dgm:pt modelId="{2313F57C-646C-499A-985C-38F9B67E782F}" type="parTrans" cxnId="{EBADDCD6-7529-4101-A2DF-2BCBFFBDDF5D}">
      <dgm:prSet/>
      <dgm:spPr/>
      <dgm:t>
        <a:bodyPr/>
        <a:lstStyle/>
        <a:p>
          <a:endParaRPr lang="it-IT" sz="1800" b="0"/>
        </a:p>
      </dgm:t>
    </dgm:pt>
    <dgm:pt modelId="{D9149D8A-790B-4335-B490-276F20689B70}" type="sibTrans" cxnId="{EBADDCD6-7529-4101-A2DF-2BCBFFBDDF5D}">
      <dgm:prSet/>
      <dgm:spPr/>
      <dgm:t>
        <a:bodyPr/>
        <a:lstStyle/>
        <a:p>
          <a:endParaRPr lang="it-IT" sz="1800" b="0"/>
        </a:p>
      </dgm:t>
    </dgm:pt>
    <dgm:pt modelId="{CCD2320D-7A19-4F68-84D2-0849D46EEA36}" type="pres">
      <dgm:prSet presAssocID="{D0F33D64-4B84-42C6-B7D2-2E798C42226D}" presName="linear" presStyleCnt="0">
        <dgm:presLayoutVars>
          <dgm:animLvl val="lvl"/>
          <dgm:resizeHandles val="exact"/>
        </dgm:presLayoutVars>
      </dgm:prSet>
      <dgm:spPr/>
    </dgm:pt>
    <dgm:pt modelId="{357F9B77-8B99-4FD7-A867-8D579A06565A}" type="pres">
      <dgm:prSet presAssocID="{F418389B-1178-4DD5-87D6-4E1CD708C5DE}" presName="parentText" presStyleLbl="node1" presStyleIdx="0" presStyleCnt="4" custScaleY="76096" custLinFactY="232917" custLinFactNeighborY="300000">
        <dgm:presLayoutVars>
          <dgm:chMax val="0"/>
          <dgm:bulletEnabled val="1"/>
        </dgm:presLayoutVars>
      </dgm:prSet>
      <dgm:spPr/>
    </dgm:pt>
    <dgm:pt modelId="{8B3474B0-A123-4C70-A330-340C054DB15E}" type="pres">
      <dgm:prSet presAssocID="{7B5AED0A-818E-49F5-AD06-40A945883E87}" presName="spacer" presStyleCnt="0"/>
      <dgm:spPr/>
    </dgm:pt>
    <dgm:pt modelId="{BA1CEEB8-86CD-415B-AE62-3E090F1858C5}" type="pres">
      <dgm:prSet presAssocID="{97C76484-BD9A-4455-9CDD-D800E8C4FFB2}" presName="parentText" presStyleLbl="node1" presStyleIdx="1" presStyleCnt="4" custScaleY="81253" custLinFactY="85969" custLinFactNeighborX="300" custLinFactNeighborY="100000">
        <dgm:presLayoutVars>
          <dgm:chMax val="0"/>
          <dgm:bulletEnabled val="1"/>
        </dgm:presLayoutVars>
      </dgm:prSet>
      <dgm:spPr/>
    </dgm:pt>
    <dgm:pt modelId="{ADD4943E-5EE7-45E4-9FE5-8C2DBF222C5E}" type="pres">
      <dgm:prSet presAssocID="{69869831-95F2-493A-8591-75FDACFE9248}" presName="spacer" presStyleCnt="0"/>
      <dgm:spPr/>
    </dgm:pt>
    <dgm:pt modelId="{62D324E5-806C-4F67-A66E-6B2021236D4D}" type="pres">
      <dgm:prSet presAssocID="{083F82C3-B632-4E50-9D90-DB4CA0173ABF}" presName="parentText" presStyleLbl="node1" presStyleIdx="2" presStyleCnt="4" custScaleY="85213" custLinFactY="-186791" custLinFactNeighborX="-418" custLinFactNeighborY="-200000">
        <dgm:presLayoutVars>
          <dgm:chMax val="0"/>
          <dgm:bulletEnabled val="1"/>
        </dgm:presLayoutVars>
      </dgm:prSet>
      <dgm:spPr/>
    </dgm:pt>
    <dgm:pt modelId="{F125A1A9-8B55-4DA3-B28A-7B3A59623D2D}" type="pres">
      <dgm:prSet presAssocID="{D58DFAEF-69C0-437F-8F64-215DE5FCBB85}" presName="spacer" presStyleCnt="0"/>
      <dgm:spPr/>
    </dgm:pt>
    <dgm:pt modelId="{04EC0EFF-128A-4F7B-A9A2-E4341829B1CF}" type="pres">
      <dgm:prSet presAssocID="{3E61052E-C681-4EB5-AE6B-9F60D650C7F5}" presName="parentText" presStyleLbl="node1" presStyleIdx="3" presStyleCnt="4" custLinFactY="-171532" custLinFactNeighborY="-200000">
        <dgm:presLayoutVars>
          <dgm:chMax val="0"/>
          <dgm:bulletEnabled val="1"/>
        </dgm:presLayoutVars>
      </dgm:prSet>
      <dgm:spPr/>
    </dgm:pt>
  </dgm:ptLst>
  <dgm:cxnLst>
    <dgm:cxn modelId="{A5760C0A-EE93-4B2E-B2D7-C2E6D0C91505}" srcId="{D0F33D64-4B84-42C6-B7D2-2E798C42226D}" destId="{083F82C3-B632-4E50-9D90-DB4CA0173ABF}" srcOrd="2" destOrd="0" parTransId="{E5445B27-888D-4DC6-87FF-CA5D4FE75C27}" sibTransId="{D58DFAEF-69C0-437F-8F64-215DE5FCBB85}"/>
    <dgm:cxn modelId="{E166002D-37F3-4A62-9E83-FEFC756F0BB9}" type="presOf" srcId="{F418389B-1178-4DD5-87D6-4E1CD708C5DE}" destId="{357F9B77-8B99-4FD7-A867-8D579A06565A}" srcOrd="0" destOrd="0" presId="urn:microsoft.com/office/officeart/2005/8/layout/vList2"/>
    <dgm:cxn modelId="{2D4FEE3E-7F8B-4B4A-839A-47DBAE682001}" type="presOf" srcId="{083F82C3-B632-4E50-9D90-DB4CA0173ABF}" destId="{62D324E5-806C-4F67-A66E-6B2021236D4D}" srcOrd="0" destOrd="0" presId="urn:microsoft.com/office/officeart/2005/8/layout/vList2"/>
    <dgm:cxn modelId="{94DBDB46-B874-4944-A9EB-9954121564F4}" type="presOf" srcId="{97C76484-BD9A-4455-9CDD-D800E8C4FFB2}" destId="{BA1CEEB8-86CD-415B-AE62-3E090F1858C5}" srcOrd="0" destOrd="0" presId="urn:microsoft.com/office/officeart/2005/8/layout/vList2"/>
    <dgm:cxn modelId="{FB22444D-C274-4184-A767-6F6F9272037F}" srcId="{D0F33D64-4B84-42C6-B7D2-2E798C42226D}" destId="{F418389B-1178-4DD5-87D6-4E1CD708C5DE}" srcOrd="0" destOrd="0" parTransId="{0206F74B-14FA-4241-A97D-1BF18FA966A6}" sibTransId="{7B5AED0A-818E-49F5-AD06-40A945883E87}"/>
    <dgm:cxn modelId="{4A29C787-504A-4A4A-BB9F-EC32102AB7ED}" type="presOf" srcId="{D0F33D64-4B84-42C6-B7D2-2E798C42226D}" destId="{CCD2320D-7A19-4F68-84D2-0849D46EEA36}" srcOrd="0" destOrd="0" presId="urn:microsoft.com/office/officeart/2005/8/layout/vList2"/>
    <dgm:cxn modelId="{190C3AC7-F0EC-452F-B9E5-8E0CF9D23923}" type="presOf" srcId="{3E61052E-C681-4EB5-AE6B-9F60D650C7F5}" destId="{04EC0EFF-128A-4F7B-A9A2-E4341829B1CF}" srcOrd="0" destOrd="0" presId="urn:microsoft.com/office/officeart/2005/8/layout/vList2"/>
    <dgm:cxn modelId="{EBADDCD6-7529-4101-A2DF-2BCBFFBDDF5D}" srcId="{D0F33D64-4B84-42C6-B7D2-2E798C42226D}" destId="{3E61052E-C681-4EB5-AE6B-9F60D650C7F5}" srcOrd="3" destOrd="0" parTransId="{2313F57C-646C-499A-985C-38F9B67E782F}" sibTransId="{D9149D8A-790B-4335-B490-276F20689B70}"/>
    <dgm:cxn modelId="{8E0F4BF0-7925-428B-907C-B2AE9B46C0C6}" srcId="{D0F33D64-4B84-42C6-B7D2-2E798C42226D}" destId="{97C76484-BD9A-4455-9CDD-D800E8C4FFB2}" srcOrd="1" destOrd="0" parTransId="{B406F4CB-9AD3-44A8-A8FE-38D81F03EFE3}" sibTransId="{69869831-95F2-493A-8591-75FDACFE9248}"/>
    <dgm:cxn modelId="{7A36B4DA-2076-44B7-8E1E-68F09E429C49}" type="presParOf" srcId="{CCD2320D-7A19-4F68-84D2-0849D46EEA36}" destId="{357F9B77-8B99-4FD7-A867-8D579A06565A}" srcOrd="0" destOrd="0" presId="urn:microsoft.com/office/officeart/2005/8/layout/vList2"/>
    <dgm:cxn modelId="{3584A583-4D82-42AD-8EB1-B661D67D8389}" type="presParOf" srcId="{CCD2320D-7A19-4F68-84D2-0849D46EEA36}" destId="{8B3474B0-A123-4C70-A330-340C054DB15E}" srcOrd="1" destOrd="0" presId="urn:microsoft.com/office/officeart/2005/8/layout/vList2"/>
    <dgm:cxn modelId="{9DD14B36-3D50-4FAE-A298-250362EE25B3}" type="presParOf" srcId="{CCD2320D-7A19-4F68-84D2-0849D46EEA36}" destId="{BA1CEEB8-86CD-415B-AE62-3E090F1858C5}" srcOrd="2" destOrd="0" presId="urn:microsoft.com/office/officeart/2005/8/layout/vList2"/>
    <dgm:cxn modelId="{5205E8CC-2FCF-419B-95F0-75B7B7844D96}" type="presParOf" srcId="{CCD2320D-7A19-4F68-84D2-0849D46EEA36}" destId="{ADD4943E-5EE7-45E4-9FE5-8C2DBF222C5E}" srcOrd="3" destOrd="0" presId="urn:microsoft.com/office/officeart/2005/8/layout/vList2"/>
    <dgm:cxn modelId="{215C41CD-1418-4653-9533-F6AA3203B69C}" type="presParOf" srcId="{CCD2320D-7A19-4F68-84D2-0849D46EEA36}" destId="{62D324E5-806C-4F67-A66E-6B2021236D4D}" srcOrd="4" destOrd="0" presId="urn:microsoft.com/office/officeart/2005/8/layout/vList2"/>
    <dgm:cxn modelId="{EE54E2FD-B597-473B-99C9-D9AF9077F710}" type="presParOf" srcId="{CCD2320D-7A19-4F68-84D2-0849D46EEA36}" destId="{F125A1A9-8B55-4DA3-B28A-7B3A59623D2D}" srcOrd="5" destOrd="0" presId="urn:microsoft.com/office/officeart/2005/8/layout/vList2"/>
    <dgm:cxn modelId="{0EA82364-9C04-4212-A8EC-B7B58AE5FC51}" type="presParOf" srcId="{CCD2320D-7A19-4F68-84D2-0849D46EEA36}" destId="{04EC0EFF-128A-4F7B-A9A2-E4341829B1C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F9B77-8B99-4FD7-A867-8D579A06565A}">
      <dsp:nvSpPr>
        <dsp:cNvPr id="0" name=""/>
        <dsp:cNvSpPr/>
      </dsp:nvSpPr>
      <dsp:spPr>
        <a:xfrm>
          <a:off x="0" y="3437972"/>
          <a:ext cx="6773528" cy="9259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/>
            <a:t>Ridurre la competizione food-feed</a:t>
          </a:r>
        </a:p>
      </dsp:txBody>
      <dsp:txXfrm>
        <a:off x="45200" y="3483172"/>
        <a:ext cx="6683128" cy="835536"/>
      </dsp:txXfrm>
    </dsp:sp>
    <dsp:sp modelId="{BA1CEEB8-86CD-415B-AE62-3E090F1858C5}">
      <dsp:nvSpPr>
        <dsp:cNvPr id="0" name=""/>
        <dsp:cNvSpPr/>
      </dsp:nvSpPr>
      <dsp:spPr>
        <a:xfrm>
          <a:off x="0" y="2388645"/>
          <a:ext cx="6773528" cy="988686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noProof="0"/>
            <a:t>Competizione per l’uso di suolo</a:t>
          </a:r>
          <a:endParaRPr lang="it-IT" sz="2400" b="0" kern="1200" noProof="0" dirty="0"/>
        </a:p>
      </dsp:txBody>
      <dsp:txXfrm>
        <a:off x="48264" y="2436909"/>
        <a:ext cx="6677000" cy="892158"/>
      </dsp:txXfrm>
    </dsp:sp>
    <dsp:sp modelId="{62D324E5-806C-4F67-A66E-6B2021236D4D}">
      <dsp:nvSpPr>
        <dsp:cNvPr id="0" name=""/>
        <dsp:cNvSpPr/>
      </dsp:nvSpPr>
      <dsp:spPr>
        <a:xfrm>
          <a:off x="0" y="0"/>
          <a:ext cx="6773528" cy="1036871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noProof="0" dirty="0"/>
            <a:t>Contribuire all’alimentazione umana con prodotti di alta qualità</a:t>
          </a:r>
        </a:p>
      </dsp:txBody>
      <dsp:txXfrm>
        <a:off x="50616" y="50616"/>
        <a:ext cx="6672296" cy="935639"/>
      </dsp:txXfrm>
    </dsp:sp>
    <dsp:sp modelId="{04EC0EFF-128A-4F7B-A9A2-E4341829B1CF}">
      <dsp:nvSpPr>
        <dsp:cNvPr id="0" name=""/>
        <dsp:cNvSpPr/>
      </dsp:nvSpPr>
      <dsp:spPr>
        <a:xfrm>
          <a:off x="0" y="1093731"/>
          <a:ext cx="6773528" cy="12168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effectLst/>
            </a:rPr>
            <a:t>Contenere l’impatto ecologico delle produzioni </a:t>
          </a:r>
          <a:r>
            <a:rPr lang="it-IT" sz="1800" b="0" kern="1200" dirty="0">
              <a:effectLst/>
            </a:rPr>
            <a:t>(GHG, acqua consumata, terreno eroso e mantenimento biodiversità)</a:t>
          </a:r>
          <a:endParaRPr lang="it-IT" sz="2800" b="0" kern="1200" dirty="0"/>
        </a:p>
      </dsp:txBody>
      <dsp:txXfrm>
        <a:off x="59399" y="1153130"/>
        <a:ext cx="665473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ED3FC-44D4-4D4B-A4E1-D422780CFDAC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F97A9-EA93-49C3-887E-4041388CB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8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ED00C092-F4DD-D3D0-B215-8553E11DC9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4788" y="9699625"/>
            <a:ext cx="307181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567" tIns="47284" rIns="94567" bIns="47284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55C17F6-C051-42C0-AC57-925D7DFE2EA9}" type="slidenum">
              <a:rPr lang="it-IT" altLang="it-IT" sz="1200">
                <a:latin typeface="Times New Roman" panose="02020603050405020304" pitchFamily="18" charset="0"/>
              </a:rPr>
              <a:pPr algn="r"/>
              <a:t>3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3ECFE4E-9C02-F1AC-72FE-120E10FAA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3588"/>
            <a:ext cx="6808788" cy="3830637"/>
          </a:xfrm>
          <a:solidFill>
            <a:srgbClr val="FFFFFF"/>
          </a:solidFill>
          <a:ln/>
        </p:spPr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71779501-FE2B-7423-47F9-BBC0B3FAB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48225"/>
            <a:ext cx="5194300" cy="4598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229" tIns="47615" rIns="95229" bIns="47615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4BC5DD3-6338-8753-1CF9-CD98EE3338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4788" y="9699625"/>
            <a:ext cx="3071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67" tIns="47284" rIns="94567" bIns="47284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0D6C1B2-3648-43D2-A05A-30B8A934BBAB}" type="slidenum">
              <a:rPr lang="it-IT" altLang="it-IT" sz="1200">
                <a:latin typeface="Times New Roman" panose="02020603050405020304" pitchFamily="18" charset="0"/>
              </a:rPr>
              <a:pPr algn="r"/>
              <a:t>24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5805657-C3A0-2B40-E251-899D452EE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3588"/>
            <a:ext cx="6811962" cy="3832225"/>
          </a:xfrm>
          <a:solidFill>
            <a:srgbClr val="FFFFFF"/>
          </a:solidFill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E2664BB-6523-0446-7A16-449E2731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563" y="4849813"/>
            <a:ext cx="5197475" cy="459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828" tIns="46414" rIns="92828" bIns="46414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33DBB28-F25D-6D87-3B38-B19E925A625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88609E-FEAF-4447-AADE-913A637B4684}" type="slidenum">
              <a:t>4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Linux Libertine G" pitchFamily="2"/>
            </a:endParaRPr>
          </a:p>
        </p:txBody>
      </p:sp>
      <p:sp>
        <p:nvSpPr>
          <p:cNvPr id="3" name="Google Shape;146;g27b3be948db_0_9:notes">
            <a:extLst>
              <a:ext uri="{FF2B5EF4-FFF2-40B4-BE49-F238E27FC236}">
                <a16:creationId xmlns:a16="http://schemas.microsoft.com/office/drawing/2014/main" id="{74F9D3AA-BDF8-69E1-3300-CC8F29C52D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443"/>
          </a:xfrm>
        </p:spPr>
        <p:txBody>
          <a:bodyPr lIns="99002" tIns="99002" rIns="99002" bIns="99002"/>
          <a:lstStyle/>
          <a:p>
            <a:endParaRPr lang="it-IT"/>
          </a:p>
        </p:txBody>
      </p:sp>
      <p:sp>
        <p:nvSpPr>
          <p:cNvPr id="4" name="Google Shape;147;g27b3be948db_0_9:notes">
            <a:extLst>
              <a:ext uri="{FF2B5EF4-FFF2-40B4-BE49-F238E27FC236}">
                <a16:creationId xmlns:a16="http://schemas.microsoft.com/office/drawing/2014/main" id="{2DE52BC0-2F67-B035-9CC7-1E9B41757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3803152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33DBB28-F25D-6D87-3B38-B19E925A625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88609E-FEAF-4447-AADE-913A637B4684}" type="slidenum">
              <a:t>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Linux Libertine G" pitchFamily="2"/>
            </a:endParaRPr>
          </a:p>
        </p:txBody>
      </p:sp>
      <p:sp>
        <p:nvSpPr>
          <p:cNvPr id="3" name="Google Shape;146;g27b3be948db_0_9:notes">
            <a:extLst>
              <a:ext uri="{FF2B5EF4-FFF2-40B4-BE49-F238E27FC236}">
                <a16:creationId xmlns:a16="http://schemas.microsoft.com/office/drawing/2014/main" id="{74F9D3AA-BDF8-69E1-3300-CC8F29C52D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443"/>
          </a:xfrm>
        </p:spPr>
        <p:txBody>
          <a:bodyPr lIns="99002" tIns="99002" rIns="99002" bIns="99002"/>
          <a:lstStyle/>
          <a:p>
            <a:endParaRPr lang="it-IT"/>
          </a:p>
        </p:txBody>
      </p:sp>
      <p:sp>
        <p:nvSpPr>
          <p:cNvPr id="4" name="Google Shape;147;g27b3be948db_0_9:notes">
            <a:extLst>
              <a:ext uri="{FF2B5EF4-FFF2-40B4-BE49-F238E27FC236}">
                <a16:creationId xmlns:a16="http://schemas.microsoft.com/office/drawing/2014/main" id="{2DE52BC0-2F67-B035-9CC7-1E9B41757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3762613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633DBB28-F25D-6D87-3B38-B19E925A625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88609E-FEAF-4447-AADE-913A637B4684}" type="slidenum">
              <a:t>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Linux Libertine G" pitchFamily="2"/>
            </a:endParaRPr>
          </a:p>
        </p:txBody>
      </p:sp>
      <p:sp>
        <p:nvSpPr>
          <p:cNvPr id="3" name="Google Shape;146;g27b3be948db_0_9:notes">
            <a:extLst>
              <a:ext uri="{FF2B5EF4-FFF2-40B4-BE49-F238E27FC236}">
                <a16:creationId xmlns:a16="http://schemas.microsoft.com/office/drawing/2014/main" id="{74F9D3AA-BDF8-69E1-3300-CC8F29C52D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443"/>
          </a:xfrm>
        </p:spPr>
        <p:txBody>
          <a:bodyPr lIns="99002" tIns="99002" rIns="99002" bIns="99002"/>
          <a:lstStyle/>
          <a:p>
            <a:endParaRPr lang="it-IT"/>
          </a:p>
        </p:txBody>
      </p:sp>
      <p:sp>
        <p:nvSpPr>
          <p:cNvPr id="4" name="Google Shape;147;g27b3be948db_0_9:notes">
            <a:extLst>
              <a:ext uri="{FF2B5EF4-FFF2-40B4-BE49-F238E27FC236}">
                <a16:creationId xmlns:a16="http://schemas.microsoft.com/office/drawing/2014/main" id="{2DE52BC0-2F67-B035-9CC7-1E9B41757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366214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F1FF288-C090-2503-8B95-380FD8F454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7759D0E-55E3-4CD5-9397-3121A7B46322}" type="slidenum">
              <a:rPr lang="it-IT" altLang="it-IT" sz="1200">
                <a:latin typeface="Times New Roman" panose="02020603050405020304" pitchFamily="18" charset="0"/>
              </a:rPr>
              <a:pPr algn="r"/>
              <a:t>11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E26FCCE-9813-6464-72A8-A15F39E79E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B8216ACD-F05B-D19E-4CF4-7F156F005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58" tIns="44879" rIns="89758" bIns="44879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102AB-4CC0-3E9C-956E-A1F97198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9477496-22AC-81E7-A97A-2D42AEDF864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B511197-8D7C-4ACA-A570-5A4168C25988}" type="slidenum">
              <a:rPr lang="it-IT" altLang="it-IT" sz="1200">
                <a:latin typeface="Times New Roman" panose="02020603050405020304" pitchFamily="18" charset="0"/>
              </a:rPr>
              <a:pPr algn="r"/>
              <a:t>15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B05B0CDF-250C-BC0B-125B-2A17FAEDDE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CA06570-0825-B770-70C5-F39BD853E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58" tIns="44879" rIns="89758" bIns="44879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1426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E8A15-5AF5-AA75-2356-8990A2349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1CB7EFFF-9F5B-BE1F-4124-1A8C1135ED2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F2F5503-E026-4942-B2D5-E1647BCAB756}" type="slidenum">
              <a:rPr lang="it-IT" altLang="it-IT" sz="1200">
                <a:latin typeface="Times New Roman" panose="02020603050405020304" pitchFamily="18" charset="0"/>
              </a:rPr>
              <a:pPr algn="r"/>
              <a:t>16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BF132A8-88AD-D538-0658-EDE1D73FA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3896DDD9-1BCF-A794-3E6E-BF0AA906B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58" tIns="44879" rIns="89758" bIns="44879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2486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EFFC2B87-633F-C153-8B4F-43DC2C6CC6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4788" y="9699625"/>
            <a:ext cx="3071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67" tIns="47284" rIns="94567" bIns="47284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B715B21-E616-42EC-AC61-69939D5DB56A}" type="slidenum">
              <a:rPr lang="it-IT" altLang="it-IT" sz="1200">
                <a:latin typeface="Times New Roman" panose="02020603050405020304" pitchFamily="18" charset="0"/>
              </a:rPr>
              <a:pPr algn="r"/>
              <a:t>21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44F2EFF9-8530-4DFA-C9D2-DAD50E6C8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3588"/>
            <a:ext cx="6811962" cy="3832225"/>
          </a:xfrm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0C040071-34D4-08BD-4279-ABB9673F3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563" y="4849813"/>
            <a:ext cx="5197475" cy="459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828" tIns="46414" rIns="92828" bIns="46414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E2833C4-77D8-DE07-805B-186CBBDBAB7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4788" y="9699625"/>
            <a:ext cx="3071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67" tIns="47284" rIns="94567" bIns="47284" anchor="b"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A4B1B63-F399-417A-9DFB-97DD1431F10C}" type="slidenum">
              <a:rPr lang="it-IT" altLang="it-IT" sz="1200">
                <a:latin typeface="Times New Roman" panose="02020603050405020304" pitchFamily="18" charset="0"/>
              </a:rPr>
              <a:pPr algn="r"/>
              <a:t>23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48131" name="Rectangle 1026">
            <a:extLst>
              <a:ext uri="{FF2B5EF4-FFF2-40B4-BE49-F238E27FC236}">
                <a16:creationId xmlns:a16="http://schemas.microsoft.com/office/drawing/2014/main" id="{A3E86CCC-AE34-BFDB-CF61-2D2A0DB1F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3588"/>
            <a:ext cx="6808788" cy="3830637"/>
          </a:xfrm>
          <a:solidFill>
            <a:srgbClr val="FFFFFF"/>
          </a:solidFill>
          <a:ln/>
        </p:spPr>
      </p:sp>
      <p:sp>
        <p:nvSpPr>
          <p:cNvPr id="48132" name="Rectangle 1027">
            <a:extLst>
              <a:ext uri="{FF2B5EF4-FFF2-40B4-BE49-F238E27FC236}">
                <a16:creationId xmlns:a16="http://schemas.microsoft.com/office/drawing/2014/main" id="{E5979B4E-1AC3-E22F-CFF2-CF1A28082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48225"/>
            <a:ext cx="5194300" cy="4598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229" tIns="47615" rIns="95229" bIns="47615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9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82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808D8-3EF1-4E7D-A8B3-F6D50C59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A7DCBEB1-DF64-45FA-BF6D-297D426D5DFA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41D8FB-48CD-404E-BC0C-8E150566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4744C-9CCC-4A22-9F60-58AE278DED5F}" type="datetimeFigureOut">
              <a:rPr lang="it-IT"/>
              <a:pPr>
                <a:defRPr/>
              </a:pPr>
              <a:t>02/07/2024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FCD27-D880-477F-8FBB-3568564F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B42E53-8337-472C-A0E2-A2B35514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5834A075-4D34-4D4E-A5A3-A30A21C4988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984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9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0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8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204F-859B-4498-968B-441AB748D2AF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194763C-C475-324D-9A93-5A78A653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013DD5C9-5F3A-E141-BD8A-6CCA9BB8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348" y="6161599"/>
            <a:ext cx="4705831" cy="435628"/>
          </a:xfrm>
        </p:spPr>
        <p:txBody>
          <a:bodyPr>
            <a:normAutofit/>
          </a:bodyPr>
          <a:lstStyle/>
          <a:p>
            <a:pPr algn="l"/>
            <a:r>
              <a:rPr lang="it-IT" sz="18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Morimondo, 3 luglio 2024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7150D030-1DCA-C842-AAB0-033AE351C823}"/>
              </a:ext>
            </a:extLst>
          </p:cNvPr>
          <p:cNvSpPr txBox="1">
            <a:spLocks/>
          </p:cNvSpPr>
          <p:nvPr/>
        </p:nvSpPr>
        <p:spPr>
          <a:xfrm>
            <a:off x="439348" y="2051930"/>
            <a:ext cx="6262488" cy="1104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it-IT" sz="3200" dirty="0">
                <a:solidFill>
                  <a:srgbClr val="485D61"/>
                </a:solidFill>
                <a:latin typeface="Bodoni 72 Book" pitchFamily="2" charset="0"/>
              </a:rPr>
              <a:t>Sistemi foraggeri per l'allevamento bovino da latte</a:t>
            </a:r>
          </a:p>
          <a:p>
            <a:pPr algn="l">
              <a:lnSpc>
                <a:spcPct val="100000"/>
              </a:lnSpc>
            </a:pPr>
            <a:endParaRPr lang="it-IT" sz="3200" dirty="0">
              <a:solidFill>
                <a:srgbClr val="485D61"/>
              </a:solidFill>
              <a:latin typeface="Bodoni 72 Book" pitchFamily="2" charset="0"/>
              <a:cs typeface="Circular Std Book" panose="020B0604020101020102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A58A95-C313-55BD-7248-A48A1AD30A4B}"/>
              </a:ext>
            </a:extLst>
          </p:cNvPr>
          <p:cNvSpPr txBox="1"/>
          <p:nvPr/>
        </p:nvSpPr>
        <p:spPr>
          <a:xfrm>
            <a:off x="439348" y="3915641"/>
            <a:ext cx="616373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u="sng" dirty="0">
                <a:solidFill>
                  <a:srgbClr val="485D61"/>
                </a:solidFill>
                <a:latin typeface="Bodoni 72 Book"/>
              </a:rPr>
              <a:t>Giorgio Borreani,</a:t>
            </a:r>
            <a:r>
              <a:rPr lang="it-IT" sz="2400" b="1" dirty="0">
                <a:solidFill>
                  <a:srgbClr val="485D61"/>
                </a:solidFill>
                <a:latin typeface="Bodoni 72 Book"/>
              </a:rPr>
              <a:t> Ernesto Tabacco</a:t>
            </a:r>
          </a:p>
          <a:p>
            <a:endParaRPr lang="it-IT" dirty="0">
              <a:solidFill>
                <a:srgbClr val="485D61"/>
              </a:solidFill>
              <a:latin typeface="Bodoni 72 Book"/>
            </a:endParaRPr>
          </a:p>
          <a:p>
            <a:r>
              <a:rPr lang="it-IT" dirty="0">
                <a:solidFill>
                  <a:srgbClr val="485D61"/>
                </a:solidFill>
                <a:latin typeface="Bodoni 72 Book"/>
              </a:rPr>
              <a:t>Università degli Studi di Torino</a:t>
            </a:r>
          </a:p>
          <a:p>
            <a:r>
              <a:rPr lang="it-IT" dirty="0">
                <a:solidFill>
                  <a:srgbClr val="485D61"/>
                </a:solidFill>
                <a:latin typeface="Bodoni 72 Book"/>
              </a:rPr>
              <a:t>Dip. Scienze Agrarie, Forestali e Alimentari (DISAFA)</a:t>
            </a:r>
          </a:p>
        </p:txBody>
      </p:sp>
      <p:pic>
        <p:nvPicPr>
          <p:cNvPr id="4" name="Picture 2" descr="Il Toro e l'aquila protagonisti del nuovo logo dell'Università di Torino">
            <a:extLst>
              <a:ext uri="{FF2B5EF4-FFF2-40B4-BE49-F238E27FC236}">
                <a16:creationId xmlns:a16="http://schemas.microsoft.com/office/drawing/2014/main" id="{52C874A9-3265-4E7E-44FB-87AA3236B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t="-5644" r="25469" b="-2226"/>
          <a:stretch/>
        </p:blipFill>
        <p:spPr bwMode="auto">
          <a:xfrm>
            <a:off x="181963" y="23364"/>
            <a:ext cx="807438" cy="10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2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D7FD82E-05D0-B042-9BBC-199AB6C9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77" y="434790"/>
            <a:ext cx="11781035" cy="930447"/>
          </a:xfrm>
        </p:spPr>
        <p:txBody>
          <a:bodyPr vert="horz" wrap="square" lIns="91440" tIns="45720" rIns="91440" bIns="45720" rtlCol="0" anchor="b" anchorCtr="0" compatLnSpc="1">
            <a:noAutofit/>
          </a:bodyPr>
          <a:lstStyle/>
          <a:p>
            <a:pPr algn="ctr" eaLnBrk="1" hangingPunct="1"/>
            <a:r>
              <a:rPr lang="it-IT" sz="3200" dirty="0">
                <a:solidFill>
                  <a:srgbClr val="485D61"/>
                </a:solidFill>
                <a:latin typeface="Bodoni 72 Book"/>
              </a:rPr>
              <a:t>Intensità della produzione di latte, qualità del latte, efficienza nei periodi PRE e POST il cambiamento del sistema foraggero</a:t>
            </a:r>
            <a:endParaRPr lang="en-US" sz="3200" dirty="0">
              <a:solidFill>
                <a:srgbClr val="485D61"/>
              </a:solidFill>
              <a:latin typeface="Bodoni 72 Book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6FBF0C7-8A3A-7F46-52BE-51EFE5EE2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79974"/>
              </p:ext>
            </p:extLst>
          </p:nvPr>
        </p:nvGraphicFramePr>
        <p:xfrm>
          <a:off x="445213" y="2157575"/>
          <a:ext cx="11220715" cy="3031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0880">
                  <a:extLst>
                    <a:ext uri="{9D8B030D-6E8A-4147-A177-3AD203B41FA5}">
                      <a16:colId xmlns:a16="http://schemas.microsoft.com/office/drawing/2014/main" val="2019585851"/>
                    </a:ext>
                  </a:extLst>
                </a:gridCol>
                <a:gridCol w="1249156">
                  <a:extLst>
                    <a:ext uri="{9D8B030D-6E8A-4147-A177-3AD203B41FA5}">
                      <a16:colId xmlns:a16="http://schemas.microsoft.com/office/drawing/2014/main" val="4293419013"/>
                    </a:ext>
                  </a:extLst>
                </a:gridCol>
                <a:gridCol w="1354823">
                  <a:extLst>
                    <a:ext uri="{9D8B030D-6E8A-4147-A177-3AD203B41FA5}">
                      <a16:colId xmlns:a16="http://schemas.microsoft.com/office/drawing/2014/main" val="1089496785"/>
                    </a:ext>
                  </a:extLst>
                </a:gridCol>
                <a:gridCol w="260544">
                  <a:extLst>
                    <a:ext uri="{9D8B030D-6E8A-4147-A177-3AD203B41FA5}">
                      <a16:colId xmlns:a16="http://schemas.microsoft.com/office/drawing/2014/main" val="3151491749"/>
                    </a:ext>
                  </a:extLst>
                </a:gridCol>
                <a:gridCol w="1311400">
                  <a:extLst>
                    <a:ext uri="{9D8B030D-6E8A-4147-A177-3AD203B41FA5}">
                      <a16:colId xmlns:a16="http://schemas.microsoft.com/office/drawing/2014/main" val="2213446874"/>
                    </a:ext>
                  </a:extLst>
                </a:gridCol>
                <a:gridCol w="1503912">
                  <a:extLst>
                    <a:ext uri="{9D8B030D-6E8A-4147-A177-3AD203B41FA5}">
                      <a16:colId xmlns:a16="http://schemas.microsoft.com/office/drawing/2014/main" val="147692118"/>
                    </a:ext>
                  </a:extLst>
                </a:gridCol>
              </a:tblGrid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BIOLOGICO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CONVENZIONALE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58554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pre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post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pre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post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54596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noProof="0" dirty="0">
                          <a:effectLst/>
                        </a:rPr>
                        <a:t>Intensità produzione latte (t FPCM/ha)</a:t>
                      </a:r>
                      <a:endParaRPr lang="it-IT" sz="3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6.6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8.1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18.2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22.1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551546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noProof="0" dirty="0">
                          <a:effectLst/>
                        </a:rPr>
                        <a:t>Latte FPCM per vacca (kg/d)</a:t>
                      </a:r>
                      <a:endParaRPr lang="it-IT" sz="3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17.9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19.3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31.9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39.0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03051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noProof="0" dirty="0">
                          <a:effectLst/>
                        </a:rPr>
                        <a:t>Proteina latte (%)</a:t>
                      </a:r>
                      <a:endParaRPr lang="it-IT" sz="3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3.44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3.46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 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3.28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>
                          <a:effectLst/>
                        </a:rPr>
                        <a:t>3.48</a:t>
                      </a:r>
                      <a:endParaRPr lang="it-IT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410935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noProof="0" dirty="0">
                          <a:effectLst/>
                        </a:rPr>
                        <a:t>Grasso latte (%)</a:t>
                      </a:r>
                      <a:endParaRPr lang="it-IT" sz="3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4.06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4.18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3.83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3.81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880921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noProof="0" dirty="0">
                          <a:effectLst/>
                        </a:rPr>
                        <a:t>Efficienza alimentare (kg FPCM/kg DMI)</a:t>
                      </a:r>
                      <a:endParaRPr lang="it-IT" sz="3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1.02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1.22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 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1.32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</a:rPr>
                        <a:t>1.55</a:t>
                      </a:r>
                      <a:endParaRPr lang="it-IT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278606"/>
                  </a:ext>
                </a:extLst>
              </a:tr>
              <a:tr h="3789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Ac. </a:t>
                      </a:r>
                      <a:r>
                        <a:rPr lang="en-US" sz="2400" dirty="0" err="1">
                          <a:effectLst/>
                        </a:rPr>
                        <a:t>Linolenico</a:t>
                      </a:r>
                      <a:r>
                        <a:rPr lang="en-US" sz="2400" dirty="0">
                          <a:effectLst/>
                        </a:rPr>
                        <a:t> latte (g/100 g di </a:t>
                      </a:r>
                      <a:r>
                        <a:rPr lang="en-US" sz="2400" dirty="0" err="1">
                          <a:effectLst/>
                        </a:rPr>
                        <a:t>acidi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grassi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it-IT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0,75</a:t>
                      </a: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1,07</a:t>
                      </a: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0,35</a:t>
                      </a: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355855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29FC7E-F6B6-43AB-9590-8708D9A73B59}"/>
              </a:ext>
            </a:extLst>
          </p:cNvPr>
          <p:cNvSpPr txBox="1"/>
          <p:nvPr/>
        </p:nvSpPr>
        <p:spPr>
          <a:xfrm>
            <a:off x="445213" y="5351722"/>
            <a:ext cx="8427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85D61"/>
                </a:solidFill>
              </a:rPr>
              <a:t>FPCM = latte corretto per contenuto di grasso e proteina</a:t>
            </a:r>
          </a:p>
        </p:txBody>
      </p:sp>
    </p:spTree>
    <p:extLst>
      <p:ext uri="{BB962C8B-B14F-4D97-AF65-F5344CB8AC3E}">
        <p14:creationId xmlns:p14="http://schemas.microsoft.com/office/powerpoint/2010/main" val="94857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1028">
            <a:extLst>
              <a:ext uri="{FF2B5EF4-FFF2-40B4-BE49-F238E27FC236}">
                <a16:creationId xmlns:a16="http://schemas.microsoft.com/office/drawing/2014/main" id="{56E5C3D2-C2AF-3953-C500-2F73A04D4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1819276"/>
            <a:ext cx="9144000" cy="584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it-IT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1987" name="Picture 6">
            <a:extLst>
              <a:ext uri="{FF2B5EF4-FFF2-40B4-BE49-F238E27FC236}">
                <a16:creationId xmlns:a16="http://schemas.microsoft.com/office/drawing/2014/main" id="{D10CD007-CC59-536B-A76E-401D2737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8" y="1"/>
            <a:ext cx="2759075" cy="850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2">
            <a:extLst>
              <a:ext uri="{FF2B5EF4-FFF2-40B4-BE49-F238E27FC236}">
                <a16:creationId xmlns:a16="http://schemas.microsoft.com/office/drawing/2014/main" id="{5C17E3D8-137D-1A48-629B-24CB76603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07" y="692697"/>
            <a:ext cx="6657975" cy="2373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DE54716-5EE8-6AAB-54D0-8F3CBF03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115" y="3281623"/>
            <a:ext cx="6577961" cy="345638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3A1A5B-7411-AE5E-AE3A-DE7C2478F36F}"/>
              </a:ext>
            </a:extLst>
          </p:cNvPr>
          <p:cNvSpPr txBox="1"/>
          <p:nvPr/>
        </p:nvSpPr>
        <p:spPr>
          <a:xfrm>
            <a:off x="4111146" y="49322"/>
            <a:ext cx="6902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485D61"/>
                </a:solidFill>
                <a:latin typeface="Bodoni 72 Book"/>
              </a:rPr>
              <a:t>Qualità del latte con foraggi prativi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D7FD82E-05D0-B042-9BBC-199AB6C9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43" y="173797"/>
            <a:ext cx="11139855" cy="930447"/>
          </a:xfrm>
        </p:spPr>
        <p:txBody>
          <a:bodyPr vert="horz" wrap="square" lIns="91440" tIns="45720" rIns="91440" bIns="45720" rtlCol="0" anchor="b" anchorCtr="0" compatLnSpc="1">
            <a:noAutofit/>
          </a:bodyPr>
          <a:lstStyle/>
          <a:p>
            <a:pPr algn="ctr" eaLnBrk="1" hangingPunct="1"/>
            <a:r>
              <a:rPr lang="it-IT" sz="3200" dirty="0">
                <a:solidFill>
                  <a:srgbClr val="485D61"/>
                </a:solidFill>
                <a:latin typeface="Bodoni 72 Book"/>
              </a:rPr>
              <a:t>Carbon footprint latte (kg CO</a:t>
            </a:r>
            <a:r>
              <a:rPr lang="it-IT" sz="3200" baseline="-25000" dirty="0">
                <a:solidFill>
                  <a:srgbClr val="485D61"/>
                </a:solidFill>
                <a:latin typeface="Bodoni 72 Book"/>
              </a:rPr>
              <a:t>2</a:t>
            </a:r>
            <a:r>
              <a:rPr lang="it-IT" sz="3200" dirty="0">
                <a:solidFill>
                  <a:srgbClr val="485D61"/>
                </a:solidFill>
                <a:latin typeface="Bodoni 72 Book"/>
              </a:rPr>
              <a:t>-eq/kg FPCM)  PRE e POST negli allevamenti studiati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BCFACB29-F527-DF84-F069-F66D83A11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16071"/>
              </p:ext>
            </p:extLst>
          </p:nvPr>
        </p:nvGraphicFramePr>
        <p:xfrm>
          <a:off x="152928" y="1745571"/>
          <a:ext cx="11885684" cy="3550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35292">
                  <a:extLst>
                    <a:ext uri="{9D8B030D-6E8A-4147-A177-3AD203B41FA5}">
                      <a16:colId xmlns:a16="http://schemas.microsoft.com/office/drawing/2014/main" val="2404455825"/>
                    </a:ext>
                  </a:extLst>
                </a:gridCol>
                <a:gridCol w="1358856">
                  <a:extLst>
                    <a:ext uri="{9D8B030D-6E8A-4147-A177-3AD203B41FA5}">
                      <a16:colId xmlns:a16="http://schemas.microsoft.com/office/drawing/2014/main" val="1046134376"/>
                    </a:ext>
                  </a:extLst>
                </a:gridCol>
                <a:gridCol w="1038448">
                  <a:extLst>
                    <a:ext uri="{9D8B030D-6E8A-4147-A177-3AD203B41FA5}">
                      <a16:colId xmlns:a16="http://schemas.microsoft.com/office/drawing/2014/main" val="2568184207"/>
                    </a:ext>
                  </a:extLst>
                </a:gridCol>
                <a:gridCol w="178085">
                  <a:extLst>
                    <a:ext uri="{9D8B030D-6E8A-4147-A177-3AD203B41FA5}">
                      <a16:colId xmlns:a16="http://schemas.microsoft.com/office/drawing/2014/main" val="131971296"/>
                    </a:ext>
                  </a:extLst>
                </a:gridCol>
                <a:gridCol w="1294866">
                  <a:extLst>
                    <a:ext uri="{9D8B030D-6E8A-4147-A177-3AD203B41FA5}">
                      <a16:colId xmlns:a16="http://schemas.microsoft.com/office/drawing/2014/main" val="3246641826"/>
                    </a:ext>
                  </a:extLst>
                </a:gridCol>
                <a:gridCol w="1380137">
                  <a:extLst>
                    <a:ext uri="{9D8B030D-6E8A-4147-A177-3AD203B41FA5}">
                      <a16:colId xmlns:a16="http://schemas.microsoft.com/office/drawing/2014/main" val="2959816709"/>
                    </a:ext>
                  </a:extLst>
                </a:gridCol>
              </a:tblGrid>
              <a:tr h="6233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BIOLOGICO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CONVENZIONALE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74471"/>
                  </a:ext>
                </a:extLst>
              </a:tr>
              <a:tr h="5813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pre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post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pre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post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635108"/>
                  </a:ext>
                </a:extLst>
              </a:tr>
              <a:tr h="5863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Carbon footprint </a:t>
                      </a:r>
                      <a:r>
                        <a:rPr lang="en-US" sz="2800" dirty="0" err="1">
                          <a:effectLst/>
                        </a:rPr>
                        <a:t>totale</a:t>
                      </a:r>
                      <a:r>
                        <a:rPr lang="en-US" sz="2800" dirty="0">
                          <a:effectLst/>
                        </a:rPr>
                        <a:t> (kg CO</a:t>
                      </a:r>
                      <a:r>
                        <a:rPr lang="en-US" sz="2800" baseline="-25000" dirty="0">
                          <a:effectLst/>
                        </a:rPr>
                        <a:t>2</a:t>
                      </a:r>
                      <a:r>
                        <a:rPr lang="en-US" sz="2800" dirty="0">
                          <a:effectLst/>
                        </a:rPr>
                        <a:t>-eq/kg FPCM) 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1.44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1.30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>
                          <a:effectLst/>
                        </a:rPr>
                        <a:t> </a:t>
                      </a:r>
                      <a:endParaRPr lang="it-IT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>
                          <a:effectLst/>
                        </a:rPr>
                        <a:t>1.43</a:t>
                      </a:r>
                      <a:endParaRPr lang="it-IT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1.29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38634"/>
                  </a:ext>
                </a:extLst>
              </a:tr>
              <a:tr h="5863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</a:rPr>
                        <a:t>Alimenti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acquistati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0.40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0.34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it-IT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0.53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0.63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21178"/>
                  </a:ext>
                </a:extLst>
              </a:tr>
              <a:tr h="5863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</a:rPr>
                        <a:t>Emissioni</a:t>
                      </a:r>
                      <a:r>
                        <a:rPr lang="en-US" sz="2800" dirty="0">
                          <a:effectLst/>
                        </a:rPr>
                        <a:t> N</a:t>
                      </a:r>
                      <a:r>
                        <a:rPr lang="en-US" sz="2800" baseline="-25000" dirty="0">
                          <a:effectLst/>
                        </a:rPr>
                        <a:t>2</a:t>
                      </a:r>
                      <a:r>
                        <a:rPr lang="en-US" sz="2800" dirty="0">
                          <a:effectLst/>
                        </a:rPr>
                        <a:t>O (</a:t>
                      </a:r>
                      <a:r>
                        <a:rPr lang="en-US" sz="2800" dirty="0" err="1">
                          <a:effectLst/>
                        </a:rPr>
                        <a:t>dirette</a:t>
                      </a:r>
                      <a:r>
                        <a:rPr lang="en-US" sz="2800" dirty="0">
                          <a:effectLst/>
                        </a:rPr>
                        <a:t> e </a:t>
                      </a:r>
                      <a:r>
                        <a:rPr lang="en-US" sz="2800" dirty="0" err="1">
                          <a:effectLst/>
                        </a:rPr>
                        <a:t>indirette</a:t>
                      </a:r>
                      <a:r>
                        <a:rPr lang="en-US" sz="2800" dirty="0">
                          <a:effectLst/>
                        </a:rPr>
                        <a:t>)</a:t>
                      </a:r>
                      <a:endParaRPr lang="it-IT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0.10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0.10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 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0.15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0.11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201145"/>
                  </a:ext>
                </a:extLst>
              </a:tr>
              <a:tr h="5863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Metano enterico e reflui</a:t>
                      </a: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0.88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0.80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 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0.59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dirty="0">
                          <a:effectLst/>
                        </a:rPr>
                        <a:t>0.45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893935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4FB2B-C7F1-DCA0-633C-31EF9A882678}"/>
              </a:ext>
            </a:extLst>
          </p:cNvPr>
          <p:cNvSpPr txBox="1"/>
          <p:nvPr/>
        </p:nvSpPr>
        <p:spPr>
          <a:xfrm>
            <a:off x="283802" y="5460922"/>
            <a:ext cx="8427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85D61"/>
                </a:solidFill>
              </a:rPr>
              <a:t>FPCM = latte corretto per contenuto di grasso e proteina</a:t>
            </a:r>
          </a:p>
        </p:txBody>
      </p:sp>
    </p:spTree>
    <p:extLst>
      <p:ext uri="{BB962C8B-B14F-4D97-AF65-F5344CB8AC3E}">
        <p14:creationId xmlns:p14="http://schemas.microsoft.com/office/powerpoint/2010/main" val="143164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contenuto 7">
            <a:extLst>
              <a:ext uri="{FF2B5EF4-FFF2-40B4-BE49-F238E27FC236}">
                <a16:creationId xmlns:a16="http://schemas.microsoft.com/office/drawing/2014/main" id="{C601A7DA-1D77-4671-B973-4F52D09517AA}"/>
              </a:ext>
            </a:extLst>
          </p:cNvPr>
          <p:cNvSpPr txBox="1">
            <a:spLocks/>
          </p:cNvSpPr>
          <p:nvPr/>
        </p:nvSpPr>
        <p:spPr>
          <a:xfrm>
            <a:off x="1891394" y="893218"/>
            <a:ext cx="8345533" cy="5964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en-US" sz="1600" dirty="0">
              <a:latin typeface="Calibri 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026">
            <a:extLst>
              <a:ext uri="{FF2B5EF4-FFF2-40B4-BE49-F238E27FC236}">
                <a16:creationId xmlns:a16="http://schemas.microsoft.com/office/drawing/2014/main" id="{C010A467-5E81-16AA-4F88-A050577B1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9" y="186856"/>
            <a:ext cx="10663714" cy="1371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  <a:cs typeface="Arial" panose="020B0604020202020204" pitchFamily="34" charset="0"/>
              </a:rPr>
              <a:t>Risultati economici del cambio del sistema foraggero in un’azienda intensiva di vacche da latte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01542A-A6D6-B118-2BAA-FA65FD663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95" b="25391"/>
          <a:stretch/>
        </p:blipFill>
        <p:spPr>
          <a:xfrm>
            <a:off x="713647" y="1656913"/>
            <a:ext cx="7133339" cy="49178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6A3FE6-AA25-DEEF-D612-E82154D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93" r="47075"/>
          <a:stretch/>
        </p:blipFill>
        <p:spPr>
          <a:xfrm>
            <a:off x="8267307" y="2515594"/>
            <a:ext cx="2896325" cy="17492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98E1A6-4FD3-3579-0244-CB882F6F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3" t="74493"/>
          <a:stretch/>
        </p:blipFill>
        <p:spPr>
          <a:xfrm>
            <a:off x="8436334" y="4151574"/>
            <a:ext cx="2649107" cy="174928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C23C5D-CE1D-68C7-42A9-EEB6B2382CFB}"/>
              </a:ext>
            </a:extLst>
          </p:cNvPr>
          <p:cNvSpPr txBox="1"/>
          <p:nvPr/>
        </p:nvSpPr>
        <p:spPr>
          <a:xfrm>
            <a:off x="5522838" y="6408620"/>
            <a:ext cx="1623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 "/>
              </a:rPr>
              <a:t>Tabacco et al., 2022</a:t>
            </a:r>
            <a:endParaRPr lang="en-US" sz="1400" dirty="0">
              <a:latin typeface="Calibri 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F653F31-DA64-D1DF-1474-BC72E5E5A1A4}"/>
              </a:ext>
            </a:extLst>
          </p:cNvPr>
          <p:cNvSpPr/>
          <p:nvPr/>
        </p:nvSpPr>
        <p:spPr>
          <a:xfrm>
            <a:off x="2464588" y="2371724"/>
            <a:ext cx="1385888" cy="77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E74E137-24FB-CC31-9D18-A2B9BE27D67E}"/>
              </a:ext>
            </a:extLst>
          </p:cNvPr>
          <p:cNvSpPr/>
          <p:nvPr/>
        </p:nvSpPr>
        <p:spPr>
          <a:xfrm>
            <a:off x="4407687" y="2371723"/>
            <a:ext cx="1331077" cy="11787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68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46247-B404-FAB3-7F4F-74249962A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>
            <a:extLst>
              <a:ext uri="{FF2B5EF4-FFF2-40B4-BE49-F238E27FC236}">
                <a16:creationId xmlns:a16="http://schemas.microsoft.com/office/drawing/2014/main" id="{2C8B560E-1636-14D4-7F5F-2A2C094B5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3564" y="20344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altLang="it-IT" sz="3600" dirty="0" err="1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Valorizzazione</a:t>
            </a:r>
            <a:r>
              <a:rPr lang="en-GB" altLang="it-IT" sz="3600" dirty="0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 </a:t>
            </a:r>
            <a:r>
              <a:rPr lang="en-GB" altLang="it-IT" sz="3600" dirty="0" err="1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delle</a:t>
            </a:r>
            <a:r>
              <a:rPr lang="en-GB" altLang="it-IT" sz="3600" dirty="0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 </a:t>
            </a:r>
            <a:r>
              <a:rPr lang="en-GB" altLang="it-IT" sz="3600" dirty="0" err="1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leguminose</a:t>
            </a:r>
            <a:r>
              <a:rPr lang="en-GB" altLang="it-IT" sz="3600" dirty="0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: </a:t>
            </a:r>
            <a:r>
              <a:rPr lang="en-GB" altLang="it-IT" sz="3600" dirty="0" err="1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erba</a:t>
            </a:r>
            <a:r>
              <a:rPr lang="en-GB" altLang="it-IT" sz="3600" dirty="0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 medica</a:t>
            </a:r>
            <a:endParaRPr lang="it-IT" altLang="it-IT" sz="3600" dirty="0">
              <a:solidFill>
                <a:srgbClr val="485D61"/>
              </a:solidFill>
              <a:latin typeface="Bodoni 72 Book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014829A-4249-9139-9CAB-6B79CE53A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07" y="2615031"/>
            <a:ext cx="4243589" cy="374149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it-IT" sz="1800" dirty="0">
                <a:latin typeface="Calibri "/>
              </a:rPr>
              <a:t>Apparato radicale fittonante che raggiunge in 2-3 anni profondità elevate (&gt;1 m) fino a 2 m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it-IT" sz="1800" dirty="0">
                <a:latin typeface="Calibri "/>
              </a:rPr>
              <a:t>Capacità di </a:t>
            </a:r>
            <a:r>
              <a:rPr lang="it-IT" sz="1800" b="1" dirty="0">
                <a:latin typeface="Calibri "/>
              </a:rPr>
              <a:t>fissare l’azoto atmosferico </a:t>
            </a:r>
            <a:r>
              <a:rPr lang="it-IT" sz="1800" dirty="0">
                <a:latin typeface="Calibri "/>
              </a:rPr>
              <a:t>e lasciare un effetto residuo per la coltura successiva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it-IT" sz="1800" dirty="0">
                <a:latin typeface="Calibri "/>
              </a:rPr>
              <a:t>Elevata efficienza a </a:t>
            </a:r>
            <a:r>
              <a:rPr lang="it-IT" sz="1800" b="1" dirty="0">
                <a:latin typeface="Calibri "/>
              </a:rPr>
              <a:t>sfruttare l’acqua </a:t>
            </a:r>
            <a:r>
              <a:rPr lang="it-IT" sz="1800" dirty="0">
                <a:latin typeface="Calibri "/>
              </a:rPr>
              <a:t>del suolo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it-IT" sz="1800" dirty="0">
                <a:latin typeface="Calibri "/>
              </a:rPr>
              <a:t>Capacità di </a:t>
            </a:r>
            <a:r>
              <a:rPr lang="it-IT" sz="1800" b="1" dirty="0">
                <a:latin typeface="Calibri "/>
              </a:rPr>
              <a:t>allocare carbonio organico </a:t>
            </a:r>
            <a:r>
              <a:rPr lang="it-IT" sz="1800" dirty="0">
                <a:latin typeface="Calibri "/>
              </a:rPr>
              <a:t>in profondità nel suolo</a:t>
            </a:r>
          </a:p>
        </p:txBody>
      </p:sp>
      <p:pic>
        <p:nvPicPr>
          <p:cNvPr id="2" name="Immagine 1" descr="Immagine che contiene aria aperta, erba, agricoltura, raccolto/taglio">
            <a:extLst>
              <a:ext uri="{FF2B5EF4-FFF2-40B4-BE49-F238E27FC236}">
                <a16:creationId xmlns:a16="http://schemas.microsoft.com/office/drawing/2014/main" id="{F5080911-32D2-5CAF-8195-F9F6776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147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242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C638A-47C5-CAA3-6A5A-FA226C7F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3ACA99-491D-836A-1E28-3A02BA0FE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84"/>
          <a:stretch/>
        </p:blipFill>
        <p:spPr>
          <a:xfrm>
            <a:off x="1950720" y="779265"/>
            <a:ext cx="7993073" cy="6152173"/>
          </a:xfrm>
          <a:prstGeom prst="rect">
            <a:avLst/>
          </a:prstGeom>
        </p:spPr>
      </p:pic>
      <p:sp>
        <p:nvSpPr>
          <p:cNvPr id="101380" name="Rectangle 1028">
            <a:extLst>
              <a:ext uri="{FF2B5EF4-FFF2-40B4-BE49-F238E27FC236}">
                <a16:creationId xmlns:a16="http://schemas.microsoft.com/office/drawing/2014/main" id="{9A20B038-60FD-26BD-7FBB-633D7AE43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2087563"/>
            <a:ext cx="9144000" cy="584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it-IT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C834EE-8382-1E6F-8B8F-114B9B2E4686}"/>
              </a:ext>
            </a:extLst>
          </p:cNvPr>
          <p:cNvSpPr txBox="1"/>
          <p:nvPr/>
        </p:nvSpPr>
        <p:spPr>
          <a:xfrm>
            <a:off x="4470940" y="6468349"/>
            <a:ext cx="267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libri "/>
              </a:rPr>
              <a:t>(Tabacco et al., 2020)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E02C5C-869E-AD5F-DA61-806CC2AC2E0A}"/>
              </a:ext>
            </a:extLst>
          </p:cNvPr>
          <p:cNvSpPr txBox="1"/>
          <p:nvPr/>
        </p:nvSpPr>
        <p:spPr>
          <a:xfrm>
            <a:off x="698029" y="159555"/>
            <a:ext cx="11493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485D61"/>
                </a:solidFill>
                <a:latin typeface="Bodoni 72 Book"/>
              </a:rPr>
              <a:t>Produzioni di mais in avvicendamento con erba medica</a:t>
            </a:r>
          </a:p>
        </p:txBody>
      </p:sp>
    </p:spTree>
    <p:extLst>
      <p:ext uri="{BB962C8B-B14F-4D97-AF65-F5344CB8AC3E}">
        <p14:creationId xmlns:p14="http://schemas.microsoft.com/office/powerpoint/2010/main" val="200368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5BD4-2269-A174-0A44-DFA87ACAB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>
            <a:extLst>
              <a:ext uri="{FF2B5EF4-FFF2-40B4-BE49-F238E27FC236}">
                <a16:creationId xmlns:a16="http://schemas.microsoft.com/office/drawing/2014/main" id="{70C54A82-602B-5380-2CC5-DF5C6D8C3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49" y="260349"/>
            <a:ext cx="9143999" cy="102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485D61"/>
                </a:solidFill>
                <a:latin typeface="Bodoni 72 Book"/>
                <a:cs typeface="Arial" panose="020B0604020202020204" pitchFamily="34" charset="0"/>
              </a:rPr>
              <a:t>Consumi energetici del mais prodotto in monosuccessione o in rotazione con erba medica</a:t>
            </a:r>
          </a:p>
        </p:txBody>
      </p:sp>
      <p:sp>
        <p:nvSpPr>
          <p:cNvPr id="101380" name="Rectangle 1028">
            <a:extLst>
              <a:ext uri="{FF2B5EF4-FFF2-40B4-BE49-F238E27FC236}">
                <a16:creationId xmlns:a16="http://schemas.microsoft.com/office/drawing/2014/main" id="{19A8D055-3FD4-2354-5E09-2861E236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2087563"/>
            <a:ext cx="9144000" cy="584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it-IT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8DF8B0-06F8-5F8E-3F1F-B1528DDD0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44" y="1797528"/>
            <a:ext cx="7723890" cy="403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EDBAFEB-0EB4-466A-7FB6-7610BA24CF75}"/>
              </a:ext>
            </a:extLst>
          </p:cNvPr>
          <p:cNvCxnSpPr>
            <a:cxnSpLocks/>
          </p:cNvCxnSpPr>
          <p:nvPr/>
        </p:nvCxnSpPr>
        <p:spPr>
          <a:xfrm>
            <a:off x="4172373" y="4666827"/>
            <a:ext cx="941494" cy="25738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EBEDD29-6F59-472A-7497-5146B025A209}"/>
              </a:ext>
            </a:extLst>
          </p:cNvPr>
          <p:cNvCxnSpPr>
            <a:cxnSpLocks/>
          </p:cNvCxnSpPr>
          <p:nvPr/>
        </p:nvCxnSpPr>
        <p:spPr>
          <a:xfrm>
            <a:off x="9039013" y="3865722"/>
            <a:ext cx="941494" cy="25738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5D43D6-5D52-3C4B-420A-50DF7D603EA8}"/>
              </a:ext>
            </a:extLst>
          </p:cNvPr>
          <p:cNvSpPr txBox="1"/>
          <p:nvPr/>
        </p:nvSpPr>
        <p:spPr>
          <a:xfrm>
            <a:off x="9980507" y="3522943"/>
            <a:ext cx="2025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Riduzione consumi di energia e </a:t>
            </a:r>
            <a:r>
              <a:rPr lang="it-IT" b="1" dirty="0">
                <a:solidFill>
                  <a:srgbClr val="00B050"/>
                </a:solidFill>
              </a:rPr>
              <a:t>riduzione costi di produzione</a:t>
            </a:r>
          </a:p>
        </p:txBody>
      </p:sp>
    </p:spTree>
    <p:extLst>
      <p:ext uri="{BB962C8B-B14F-4D97-AF65-F5344CB8AC3E}">
        <p14:creationId xmlns:p14="http://schemas.microsoft.com/office/powerpoint/2010/main" val="24028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8" name="Immagine 37907">
            <a:extLst>
              <a:ext uri="{FF2B5EF4-FFF2-40B4-BE49-F238E27FC236}">
                <a16:creationId xmlns:a16="http://schemas.microsoft.com/office/drawing/2014/main" id="{FBF2E6F3-01F4-EE01-6460-EAD54E46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58" y="1551326"/>
            <a:ext cx="8420267" cy="4686300"/>
          </a:xfrm>
          <a:prstGeom prst="rect">
            <a:avLst/>
          </a:prstGeom>
        </p:spPr>
      </p:pic>
      <p:sp>
        <p:nvSpPr>
          <p:cNvPr id="37890" name="Rectangle 1026">
            <a:extLst>
              <a:ext uri="{FF2B5EF4-FFF2-40B4-BE49-F238E27FC236}">
                <a16:creationId xmlns:a16="http://schemas.microsoft.com/office/drawing/2014/main" id="{6CB0D668-CC02-37AB-E895-6C496BF59B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20095" y="92671"/>
            <a:ext cx="8612438" cy="12192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Intensità della gestione agricola:</a:t>
            </a:r>
            <a:br>
              <a:rPr lang="it-IT" altLang="it-IT" sz="3200" dirty="0">
                <a:solidFill>
                  <a:srgbClr val="485D61"/>
                </a:solidFill>
                <a:latin typeface="Bodoni 72 Book"/>
              </a:rPr>
            </a:br>
            <a:r>
              <a:rPr lang="it-IT" altLang="it-IT" sz="2400" dirty="0">
                <a:solidFill>
                  <a:srgbClr val="485D61"/>
                </a:solidFill>
                <a:latin typeface="Bodoni 72 Book"/>
              </a:rPr>
              <a:t>potenziale </a:t>
            </a:r>
            <a:r>
              <a:rPr lang="it-IT" altLang="it-IT" sz="2400" dirty="0" err="1">
                <a:solidFill>
                  <a:srgbClr val="485D61"/>
                </a:solidFill>
                <a:latin typeface="Bodoni 72 Book"/>
              </a:rPr>
              <a:t>ecotossicologico</a:t>
            </a:r>
            <a:r>
              <a:rPr lang="it-IT" altLang="it-IT" sz="2400" dirty="0">
                <a:solidFill>
                  <a:srgbClr val="485D61"/>
                </a:solidFill>
                <a:latin typeface="Bodoni 72 Book"/>
              </a:rPr>
              <a:t>, quantità di fertilizzanti di sintesi in</a:t>
            </a:r>
            <a:br>
              <a:rPr lang="it-IT" altLang="it-IT" sz="2400" dirty="0">
                <a:solidFill>
                  <a:srgbClr val="485D61"/>
                </a:solidFill>
                <a:latin typeface="Bodoni 72 Book"/>
              </a:rPr>
            </a:br>
            <a:r>
              <a:rPr lang="it-IT" altLang="it-IT" sz="2400" dirty="0">
                <a:solidFill>
                  <a:srgbClr val="485D61"/>
                </a:solidFill>
                <a:latin typeface="Bodoni 72 Book"/>
              </a:rPr>
              <a:t>relazione al livello di intensità gestionale</a:t>
            </a:r>
            <a:endParaRPr lang="it-IT" altLang="it-IT" sz="3200" dirty="0">
              <a:solidFill>
                <a:srgbClr val="485D61"/>
              </a:solidFill>
              <a:latin typeface="Bodoni 72 Book"/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AA8EAEA-3F0E-9F64-ED03-0540BEAE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94" y="1624345"/>
            <a:ext cx="2133600" cy="3978374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0679CB6A-4211-0D3F-60D1-77B19B9152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3360" y="246459"/>
            <a:ext cx="8767376" cy="9906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Biodiversità botanica di sistemi colturali di pianura nel parco del Ticino</a:t>
            </a:r>
          </a:p>
        </p:txBody>
      </p:sp>
      <p:pic>
        <p:nvPicPr>
          <p:cNvPr id="38915" name="Immagine 1">
            <a:extLst>
              <a:ext uri="{FF2B5EF4-FFF2-40B4-BE49-F238E27FC236}">
                <a16:creationId xmlns:a16="http://schemas.microsoft.com/office/drawing/2014/main" id="{743A64CD-52AD-0AD1-F8D8-05E8FEB1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36" y="1585913"/>
            <a:ext cx="8839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3023547D-2AB1-8C77-9DCE-D2BEA2E4B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1766887"/>
            <a:ext cx="2215852" cy="41148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13C076EA-2D26-AF73-AD6A-59608CAFD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1393031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 dirty="0">
                <a:solidFill>
                  <a:srgbClr val="006600"/>
                </a:solidFill>
              </a:rPr>
              <a:t>Prati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368E4B2-3A49-707A-941D-FC82B3E9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886" y="5135762"/>
            <a:ext cx="648072" cy="515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100" dirty="0"/>
              <a:t>Prati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100" dirty="0"/>
              <a:t>polifiti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5FC463B3-FE6A-3AE4-122A-987AD5E05F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4666" y="413048"/>
            <a:ext cx="9746827" cy="9906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Pressione specie erbacee invasive in relazione alla coltura e alla successione colturale</a:t>
            </a:r>
            <a:br>
              <a:rPr lang="it-IT" altLang="it-IT" sz="3200" dirty="0">
                <a:solidFill>
                  <a:srgbClr val="485D61"/>
                </a:solidFill>
                <a:latin typeface="Bodoni 72 Book"/>
              </a:rPr>
            </a:br>
            <a:endParaRPr lang="it-IT" altLang="it-IT" sz="3200" dirty="0">
              <a:solidFill>
                <a:srgbClr val="485D61"/>
              </a:solidFill>
              <a:latin typeface="Bodoni 72 Book"/>
            </a:endParaRPr>
          </a:p>
        </p:txBody>
      </p:sp>
      <p:pic>
        <p:nvPicPr>
          <p:cNvPr id="39939" name="Immagine 2">
            <a:extLst>
              <a:ext uri="{FF2B5EF4-FFF2-40B4-BE49-F238E27FC236}">
                <a16:creationId xmlns:a16="http://schemas.microsoft.com/office/drawing/2014/main" id="{B681AF65-01F3-B082-9969-49CD69F5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97025"/>
            <a:ext cx="9144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EB514374-3D02-F641-4E6E-6FA53923A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352" y="5085184"/>
            <a:ext cx="792088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Prati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polifiti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C53187-F368-9A89-A038-B7207D7FB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160" y="1844824"/>
            <a:ext cx="2520280" cy="3971776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896FA51D-7839-CD80-3AA5-85FB670AC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600" y="1346647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 dirty="0">
                <a:solidFill>
                  <a:srgbClr val="006600"/>
                </a:solidFill>
              </a:rPr>
              <a:t>Prati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2BE810F-3274-E8C6-F8DF-303C813CF274}"/>
              </a:ext>
            </a:extLst>
          </p:cNvPr>
          <p:cNvSpPr txBox="1">
            <a:spLocks/>
          </p:cNvSpPr>
          <p:nvPr/>
        </p:nvSpPr>
        <p:spPr>
          <a:xfrm>
            <a:off x="572820" y="141456"/>
            <a:ext cx="8469580" cy="896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Sfide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globali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per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l’allevamento</a:t>
            </a:r>
            <a:endParaRPr lang="en-US" sz="3200" dirty="0">
              <a:solidFill>
                <a:srgbClr val="485D61"/>
              </a:solidFill>
              <a:latin typeface="Bodoni 72 Book"/>
            </a:endParaRPr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06BE7EFD-272F-7180-6112-737F958FC3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981182"/>
              </p:ext>
            </p:extLst>
          </p:nvPr>
        </p:nvGraphicFramePr>
        <p:xfrm>
          <a:off x="1361245" y="1456396"/>
          <a:ext cx="6773528" cy="481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4693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B1153C58-0D6B-398F-2BFC-560D9C2917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536" y="44624"/>
            <a:ext cx="8291264" cy="129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Biodiversità insetti utili</a:t>
            </a:r>
            <a:br>
              <a:rPr lang="it-IT" altLang="it-IT" sz="3600" dirty="0">
                <a:solidFill>
                  <a:srgbClr val="485D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72 Book"/>
              </a:rPr>
            </a:br>
            <a:r>
              <a:rPr lang="it-IT" altLang="it-IT" sz="2800" dirty="0">
                <a:solidFill>
                  <a:srgbClr val="485D61"/>
                </a:solidFill>
                <a:latin typeface="Bodoni 72 Book"/>
              </a:rPr>
              <a:t>(Sezione Entomologia – DISAFA-UNITO)</a:t>
            </a:r>
          </a:p>
        </p:txBody>
      </p:sp>
      <p:pic>
        <p:nvPicPr>
          <p:cNvPr id="40963" name="Immagine 1">
            <a:extLst>
              <a:ext uri="{FF2B5EF4-FFF2-40B4-BE49-F238E27FC236}">
                <a16:creationId xmlns:a16="http://schemas.microsoft.com/office/drawing/2014/main" id="{1068C215-2361-919C-057E-C61C1B3B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2" y="1417039"/>
            <a:ext cx="9707488" cy="479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D7C3399F-9E30-9769-C847-2750844D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784" y="5302461"/>
            <a:ext cx="122413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200" dirty="0"/>
              <a:t>Prati polifiti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904416-E634-D45F-BE50-AD51BD5C2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814" y="1679083"/>
            <a:ext cx="2520280" cy="3971776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8879DBA-5AC6-E734-2DD5-69FBD7471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484" y="1260299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 dirty="0">
                <a:solidFill>
                  <a:srgbClr val="006600"/>
                </a:solidFill>
              </a:rPr>
              <a:t>Prati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E434FC8-F650-474D-A01B-8E5A3893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054" y="209452"/>
            <a:ext cx="1008549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Influenza dell’azoto sulla biodiversità dei prati permanenti</a:t>
            </a:r>
          </a:p>
        </p:txBody>
      </p:sp>
      <p:sp>
        <p:nvSpPr>
          <p:cNvPr id="43127" name="Rectangle 119">
            <a:extLst>
              <a:ext uri="{FF2B5EF4-FFF2-40B4-BE49-F238E27FC236}">
                <a16:creationId xmlns:a16="http://schemas.microsoft.com/office/drawing/2014/main" id="{DD591899-713A-4EC0-ABC9-8E0E703A7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600201"/>
            <a:ext cx="25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29" name="Rectangle 121">
            <a:extLst>
              <a:ext uri="{FF2B5EF4-FFF2-40B4-BE49-F238E27FC236}">
                <a16:creationId xmlns:a16="http://schemas.microsoft.com/office/drawing/2014/main" id="{97BD31BC-D4AF-4D10-A934-2E8EDAB31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1600201"/>
            <a:ext cx="25241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44" name="Rectangle 136">
            <a:extLst>
              <a:ext uri="{FF2B5EF4-FFF2-40B4-BE49-F238E27FC236}">
                <a16:creationId xmlns:a16="http://schemas.microsoft.com/office/drawing/2014/main" id="{253160A4-DEC7-4E3A-9F45-FE80D11E0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3124201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71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45" name="Rectangle 137">
            <a:extLst>
              <a:ext uri="{FF2B5EF4-FFF2-40B4-BE49-F238E27FC236}">
                <a16:creationId xmlns:a16="http://schemas.microsoft.com/office/drawing/2014/main" id="{BE0909DE-2ADF-4D70-A316-F0B8C1C06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9" y="3124201"/>
            <a:ext cx="674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46" name="Rectangle 138">
            <a:extLst>
              <a:ext uri="{FF2B5EF4-FFF2-40B4-BE49-F238E27FC236}">
                <a16:creationId xmlns:a16="http://schemas.microsoft.com/office/drawing/2014/main" id="{C649050A-4A3C-44B1-9A9D-0C260D121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3124201"/>
            <a:ext cx="473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26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47" name="Rectangle 139">
            <a:extLst>
              <a:ext uri="{FF2B5EF4-FFF2-40B4-BE49-F238E27FC236}">
                <a16:creationId xmlns:a16="http://schemas.microsoft.com/office/drawing/2014/main" id="{B50351D5-4AB7-45A9-B653-283EBB2F4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3124201"/>
            <a:ext cx="252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48" name="Rectangle 140">
            <a:extLst>
              <a:ext uri="{FF2B5EF4-FFF2-40B4-BE49-F238E27FC236}">
                <a16:creationId xmlns:a16="http://schemas.microsoft.com/office/drawing/2014/main" id="{A6A81747-4D11-45AC-ADE3-08CCF9F52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1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49" name="Rectangle 141">
            <a:extLst>
              <a:ext uri="{FF2B5EF4-FFF2-40B4-BE49-F238E27FC236}">
                <a16:creationId xmlns:a16="http://schemas.microsoft.com/office/drawing/2014/main" id="{6783F053-96CA-4E2F-BCE5-A8055A309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124201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0" name="Rectangle 142">
            <a:extLst>
              <a:ext uri="{FF2B5EF4-FFF2-40B4-BE49-F238E27FC236}">
                <a16:creationId xmlns:a16="http://schemas.microsoft.com/office/drawing/2014/main" id="{7C72A928-81DB-4395-95F7-4478148F1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9" y="3124201"/>
            <a:ext cx="471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35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1" name="Rectangle 143">
            <a:extLst>
              <a:ext uri="{FF2B5EF4-FFF2-40B4-BE49-F238E27FC236}">
                <a16:creationId xmlns:a16="http://schemas.microsoft.com/office/drawing/2014/main" id="{D0E1DF87-AB8B-4DBD-B43C-2BCBF859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175" y="3124201"/>
            <a:ext cx="25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2" name="Rectangle 144">
            <a:extLst>
              <a:ext uri="{FF2B5EF4-FFF2-40B4-BE49-F238E27FC236}">
                <a16:creationId xmlns:a16="http://schemas.microsoft.com/office/drawing/2014/main" id="{F388A044-CFD4-44FE-9F5B-D2CDFEAEC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124201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39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3" name="Rectangle 145">
            <a:extLst>
              <a:ext uri="{FF2B5EF4-FFF2-40B4-BE49-F238E27FC236}">
                <a16:creationId xmlns:a16="http://schemas.microsoft.com/office/drawing/2014/main" id="{FBB185BD-2C80-4909-97B6-8FA54C01F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2976" y="3124201"/>
            <a:ext cx="695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4" name="Rectangle 146">
            <a:extLst>
              <a:ext uri="{FF2B5EF4-FFF2-40B4-BE49-F238E27FC236}">
                <a16:creationId xmlns:a16="http://schemas.microsoft.com/office/drawing/2014/main" id="{47E7E174-E7BE-415D-AC61-9EBE79828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4338" y="3124201"/>
            <a:ext cx="546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48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5" name="Rectangle 147">
            <a:extLst>
              <a:ext uri="{FF2B5EF4-FFF2-40B4-BE49-F238E27FC236}">
                <a16:creationId xmlns:a16="http://schemas.microsoft.com/office/drawing/2014/main" id="{E8701F53-2FFA-42E8-BF86-8C5A1DEFB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4" y="3617466"/>
            <a:ext cx="890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it-IT" dirty="0">
                <a:cs typeface="Times New Roman" panose="02020603050405020304" pitchFamily="18" charset="0"/>
              </a:rPr>
              <a:t>2</a:t>
            </a:r>
            <a:r>
              <a:rPr lang="en-US" altLang="it-IT" baseline="30000" dirty="0">
                <a:cs typeface="Times New Roman" panose="02020603050405020304" pitchFamily="18" charset="0"/>
              </a:rPr>
              <a:t>°</a:t>
            </a:r>
            <a:endParaRPr lang="en-US" altLang="it-IT" dirty="0">
              <a:cs typeface="Lucida Sans Unicode" panose="020B0602030504020204" pitchFamily="34" charset="0"/>
            </a:endParaRPr>
          </a:p>
          <a:p>
            <a:pPr>
              <a:defRPr/>
            </a:pPr>
            <a:endParaRPr lang="en-US" altLang="it-IT" dirty="0"/>
          </a:p>
        </p:txBody>
      </p:sp>
      <p:sp>
        <p:nvSpPr>
          <p:cNvPr id="43156" name="Rectangle 148">
            <a:extLst>
              <a:ext uri="{FF2B5EF4-FFF2-40B4-BE49-F238E27FC236}">
                <a16:creationId xmlns:a16="http://schemas.microsoft.com/office/drawing/2014/main" id="{12E07928-D914-4B62-9B45-09C89F0F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3573016"/>
            <a:ext cx="603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70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7" name="Rectangle 149">
            <a:extLst>
              <a:ext uri="{FF2B5EF4-FFF2-40B4-BE49-F238E27FC236}">
                <a16:creationId xmlns:a16="http://schemas.microsoft.com/office/drawing/2014/main" id="{2C2D47AE-F79D-42A9-9DCF-1C2D7E0A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9" y="3573016"/>
            <a:ext cx="674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8" name="Rectangle 150">
            <a:extLst>
              <a:ext uri="{FF2B5EF4-FFF2-40B4-BE49-F238E27FC236}">
                <a16:creationId xmlns:a16="http://schemas.microsoft.com/office/drawing/2014/main" id="{BBD93C95-9549-4285-9447-29F401F02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3573016"/>
            <a:ext cx="473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26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59" name="Rectangle 151">
            <a:extLst>
              <a:ext uri="{FF2B5EF4-FFF2-40B4-BE49-F238E27FC236}">
                <a16:creationId xmlns:a16="http://schemas.microsoft.com/office/drawing/2014/main" id="{CA9F5E3B-7E2E-4543-B7A6-4887E0C3E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3573016"/>
            <a:ext cx="252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0" name="Rectangle 152">
            <a:extLst>
              <a:ext uri="{FF2B5EF4-FFF2-40B4-BE49-F238E27FC236}">
                <a16:creationId xmlns:a16="http://schemas.microsoft.com/office/drawing/2014/main" id="{0C61126E-5540-4F69-8A21-D27AC4DAA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573016"/>
            <a:ext cx="603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44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1" name="Rectangle 153">
            <a:extLst>
              <a:ext uri="{FF2B5EF4-FFF2-40B4-BE49-F238E27FC236}">
                <a16:creationId xmlns:a16="http://schemas.microsoft.com/office/drawing/2014/main" id="{55D1A8B9-2F9F-4B92-8478-2214211F7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573016"/>
            <a:ext cx="67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16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2" name="Rectangle 154">
            <a:extLst>
              <a:ext uri="{FF2B5EF4-FFF2-40B4-BE49-F238E27FC236}">
                <a16:creationId xmlns:a16="http://schemas.microsoft.com/office/drawing/2014/main" id="{2DD678C8-1CE1-48C0-9D5C-4A3D2BA74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9" y="3573016"/>
            <a:ext cx="471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40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3" name="Rectangle 155">
            <a:extLst>
              <a:ext uri="{FF2B5EF4-FFF2-40B4-BE49-F238E27FC236}">
                <a16:creationId xmlns:a16="http://schemas.microsoft.com/office/drawing/2014/main" id="{07E99507-F8FD-48CA-B59B-AACEE9F9E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175" y="3573016"/>
            <a:ext cx="25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4" name="Rectangle 156">
            <a:extLst>
              <a:ext uri="{FF2B5EF4-FFF2-40B4-BE49-F238E27FC236}">
                <a16:creationId xmlns:a16="http://schemas.microsoft.com/office/drawing/2014/main" id="{7A45A1A4-3B40-49A5-83A2-A56E4E2B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573016"/>
            <a:ext cx="603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28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5" name="Rectangle 157">
            <a:extLst>
              <a:ext uri="{FF2B5EF4-FFF2-40B4-BE49-F238E27FC236}">
                <a16:creationId xmlns:a16="http://schemas.microsoft.com/office/drawing/2014/main" id="{DD31B783-5331-4D70-9542-AD30C0D36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014" y="3573016"/>
            <a:ext cx="695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20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6" name="Rectangle 158">
            <a:extLst>
              <a:ext uri="{FF2B5EF4-FFF2-40B4-BE49-F238E27FC236}">
                <a16:creationId xmlns:a16="http://schemas.microsoft.com/office/drawing/2014/main" id="{9355DABA-16E7-4365-8ABD-178B87DB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4338" y="3573016"/>
            <a:ext cx="546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26" name="Rectangle 118">
            <a:extLst>
              <a:ext uri="{FF2B5EF4-FFF2-40B4-BE49-F238E27FC236}">
                <a16:creationId xmlns:a16="http://schemas.microsoft.com/office/drawing/2014/main" id="{13963DFE-9406-4F27-B84F-C6BB5044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4" y="1524001"/>
            <a:ext cx="19383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High input</a:t>
            </a:r>
          </a:p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(200 kg N/ha)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28" name="Rectangle 120">
            <a:extLst>
              <a:ext uri="{FF2B5EF4-FFF2-40B4-BE49-F238E27FC236}">
                <a16:creationId xmlns:a16="http://schemas.microsoft.com/office/drawing/2014/main" id="{D3F4E2B6-AFE6-4366-8CF5-A429812A2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932" y="1552417"/>
            <a:ext cx="19383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dirty="0">
                <a:cs typeface="Times New Roman" panose="02020603050405020304" pitchFamily="18" charset="0"/>
              </a:rPr>
              <a:t>Medium input</a:t>
            </a:r>
          </a:p>
          <a:p>
            <a:pPr algn="ctr">
              <a:defRPr/>
            </a:pPr>
            <a:r>
              <a:rPr lang="en-US" altLang="it-IT" dirty="0">
                <a:cs typeface="Times New Roman" panose="02020603050405020304" pitchFamily="18" charset="0"/>
              </a:rPr>
              <a:t>(100 kg N/ha)</a:t>
            </a:r>
            <a:endParaRPr lang="en-US" altLang="it-IT" dirty="0"/>
          </a:p>
        </p:txBody>
      </p:sp>
      <p:sp>
        <p:nvSpPr>
          <p:cNvPr id="43130" name="Rectangle 122">
            <a:extLst>
              <a:ext uri="{FF2B5EF4-FFF2-40B4-BE49-F238E27FC236}">
                <a16:creationId xmlns:a16="http://schemas.microsoft.com/office/drawing/2014/main" id="{68DF1822-38F5-4922-A04D-DAA40EAC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4" y="1600201"/>
            <a:ext cx="203358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No-input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31" name="Rectangle 123">
            <a:extLst>
              <a:ext uri="{FF2B5EF4-FFF2-40B4-BE49-F238E27FC236}">
                <a16:creationId xmlns:a16="http://schemas.microsoft.com/office/drawing/2014/main" id="{E9270384-270F-4FE7-B7B3-32578DDED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8" y="1600201"/>
            <a:ext cx="10906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dirty="0" err="1">
                <a:cs typeface="Times New Roman" panose="02020603050405020304" pitchFamily="18" charset="0"/>
              </a:rPr>
              <a:t>Taglio</a:t>
            </a:r>
            <a:endParaRPr lang="en-US" altLang="it-IT" dirty="0"/>
          </a:p>
        </p:txBody>
      </p:sp>
      <p:sp>
        <p:nvSpPr>
          <p:cNvPr id="43132" name="Rectangle 124">
            <a:extLst>
              <a:ext uri="{FF2B5EF4-FFF2-40B4-BE49-F238E27FC236}">
                <a16:creationId xmlns:a16="http://schemas.microsoft.com/office/drawing/2014/main" id="{3BEB8216-E06B-41F9-8938-ED345AB2D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768" y="2282410"/>
            <a:ext cx="1233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i="1" dirty="0" err="1">
                <a:cs typeface="Times New Roman" panose="02020603050405020304" pitchFamily="18" charset="0"/>
              </a:rPr>
              <a:t>Graminacee</a:t>
            </a:r>
            <a:endParaRPr lang="en-US" altLang="it-IT" sz="1400" dirty="0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 sz="1400" dirty="0"/>
          </a:p>
        </p:txBody>
      </p:sp>
      <p:sp>
        <p:nvSpPr>
          <p:cNvPr id="43133" name="Rectangle 125">
            <a:extLst>
              <a:ext uri="{FF2B5EF4-FFF2-40B4-BE49-F238E27FC236}">
                <a16:creationId xmlns:a16="http://schemas.microsoft.com/office/drawing/2014/main" id="{54D0CB28-DC64-4CAB-B123-2E04D79DB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581" y="2567782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i="1" dirty="0" err="1">
                <a:cs typeface="Times New Roman" panose="02020603050405020304" pitchFamily="18" charset="0"/>
              </a:rPr>
              <a:t>Leguminose</a:t>
            </a:r>
            <a:endParaRPr lang="en-US" altLang="it-IT" sz="1400" dirty="0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 sz="1400" dirty="0"/>
          </a:p>
        </p:txBody>
      </p:sp>
      <p:sp>
        <p:nvSpPr>
          <p:cNvPr id="43134" name="Rectangle 126">
            <a:extLst>
              <a:ext uri="{FF2B5EF4-FFF2-40B4-BE49-F238E27FC236}">
                <a16:creationId xmlns:a16="http://schemas.microsoft.com/office/drawing/2014/main" id="{F7DAE01B-A709-465A-96DA-1E9F5FF9B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69" y="2353817"/>
            <a:ext cx="12334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dirty="0" err="1">
                <a:cs typeface="Times New Roman" panose="02020603050405020304" pitchFamily="18" charset="0"/>
              </a:rPr>
              <a:t>Altre</a:t>
            </a:r>
            <a:endParaRPr lang="en-US" altLang="it-IT" sz="1400" dirty="0"/>
          </a:p>
        </p:txBody>
      </p:sp>
      <p:sp>
        <p:nvSpPr>
          <p:cNvPr id="43168" name="Rectangle 160">
            <a:extLst>
              <a:ext uri="{FF2B5EF4-FFF2-40B4-BE49-F238E27FC236}">
                <a16:creationId xmlns:a16="http://schemas.microsoft.com/office/drawing/2014/main" id="{838FFAEA-65EE-4CEF-BC06-1FB7A8F45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1" y="4077073"/>
            <a:ext cx="601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69" name="Rectangle 161">
            <a:extLst>
              <a:ext uri="{FF2B5EF4-FFF2-40B4-BE49-F238E27FC236}">
                <a16:creationId xmlns:a16="http://schemas.microsoft.com/office/drawing/2014/main" id="{BB6C5D14-D412-4592-8414-0629DDE22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0" y="4077073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0" name="Rectangle 162">
            <a:extLst>
              <a:ext uri="{FF2B5EF4-FFF2-40B4-BE49-F238E27FC236}">
                <a16:creationId xmlns:a16="http://schemas.microsoft.com/office/drawing/2014/main" id="{D02A2DF2-9BAD-4E95-9D96-86D53943A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9" y="4077073"/>
            <a:ext cx="471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2" name="Rectangle 164">
            <a:extLst>
              <a:ext uri="{FF2B5EF4-FFF2-40B4-BE49-F238E27FC236}">
                <a16:creationId xmlns:a16="http://schemas.microsoft.com/office/drawing/2014/main" id="{61F2DF18-DB07-4857-B178-62FC80A43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3" y="4077073"/>
            <a:ext cx="601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35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3" name="Rectangle 165">
            <a:extLst>
              <a:ext uri="{FF2B5EF4-FFF2-40B4-BE49-F238E27FC236}">
                <a16:creationId xmlns:a16="http://schemas.microsoft.com/office/drawing/2014/main" id="{8E6C6843-C376-4262-9812-48F3FB351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4077073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4" name="Rectangle 166">
            <a:extLst>
              <a:ext uri="{FF2B5EF4-FFF2-40B4-BE49-F238E27FC236}">
                <a16:creationId xmlns:a16="http://schemas.microsoft.com/office/drawing/2014/main" id="{7D00ABE6-6B54-4C16-992D-FDEF78012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077073"/>
            <a:ext cx="471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6" name="Rectangle 168">
            <a:extLst>
              <a:ext uri="{FF2B5EF4-FFF2-40B4-BE49-F238E27FC236}">
                <a16:creationId xmlns:a16="http://schemas.microsoft.com/office/drawing/2014/main" id="{ACA895E3-B428-4667-B5BD-650F45894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4077073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20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7" name="Rectangle 169">
            <a:extLst>
              <a:ext uri="{FF2B5EF4-FFF2-40B4-BE49-F238E27FC236}">
                <a16:creationId xmlns:a16="http://schemas.microsoft.com/office/drawing/2014/main" id="{FCC78BE9-C68F-4379-8AB5-25929631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4" y="4077073"/>
            <a:ext cx="693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18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178" name="Rectangle 170">
            <a:extLst>
              <a:ext uri="{FF2B5EF4-FFF2-40B4-BE49-F238E27FC236}">
                <a16:creationId xmlns:a16="http://schemas.microsoft.com/office/drawing/2014/main" id="{B504293F-F696-4C17-9FD6-71CD4F60D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077073"/>
            <a:ext cx="546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62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38" name="Rectangle 230">
            <a:extLst>
              <a:ext uri="{FF2B5EF4-FFF2-40B4-BE49-F238E27FC236}">
                <a16:creationId xmlns:a16="http://schemas.microsoft.com/office/drawing/2014/main" id="{0C69C1ED-0F0E-444C-AA1F-1141A4C52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600201"/>
            <a:ext cx="25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40" name="Rectangle 232">
            <a:extLst>
              <a:ext uri="{FF2B5EF4-FFF2-40B4-BE49-F238E27FC236}">
                <a16:creationId xmlns:a16="http://schemas.microsoft.com/office/drawing/2014/main" id="{2B70866C-ED36-4C50-94A1-DBA0DEF74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1600201"/>
            <a:ext cx="252413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54" name="Rectangle 246">
            <a:extLst>
              <a:ext uri="{FF2B5EF4-FFF2-40B4-BE49-F238E27FC236}">
                <a16:creationId xmlns:a16="http://schemas.microsoft.com/office/drawing/2014/main" id="{FF769BA5-BC77-43F4-9E79-9EECED3D2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1" y="3124201"/>
            <a:ext cx="785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it-IT" dirty="0">
                <a:cs typeface="Times New Roman" panose="02020603050405020304" pitchFamily="18" charset="0"/>
              </a:rPr>
              <a:t>1</a:t>
            </a:r>
            <a:r>
              <a:rPr lang="en-US" altLang="it-IT" baseline="30000" dirty="0">
                <a:cs typeface="Times New Roman" panose="02020603050405020304" pitchFamily="18" charset="0"/>
              </a:rPr>
              <a:t>°</a:t>
            </a:r>
            <a:endParaRPr lang="en-US" altLang="it-IT" dirty="0">
              <a:cs typeface="Lucida Sans Unicode" panose="020B0602030504020204" pitchFamily="34" charset="0"/>
            </a:endParaRPr>
          </a:p>
          <a:p>
            <a:pPr>
              <a:defRPr/>
            </a:pPr>
            <a:endParaRPr lang="en-US" altLang="it-IT" dirty="0"/>
          </a:p>
        </p:txBody>
      </p:sp>
      <p:sp>
        <p:nvSpPr>
          <p:cNvPr id="43258" name="Rectangle 250">
            <a:extLst>
              <a:ext uri="{FF2B5EF4-FFF2-40B4-BE49-F238E27FC236}">
                <a16:creationId xmlns:a16="http://schemas.microsoft.com/office/drawing/2014/main" id="{FFB0821C-364B-49D4-A8F3-FCC6709B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3124201"/>
            <a:ext cx="252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59" name="Rectangle 251">
            <a:extLst>
              <a:ext uri="{FF2B5EF4-FFF2-40B4-BE49-F238E27FC236}">
                <a16:creationId xmlns:a16="http://schemas.microsoft.com/office/drawing/2014/main" id="{D060704D-3378-4D93-9B28-90F857926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1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60" name="Rectangle 252">
            <a:extLst>
              <a:ext uri="{FF2B5EF4-FFF2-40B4-BE49-F238E27FC236}">
                <a16:creationId xmlns:a16="http://schemas.microsoft.com/office/drawing/2014/main" id="{F513AB2B-1662-4EBC-A38F-6A999D3F8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124201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61" name="Rectangle 253">
            <a:extLst>
              <a:ext uri="{FF2B5EF4-FFF2-40B4-BE49-F238E27FC236}">
                <a16:creationId xmlns:a16="http://schemas.microsoft.com/office/drawing/2014/main" id="{5BA37873-E84C-42E3-8705-801FD8B2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9" y="3124201"/>
            <a:ext cx="471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35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62" name="Rectangle 254">
            <a:extLst>
              <a:ext uri="{FF2B5EF4-FFF2-40B4-BE49-F238E27FC236}">
                <a16:creationId xmlns:a16="http://schemas.microsoft.com/office/drawing/2014/main" id="{2A41109F-CF0D-4B43-8A76-73FDC03B6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175" y="3124201"/>
            <a:ext cx="25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63" name="Rectangle 255">
            <a:extLst>
              <a:ext uri="{FF2B5EF4-FFF2-40B4-BE49-F238E27FC236}">
                <a16:creationId xmlns:a16="http://schemas.microsoft.com/office/drawing/2014/main" id="{72B9ECFE-237B-4738-8DF1-E51D9A5BD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124201"/>
            <a:ext cx="60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39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65" name="Rectangle 257">
            <a:extLst>
              <a:ext uri="{FF2B5EF4-FFF2-40B4-BE49-F238E27FC236}">
                <a16:creationId xmlns:a16="http://schemas.microsoft.com/office/drawing/2014/main" id="{C71327DD-979E-494B-A6E2-24D3998C3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4338" y="3124201"/>
            <a:ext cx="546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48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0" name="Rectangle 262">
            <a:extLst>
              <a:ext uri="{FF2B5EF4-FFF2-40B4-BE49-F238E27FC236}">
                <a16:creationId xmlns:a16="http://schemas.microsoft.com/office/drawing/2014/main" id="{58297F38-FD5D-4CB9-AB84-CBB71BF75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3573016"/>
            <a:ext cx="252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1" name="Rectangle 263">
            <a:extLst>
              <a:ext uri="{FF2B5EF4-FFF2-40B4-BE49-F238E27FC236}">
                <a16:creationId xmlns:a16="http://schemas.microsoft.com/office/drawing/2014/main" id="{AA240999-2B84-4819-ACB1-EACEB3FD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573016"/>
            <a:ext cx="603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44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2" name="Rectangle 264">
            <a:extLst>
              <a:ext uri="{FF2B5EF4-FFF2-40B4-BE49-F238E27FC236}">
                <a16:creationId xmlns:a16="http://schemas.microsoft.com/office/drawing/2014/main" id="{CACE476C-7370-4BAF-ACBC-B351C3105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573016"/>
            <a:ext cx="67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16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3" name="Rectangle 265">
            <a:extLst>
              <a:ext uri="{FF2B5EF4-FFF2-40B4-BE49-F238E27FC236}">
                <a16:creationId xmlns:a16="http://schemas.microsoft.com/office/drawing/2014/main" id="{2466D939-7FC3-426B-879F-8E47540E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9" y="3573016"/>
            <a:ext cx="471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40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4" name="Rectangle 266">
            <a:extLst>
              <a:ext uri="{FF2B5EF4-FFF2-40B4-BE49-F238E27FC236}">
                <a16:creationId xmlns:a16="http://schemas.microsoft.com/office/drawing/2014/main" id="{AEF363E6-F3FF-43DB-A7E6-BB9E70CCB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175" y="3573016"/>
            <a:ext cx="25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Lucida Sans Unicode" panose="020B0602030504020204" pitchFamily="34" charset="0"/>
              </a:rPr>
              <a:t> </a:t>
            </a: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5" name="Rectangle 267">
            <a:extLst>
              <a:ext uri="{FF2B5EF4-FFF2-40B4-BE49-F238E27FC236}">
                <a16:creationId xmlns:a16="http://schemas.microsoft.com/office/drawing/2014/main" id="{021DEAA0-FB56-454B-ACB2-127B4FAF4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3573016"/>
            <a:ext cx="603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28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6" name="Rectangle 268">
            <a:extLst>
              <a:ext uri="{FF2B5EF4-FFF2-40B4-BE49-F238E27FC236}">
                <a16:creationId xmlns:a16="http://schemas.microsoft.com/office/drawing/2014/main" id="{CD6D123F-A0BB-4878-B727-BF5448CF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9014" y="3573016"/>
            <a:ext cx="695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20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7" name="Rectangle 269">
            <a:extLst>
              <a:ext uri="{FF2B5EF4-FFF2-40B4-BE49-F238E27FC236}">
                <a16:creationId xmlns:a16="http://schemas.microsoft.com/office/drawing/2014/main" id="{4DCD11D8-92B1-4C84-9DDC-417297FA4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4338" y="3573016"/>
            <a:ext cx="546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52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3278" name="Rectangle 270">
            <a:extLst>
              <a:ext uri="{FF2B5EF4-FFF2-40B4-BE49-F238E27FC236}">
                <a16:creationId xmlns:a16="http://schemas.microsoft.com/office/drawing/2014/main" id="{E680B175-E2DF-4673-83B0-3D28B348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1" y="4077073"/>
            <a:ext cx="709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it-IT" dirty="0">
                <a:cs typeface="Times New Roman" panose="02020603050405020304" pitchFamily="18" charset="0"/>
              </a:rPr>
              <a:t>3</a:t>
            </a:r>
            <a:r>
              <a:rPr lang="en-US" altLang="it-IT" baseline="30000" dirty="0">
                <a:cs typeface="Times New Roman" panose="02020603050405020304" pitchFamily="18" charset="0"/>
              </a:rPr>
              <a:t>°</a:t>
            </a:r>
            <a:endParaRPr lang="en-US" altLang="it-IT" dirty="0">
              <a:cs typeface="Lucida Sans Unicode" panose="020B0602030504020204" pitchFamily="34" charset="0"/>
            </a:endParaRPr>
          </a:p>
          <a:p>
            <a:pPr>
              <a:defRPr/>
            </a:pPr>
            <a:endParaRPr lang="en-US" altLang="it-IT" dirty="0"/>
          </a:p>
        </p:txBody>
      </p:sp>
      <p:sp>
        <p:nvSpPr>
          <p:cNvPr id="43284" name="Rectangle 276">
            <a:extLst>
              <a:ext uri="{FF2B5EF4-FFF2-40B4-BE49-F238E27FC236}">
                <a16:creationId xmlns:a16="http://schemas.microsoft.com/office/drawing/2014/main" id="{B3C75A50-9784-4A00-97A1-E36DBA7B3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4077073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>
                <a:cs typeface="Times New Roman" panose="02020603050405020304" pitchFamily="18" charset="0"/>
              </a:rPr>
              <a:t>13</a:t>
            </a:r>
            <a:endParaRPr lang="en-US" altLang="it-IT">
              <a:cs typeface="Lucida Sans Unicode" panose="020B0602030504020204" pitchFamily="34" charset="0"/>
            </a:endParaRPr>
          </a:p>
          <a:p>
            <a:pPr algn="ctr">
              <a:defRPr/>
            </a:pPr>
            <a:endParaRPr lang="en-US" altLang="it-IT"/>
          </a:p>
        </p:txBody>
      </p:sp>
      <p:sp>
        <p:nvSpPr>
          <p:cNvPr id="45121" name="Line 339">
            <a:extLst>
              <a:ext uri="{FF2B5EF4-FFF2-40B4-BE49-F238E27FC236}">
                <a16:creationId xmlns:a16="http://schemas.microsoft.com/office/drawing/2014/main" id="{17E1533C-5BFE-1A3F-C8F0-834D3F889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3332" y="1412776"/>
            <a:ext cx="7696200" cy="0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122" name="Line 340">
            <a:extLst>
              <a:ext uri="{FF2B5EF4-FFF2-40B4-BE49-F238E27FC236}">
                <a16:creationId xmlns:a16="http://schemas.microsoft.com/office/drawing/2014/main" id="{568F7744-7999-3F17-78AE-5DC0F29E8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286000"/>
            <a:ext cx="7696200" cy="0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123" name="Line 341">
            <a:extLst>
              <a:ext uri="{FF2B5EF4-FFF2-40B4-BE49-F238E27FC236}">
                <a16:creationId xmlns:a16="http://schemas.microsoft.com/office/drawing/2014/main" id="{BD6748DF-84D5-23EF-EEC0-ACE9137F7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686672"/>
            <a:ext cx="7696200" cy="0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350" name="Rectangle 342">
            <a:extLst>
              <a:ext uri="{FF2B5EF4-FFF2-40B4-BE49-F238E27FC236}">
                <a16:creationId xmlns:a16="http://schemas.microsoft.com/office/drawing/2014/main" id="{16EC1A5D-5170-4157-88C8-D002B4207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1" y="5843960"/>
            <a:ext cx="52740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dirty="0"/>
              <a:t>(Pers. Com. Fausto </a:t>
            </a:r>
            <a:r>
              <a:rPr lang="en-US" altLang="it-IT" dirty="0" err="1"/>
              <a:t>Gusmeroli</a:t>
            </a:r>
            <a:r>
              <a:rPr lang="en-US" altLang="it-IT" dirty="0"/>
              <a:t> – </a:t>
            </a:r>
            <a:r>
              <a:rPr lang="en-US" altLang="it-IT" dirty="0" err="1"/>
              <a:t>Ist</a:t>
            </a:r>
            <a:r>
              <a:rPr lang="en-US" altLang="it-IT" dirty="0"/>
              <a:t>. </a:t>
            </a:r>
            <a:r>
              <a:rPr lang="en-US" altLang="it-IT" dirty="0" err="1"/>
              <a:t>Fojanini</a:t>
            </a:r>
            <a:r>
              <a:rPr lang="en-US" altLang="it-IT" dirty="0"/>
              <a:t>, Sondrio)</a:t>
            </a:r>
          </a:p>
        </p:txBody>
      </p:sp>
      <p:sp>
        <p:nvSpPr>
          <p:cNvPr id="43357" name="Rectangle 349">
            <a:extLst>
              <a:ext uri="{FF2B5EF4-FFF2-40B4-BE49-F238E27FC236}">
                <a16:creationId xmlns:a16="http://schemas.microsoft.com/office/drawing/2014/main" id="{C7DCD26C-6934-402D-B07E-9246840D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3" y="2514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i="1" dirty="0">
                <a:cs typeface="Times New Roman" panose="02020603050405020304" pitchFamily="18" charset="0"/>
              </a:rPr>
              <a:t>Gram.</a:t>
            </a:r>
            <a:endParaRPr lang="en-US" altLang="it-IT" sz="1400" dirty="0"/>
          </a:p>
        </p:txBody>
      </p:sp>
      <p:sp>
        <p:nvSpPr>
          <p:cNvPr id="43358" name="Rectangle 350">
            <a:extLst>
              <a:ext uri="{FF2B5EF4-FFF2-40B4-BE49-F238E27FC236}">
                <a16:creationId xmlns:a16="http://schemas.microsoft.com/office/drawing/2014/main" id="{6B5B3D14-3572-4262-BC23-8F1AB92A5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304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i="1" dirty="0">
                <a:cs typeface="Times New Roman" panose="02020603050405020304" pitchFamily="18" charset="0"/>
              </a:rPr>
              <a:t>Leg.</a:t>
            </a:r>
            <a:endParaRPr lang="en-US" altLang="it-IT" sz="1400" dirty="0"/>
          </a:p>
        </p:txBody>
      </p:sp>
      <p:sp>
        <p:nvSpPr>
          <p:cNvPr id="43359" name="Rectangle 351">
            <a:extLst>
              <a:ext uri="{FF2B5EF4-FFF2-40B4-BE49-F238E27FC236}">
                <a16:creationId xmlns:a16="http://schemas.microsoft.com/office/drawing/2014/main" id="{94DD01BA-6378-4909-B7C2-BA638F195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30476"/>
            <a:ext cx="12334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dirty="0" err="1">
                <a:cs typeface="Times New Roman" panose="02020603050405020304" pitchFamily="18" charset="0"/>
              </a:rPr>
              <a:t>Altre</a:t>
            </a:r>
            <a:endParaRPr lang="en-US" altLang="it-IT" sz="1400" dirty="0"/>
          </a:p>
        </p:txBody>
      </p:sp>
      <p:sp>
        <p:nvSpPr>
          <p:cNvPr id="43360" name="Rectangle 352">
            <a:extLst>
              <a:ext uri="{FF2B5EF4-FFF2-40B4-BE49-F238E27FC236}">
                <a16:creationId xmlns:a16="http://schemas.microsoft.com/office/drawing/2014/main" id="{E2EF09BB-3A4D-4F03-9714-ADA41947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1425" y="2514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i="1" dirty="0">
                <a:cs typeface="Times New Roman" panose="02020603050405020304" pitchFamily="18" charset="0"/>
              </a:rPr>
              <a:t>Gram.</a:t>
            </a:r>
            <a:endParaRPr lang="en-US" altLang="it-IT" sz="1400" dirty="0"/>
          </a:p>
        </p:txBody>
      </p:sp>
      <p:sp>
        <p:nvSpPr>
          <p:cNvPr id="43361" name="Rectangle 353">
            <a:extLst>
              <a:ext uri="{FF2B5EF4-FFF2-40B4-BE49-F238E27FC236}">
                <a16:creationId xmlns:a16="http://schemas.microsoft.com/office/drawing/2014/main" id="{C4A2E867-99A7-40D4-ACE1-41047B32B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313" y="2530475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i="1" dirty="0">
                <a:cs typeface="Times New Roman" panose="02020603050405020304" pitchFamily="18" charset="0"/>
              </a:rPr>
              <a:t>Leg.</a:t>
            </a:r>
            <a:endParaRPr lang="en-US" altLang="it-IT" sz="1400" dirty="0"/>
          </a:p>
        </p:txBody>
      </p:sp>
      <p:sp>
        <p:nvSpPr>
          <p:cNvPr id="43362" name="Rectangle 354">
            <a:extLst>
              <a:ext uri="{FF2B5EF4-FFF2-40B4-BE49-F238E27FC236}">
                <a16:creationId xmlns:a16="http://schemas.microsoft.com/office/drawing/2014/main" id="{1848C8AB-E7A0-4E0F-8FA5-772C19C01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1114" y="2530476"/>
            <a:ext cx="123348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it-IT" sz="1400" dirty="0" err="1">
                <a:cs typeface="Times New Roman" panose="02020603050405020304" pitchFamily="18" charset="0"/>
              </a:rPr>
              <a:t>Altre</a:t>
            </a:r>
            <a:endParaRPr lang="en-US" altLang="it-IT" sz="1400" dirty="0"/>
          </a:p>
        </p:txBody>
      </p:sp>
      <p:sp>
        <p:nvSpPr>
          <p:cNvPr id="504846" name="Rectangle 1038">
            <a:extLst>
              <a:ext uri="{FF2B5EF4-FFF2-40B4-BE49-F238E27FC236}">
                <a16:creationId xmlns:a16="http://schemas.microsoft.com/office/drawing/2014/main" id="{6AF5AF9E-1497-42B2-8803-5A018DD16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051797"/>
            <a:ext cx="1524000" cy="33855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sz="2200" dirty="0"/>
              <a:t>Bassa</a:t>
            </a:r>
          </a:p>
        </p:txBody>
      </p:sp>
      <p:sp>
        <p:nvSpPr>
          <p:cNvPr id="2" name="Rectangle 1038">
            <a:extLst>
              <a:ext uri="{FF2B5EF4-FFF2-40B4-BE49-F238E27FC236}">
                <a16:creationId xmlns:a16="http://schemas.microsoft.com/office/drawing/2014/main" id="{24D0A294-FFD2-4E48-AD3F-EA342A41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067672"/>
            <a:ext cx="1752600" cy="338554"/>
          </a:xfrm>
          <a:prstGeom prst="rect">
            <a:avLst/>
          </a:prstGeom>
          <a:noFill/>
          <a:ln w="222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sz="2200" dirty="0"/>
              <a:t>Alta</a:t>
            </a:r>
          </a:p>
        </p:txBody>
      </p:sp>
      <p:sp>
        <p:nvSpPr>
          <p:cNvPr id="43365" name="Rectangle 357">
            <a:extLst>
              <a:ext uri="{FF2B5EF4-FFF2-40B4-BE49-F238E27FC236}">
                <a16:creationId xmlns:a16="http://schemas.microsoft.com/office/drawing/2014/main" id="{0F1827B2-2095-463B-876A-93E7F2C8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449" y="4718823"/>
            <a:ext cx="255198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2200" dirty="0"/>
              <a:t>Biodiversità vegetale</a:t>
            </a:r>
          </a:p>
        </p:txBody>
      </p:sp>
      <p:sp>
        <p:nvSpPr>
          <p:cNvPr id="45134" name="Line 358">
            <a:extLst>
              <a:ext uri="{FF2B5EF4-FFF2-40B4-BE49-F238E27FC236}">
                <a16:creationId xmlns:a16="http://schemas.microsoft.com/office/drawing/2014/main" id="{D55A01E2-6269-A6FC-1D89-42A5B04CE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1" y="5220072"/>
            <a:ext cx="3857625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135" name="Line 359">
            <a:extLst>
              <a:ext uri="{FF2B5EF4-FFF2-40B4-BE49-F238E27FC236}">
                <a16:creationId xmlns:a16="http://schemas.microsoft.com/office/drawing/2014/main" id="{89504BDC-9638-454A-809D-1CE6EDDEA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971800"/>
            <a:ext cx="7010400" cy="0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" name="Rectangle 1038">
            <a:extLst>
              <a:ext uri="{FF2B5EF4-FFF2-40B4-BE49-F238E27FC236}">
                <a16:creationId xmlns:a16="http://schemas.microsoft.com/office/drawing/2014/main" id="{B9F702EE-ABD9-4C3A-B0EA-90DF507B2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418510"/>
            <a:ext cx="2209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sz="2200" dirty="0"/>
              <a:t>&lt;10 to 15 specie</a:t>
            </a:r>
          </a:p>
        </p:txBody>
      </p:sp>
      <p:sp>
        <p:nvSpPr>
          <p:cNvPr id="4" name="Rectangle 1038">
            <a:extLst>
              <a:ext uri="{FF2B5EF4-FFF2-40B4-BE49-F238E27FC236}">
                <a16:creationId xmlns:a16="http://schemas.microsoft.com/office/drawing/2014/main" id="{F8CFB876-41DD-4462-A714-EBF73B53B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418510"/>
            <a:ext cx="2209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sz="2200" dirty="0"/>
              <a:t>25 to &gt;60 specie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CA4C356F-CB5F-AD9D-3B93-F95021D1F8F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1632" y="1200"/>
            <a:chExt cx="3060" cy="1812"/>
          </a:xfrm>
        </p:grpSpPr>
        <p:pic>
          <p:nvPicPr>
            <p:cNvPr id="19493" name="Picture 3" descr="fig 2a">
              <a:extLst>
                <a:ext uri="{FF2B5EF4-FFF2-40B4-BE49-F238E27FC236}">
                  <a16:creationId xmlns:a16="http://schemas.microsoft.com/office/drawing/2014/main" id="{897DB4EB-6C9F-5B8B-691D-89F5F69C2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200"/>
              <a:ext cx="1032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4" name="Picture 4" descr="fig 2b">
              <a:extLst>
                <a:ext uri="{FF2B5EF4-FFF2-40B4-BE49-F238E27FC236}">
                  <a16:creationId xmlns:a16="http://schemas.microsoft.com/office/drawing/2014/main" id="{260F4A80-2254-2881-CA3F-EABD764F9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200"/>
              <a:ext cx="1038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5" name="Picture 5" descr="fig 2c">
              <a:extLst>
                <a:ext uri="{FF2B5EF4-FFF2-40B4-BE49-F238E27FC236}">
                  <a16:creationId xmlns:a16="http://schemas.microsoft.com/office/drawing/2014/main" id="{2DE4B7B1-E23C-E5FA-2A61-5367DB542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200"/>
              <a:ext cx="1044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4" name="Rectangle 6">
            <a:extLst>
              <a:ext uri="{FF2B5EF4-FFF2-40B4-BE49-F238E27FC236}">
                <a16:creationId xmlns:a16="http://schemas.microsoft.com/office/drawing/2014/main" id="{BB1E1954-9D16-499D-9D50-B0C9F5BF5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813" y="-19156"/>
            <a:ext cx="925237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it-IT" altLang="it-IT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72 Book"/>
              </a:rPr>
              <a:t>Valorizzazione della qualità dei prati con taglio precoce</a:t>
            </a:r>
            <a:endParaRPr lang="it-IT" altLang="it-IT" sz="24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72 Book"/>
            </a:endParaRPr>
          </a:p>
        </p:txBody>
      </p:sp>
      <p:sp>
        <p:nvSpPr>
          <p:cNvPr id="19460" name="Line 7">
            <a:extLst>
              <a:ext uri="{FF2B5EF4-FFF2-40B4-BE49-F238E27FC236}">
                <a16:creationId xmlns:a16="http://schemas.microsoft.com/office/drawing/2014/main" id="{DCB6F7D1-8E21-1295-5911-5F767F15D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9600" y="1296989"/>
            <a:ext cx="1588" cy="481647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1" name="Line 8">
            <a:extLst>
              <a:ext uri="{FF2B5EF4-FFF2-40B4-BE49-F238E27FC236}">
                <a16:creationId xmlns:a16="http://schemas.microsoft.com/office/drawing/2014/main" id="{D4A92687-383E-BCAA-35F9-48B8ECD0B8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6113464"/>
            <a:ext cx="90487" cy="1587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2" name="Line 9">
            <a:extLst>
              <a:ext uri="{FF2B5EF4-FFF2-40B4-BE49-F238E27FC236}">
                <a16:creationId xmlns:a16="http://schemas.microsoft.com/office/drawing/2014/main" id="{5EA7CFF6-5C00-4C98-F102-D521DA942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5313364"/>
            <a:ext cx="90487" cy="317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3" name="Line 10">
            <a:extLst>
              <a:ext uri="{FF2B5EF4-FFF2-40B4-BE49-F238E27FC236}">
                <a16:creationId xmlns:a16="http://schemas.microsoft.com/office/drawing/2014/main" id="{60362599-840D-3212-E598-57D1C7720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4514850"/>
            <a:ext cx="90487" cy="15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4" name="Line 11">
            <a:extLst>
              <a:ext uri="{FF2B5EF4-FFF2-40B4-BE49-F238E27FC236}">
                <a16:creationId xmlns:a16="http://schemas.microsoft.com/office/drawing/2014/main" id="{B44A7401-1D04-D6C9-2A14-34902842B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3714750"/>
            <a:ext cx="90487" cy="15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5" name="Line 12">
            <a:extLst>
              <a:ext uri="{FF2B5EF4-FFF2-40B4-BE49-F238E27FC236}">
                <a16:creationId xmlns:a16="http://schemas.microsoft.com/office/drawing/2014/main" id="{11F2F9D8-CED2-6C9F-E743-B01A2E556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2895600"/>
            <a:ext cx="90487" cy="15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6" name="Line 13">
            <a:extLst>
              <a:ext uri="{FF2B5EF4-FFF2-40B4-BE49-F238E27FC236}">
                <a16:creationId xmlns:a16="http://schemas.microsoft.com/office/drawing/2014/main" id="{7AB96F2E-6F46-CDFA-6FA4-697ECD87B2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2097089"/>
            <a:ext cx="90487" cy="1587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7" name="Line 14">
            <a:extLst>
              <a:ext uri="{FF2B5EF4-FFF2-40B4-BE49-F238E27FC236}">
                <a16:creationId xmlns:a16="http://schemas.microsoft.com/office/drawing/2014/main" id="{3963CDED-5F21-47CD-B8DD-B763E6300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4" y="1296989"/>
            <a:ext cx="90487" cy="1587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8" name="Line 15">
            <a:extLst>
              <a:ext uri="{FF2B5EF4-FFF2-40B4-BE49-F238E27FC236}">
                <a16:creationId xmlns:a16="http://schemas.microsoft.com/office/drawing/2014/main" id="{636C5D74-7C8A-E69C-CA49-FDD09DBDF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364" y="6113464"/>
            <a:ext cx="122237" cy="1587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9" name="Line 16">
            <a:extLst>
              <a:ext uri="{FF2B5EF4-FFF2-40B4-BE49-F238E27FC236}">
                <a16:creationId xmlns:a16="http://schemas.microsoft.com/office/drawing/2014/main" id="{885BAF73-DDDB-526D-9901-89202A7917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364" y="4514850"/>
            <a:ext cx="122237" cy="15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0" name="Line 17">
            <a:extLst>
              <a:ext uri="{FF2B5EF4-FFF2-40B4-BE49-F238E27FC236}">
                <a16:creationId xmlns:a16="http://schemas.microsoft.com/office/drawing/2014/main" id="{4DBE4AE8-38E7-F54B-58DF-A569EA1F6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364" y="2895600"/>
            <a:ext cx="122237" cy="15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1" name="Line 18">
            <a:extLst>
              <a:ext uri="{FF2B5EF4-FFF2-40B4-BE49-F238E27FC236}">
                <a16:creationId xmlns:a16="http://schemas.microsoft.com/office/drawing/2014/main" id="{1E3FB67C-F6DB-7278-D077-508178CAB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364" y="1296989"/>
            <a:ext cx="122237" cy="1587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2" name="Line 19">
            <a:extLst>
              <a:ext uri="{FF2B5EF4-FFF2-40B4-BE49-F238E27FC236}">
                <a16:creationId xmlns:a16="http://schemas.microsoft.com/office/drawing/2014/main" id="{BDFE2322-53D7-9083-00C8-0AC649D8B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9600" y="6113464"/>
            <a:ext cx="6910388" cy="1587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3" name="Line 20">
            <a:extLst>
              <a:ext uri="{FF2B5EF4-FFF2-40B4-BE49-F238E27FC236}">
                <a16:creationId xmlns:a16="http://schemas.microsoft.com/office/drawing/2014/main" id="{1CC79FE2-BAD7-E6D1-BDF3-4793F4130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9600" y="6113464"/>
            <a:ext cx="1588" cy="7302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4" name="Line 21">
            <a:extLst>
              <a:ext uri="{FF2B5EF4-FFF2-40B4-BE49-F238E27FC236}">
                <a16:creationId xmlns:a16="http://schemas.microsoft.com/office/drawing/2014/main" id="{D730F0D3-C10E-F249-12B6-2E328B28D9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5750" y="6113464"/>
            <a:ext cx="1588" cy="7302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5" name="Line 22">
            <a:extLst>
              <a:ext uri="{FF2B5EF4-FFF2-40B4-BE49-F238E27FC236}">
                <a16:creationId xmlns:a16="http://schemas.microsoft.com/office/drawing/2014/main" id="{76588841-813E-F122-2667-3FAB521805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32700" y="6113464"/>
            <a:ext cx="1588" cy="7302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6" name="Line 23">
            <a:extLst>
              <a:ext uri="{FF2B5EF4-FFF2-40B4-BE49-F238E27FC236}">
                <a16:creationId xmlns:a16="http://schemas.microsoft.com/office/drawing/2014/main" id="{7512FAF5-5D3F-01E7-5630-64720601EA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59989" y="6113464"/>
            <a:ext cx="1587" cy="7302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7" name="Line 24">
            <a:extLst>
              <a:ext uri="{FF2B5EF4-FFF2-40B4-BE49-F238E27FC236}">
                <a16:creationId xmlns:a16="http://schemas.microsoft.com/office/drawing/2014/main" id="{4773C663-39AA-7B91-4CE0-5B7091E7D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9600" y="6113464"/>
            <a:ext cx="1588" cy="111125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8" name="Oval 25">
            <a:extLst>
              <a:ext uri="{FF2B5EF4-FFF2-40B4-BE49-F238E27FC236}">
                <a16:creationId xmlns:a16="http://schemas.microsoft.com/office/drawing/2014/main" id="{2358870B-1FFC-D78B-FAF3-8A5EE560E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175" y="2587625"/>
            <a:ext cx="211138" cy="254000"/>
          </a:xfrm>
          <a:prstGeom prst="ellipse">
            <a:avLst/>
          </a:prstGeom>
          <a:solidFill>
            <a:srgbClr val="00FF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479" name="Oval 26">
            <a:extLst>
              <a:ext uri="{FF2B5EF4-FFF2-40B4-BE49-F238E27FC236}">
                <a16:creationId xmlns:a16="http://schemas.microsoft.com/office/drawing/2014/main" id="{F000CA0E-0778-B385-AD8F-BC028E71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889" y="3751263"/>
            <a:ext cx="211137" cy="254000"/>
          </a:xfrm>
          <a:prstGeom prst="ellipse">
            <a:avLst/>
          </a:prstGeom>
          <a:solidFill>
            <a:srgbClr val="00FF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480" name="Oval 27">
            <a:extLst>
              <a:ext uri="{FF2B5EF4-FFF2-40B4-BE49-F238E27FC236}">
                <a16:creationId xmlns:a16="http://schemas.microsoft.com/office/drawing/2014/main" id="{8AA07DCA-B045-8FEA-9B29-F8A3ACE2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1" y="4205288"/>
            <a:ext cx="212725" cy="254000"/>
          </a:xfrm>
          <a:prstGeom prst="ellipse">
            <a:avLst/>
          </a:prstGeom>
          <a:solidFill>
            <a:srgbClr val="00FF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481" name="Oval 28">
            <a:extLst>
              <a:ext uri="{FF2B5EF4-FFF2-40B4-BE49-F238E27FC236}">
                <a16:creationId xmlns:a16="http://schemas.microsoft.com/office/drawing/2014/main" id="{7149CA89-5307-14B1-BAB8-8CFE392B3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9" y="5078413"/>
            <a:ext cx="212725" cy="254000"/>
          </a:xfrm>
          <a:prstGeom prst="ellipse">
            <a:avLst/>
          </a:prstGeom>
          <a:solidFill>
            <a:srgbClr val="00FF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482" name="Oval 29">
            <a:extLst>
              <a:ext uri="{FF2B5EF4-FFF2-40B4-BE49-F238E27FC236}">
                <a16:creationId xmlns:a16="http://schemas.microsoft.com/office/drawing/2014/main" id="{4AF845F2-DE64-D0DA-367C-711315EDF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351" y="5278438"/>
            <a:ext cx="212725" cy="254000"/>
          </a:xfrm>
          <a:prstGeom prst="ellipse">
            <a:avLst/>
          </a:prstGeom>
          <a:solidFill>
            <a:srgbClr val="00FF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483" name="Oval 30">
            <a:extLst>
              <a:ext uri="{FF2B5EF4-FFF2-40B4-BE49-F238E27FC236}">
                <a16:creationId xmlns:a16="http://schemas.microsoft.com/office/drawing/2014/main" id="{4D957A14-7C0A-32F6-E42C-1A403077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9439" y="5405438"/>
            <a:ext cx="211137" cy="254000"/>
          </a:xfrm>
          <a:prstGeom prst="ellipse">
            <a:avLst/>
          </a:prstGeom>
          <a:solidFill>
            <a:srgbClr val="00FF00"/>
          </a:solidFill>
          <a:ln w="14351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53279" name="Rectangle 31">
            <a:extLst>
              <a:ext uri="{FF2B5EF4-FFF2-40B4-BE49-F238E27FC236}">
                <a16:creationId xmlns:a16="http://schemas.microsoft.com/office/drawing/2014/main" id="{7DB8D8BC-E26F-4DA8-8D41-6FC2D8FFB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9" y="5861050"/>
            <a:ext cx="42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0.7</a:t>
            </a: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80" name="Rectangle 32">
            <a:extLst>
              <a:ext uri="{FF2B5EF4-FFF2-40B4-BE49-F238E27FC236}">
                <a16:creationId xmlns:a16="http://schemas.microsoft.com/office/drawing/2014/main" id="{8624925B-0B78-432D-8421-CAA91F61C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9" y="4260850"/>
            <a:ext cx="42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0.8</a:t>
            </a: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81" name="Rectangle 33">
            <a:extLst>
              <a:ext uri="{FF2B5EF4-FFF2-40B4-BE49-F238E27FC236}">
                <a16:creationId xmlns:a16="http://schemas.microsoft.com/office/drawing/2014/main" id="{04B8D9B6-89BD-47BC-8C04-7DFC7B94B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9" y="2643188"/>
            <a:ext cx="42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0.9</a:t>
            </a: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82" name="Rectangle 34">
            <a:extLst>
              <a:ext uri="{FF2B5EF4-FFF2-40B4-BE49-F238E27FC236}">
                <a16:creationId xmlns:a16="http://schemas.microsoft.com/office/drawing/2014/main" id="{7C11BC02-C0EA-4C79-9EB2-F800236C2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9" y="1042988"/>
            <a:ext cx="42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1.0</a:t>
            </a:r>
            <a:endParaRPr lang="it-IT" altLang="it-IT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88" name="Rectangle 35">
            <a:extLst>
              <a:ext uri="{FF2B5EF4-FFF2-40B4-BE49-F238E27FC236}">
                <a16:creationId xmlns:a16="http://schemas.microsoft.com/office/drawing/2014/main" id="{A0B11635-CBC6-A054-6A45-7453863CD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079500"/>
            <a:ext cx="12001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53284" name="Rectangle 36">
            <a:extLst>
              <a:ext uri="{FF2B5EF4-FFF2-40B4-BE49-F238E27FC236}">
                <a16:creationId xmlns:a16="http://schemas.microsoft.com/office/drawing/2014/main" id="{3B6FAE22-7BC1-451F-A2FB-121922D7F10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08626" y="3067020"/>
            <a:ext cx="4119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it-IT" altLang="it-IT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Energia netta latte UFL/kg s.s.</a:t>
            </a:r>
            <a:endParaRPr lang="it-IT" altLang="it-IT" sz="2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90" name="Rectangle 37">
            <a:extLst>
              <a:ext uri="{FF2B5EF4-FFF2-40B4-BE49-F238E27FC236}">
                <a16:creationId xmlns:a16="http://schemas.microsoft.com/office/drawing/2014/main" id="{535E5EB7-81D1-E739-ADA5-994A5D51D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6202364"/>
            <a:ext cx="66675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53286" name="Rectangle 38">
            <a:extLst>
              <a:ext uri="{FF2B5EF4-FFF2-40B4-BE49-F238E27FC236}">
                <a16:creationId xmlns:a16="http://schemas.microsoft.com/office/drawing/2014/main" id="{9AD561ED-8060-46A1-BB0D-C492195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9" y="6199189"/>
            <a:ext cx="5764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it-IT" altLang="it-IT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aprile             maggio                 giugno</a:t>
            </a:r>
            <a:endParaRPr lang="it-IT" altLang="it-IT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92" name="Freeform 39">
            <a:extLst>
              <a:ext uri="{FF2B5EF4-FFF2-40B4-BE49-F238E27FC236}">
                <a16:creationId xmlns:a16="http://schemas.microsoft.com/office/drawing/2014/main" id="{60A47B4F-1FAF-D506-32B9-2FC8B35A53D8}"/>
              </a:ext>
            </a:extLst>
          </p:cNvPr>
          <p:cNvSpPr>
            <a:spLocks/>
          </p:cNvSpPr>
          <p:nvPr/>
        </p:nvSpPr>
        <p:spPr bwMode="auto">
          <a:xfrm>
            <a:off x="4038600" y="2667000"/>
            <a:ext cx="5754688" cy="2914650"/>
          </a:xfrm>
          <a:custGeom>
            <a:avLst/>
            <a:gdLst>
              <a:gd name="T0" fmla="*/ 0 w 3625"/>
              <a:gd name="T1" fmla="*/ 0 h 1836"/>
              <a:gd name="T2" fmla="*/ 2147483646 w 3625"/>
              <a:gd name="T3" fmla="*/ 2147483646 h 1836"/>
              <a:gd name="T4" fmla="*/ 2147483646 w 3625"/>
              <a:gd name="T5" fmla="*/ 2147483646 h 1836"/>
              <a:gd name="T6" fmla="*/ 2147483646 w 3625"/>
              <a:gd name="T7" fmla="*/ 2147483646 h 1836"/>
              <a:gd name="T8" fmla="*/ 2147483646 w 3625"/>
              <a:gd name="T9" fmla="*/ 2147483646 h 1836"/>
              <a:gd name="T10" fmla="*/ 2147483646 w 3625"/>
              <a:gd name="T11" fmla="*/ 2147483646 h 1836"/>
              <a:gd name="T12" fmla="*/ 2147483646 w 3625"/>
              <a:gd name="T13" fmla="*/ 2147483646 h 18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25" h="1836">
                <a:moveTo>
                  <a:pt x="0" y="0"/>
                </a:moveTo>
                <a:cubicBezTo>
                  <a:pt x="220" y="252"/>
                  <a:pt x="604" y="563"/>
                  <a:pt x="864" y="768"/>
                </a:cubicBezTo>
                <a:cubicBezTo>
                  <a:pt x="1124" y="973"/>
                  <a:pt x="1287" y="1093"/>
                  <a:pt x="1560" y="1232"/>
                </a:cubicBezTo>
                <a:cubicBezTo>
                  <a:pt x="1833" y="1371"/>
                  <a:pt x="2253" y="1513"/>
                  <a:pt x="2504" y="1600"/>
                </a:cubicBezTo>
                <a:cubicBezTo>
                  <a:pt x="2755" y="1687"/>
                  <a:pt x="2889" y="1715"/>
                  <a:pt x="3064" y="1752"/>
                </a:cubicBezTo>
                <a:cubicBezTo>
                  <a:pt x="3239" y="1789"/>
                  <a:pt x="3479" y="1812"/>
                  <a:pt x="3552" y="1824"/>
                </a:cubicBezTo>
                <a:cubicBezTo>
                  <a:pt x="3625" y="1836"/>
                  <a:pt x="3564" y="1832"/>
                  <a:pt x="3504" y="182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222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4839" name="Rectangle 50483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834" name="Rectangle 1026">
            <a:extLst>
              <a:ext uri="{FF2B5EF4-FFF2-40B4-BE49-F238E27FC236}">
                <a16:creationId xmlns:a16="http://schemas.microsoft.com/office/drawing/2014/main" id="{F0436A3B-4439-4301-975B-B6DA44AE44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6713" y="165100"/>
            <a:ext cx="5862501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rgbClr val="485D61"/>
                </a:solidFill>
                <a:latin typeface="Bodoni 72 Book"/>
              </a:rPr>
              <a:t>...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taglio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precoce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dei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prati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nel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rispetto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della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sz="3200" dirty="0" err="1">
                <a:solidFill>
                  <a:srgbClr val="485D61"/>
                </a:solidFill>
                <a:latin typeface="Bodoni 72 Book"/>
              </a:rPr>
              <a:t>biodiversità</a:t>
            </a:r>
            <a:r>
              <a:rPr lang="en-US" sz="3200" dirty="0">
                <a:solidFill>
                  <a:srgbClr val="485D61"/>
                </a:solidFill>
                <a:latin typeface="Bodoni 72 Book"/>
              </a:rPr>
              <a:t>!</a:t>
            </a: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FD3BF4A1-40F7-470A-BA04-F1D984168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68" y="2137495"/>
            <a:ext cx="5554132" cy="40394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latin typeface="+mn-lt"/>
              </a:rPr>
              <a:t>La produzione di prati permanenti basata sul taglio precoce viene considerata spesso incompatibile con il mantenimento di un elevato livello di biodiversità.</a:t>
            </a:r>
          </a:p>
          <a:p>
            <a:pPr indent="-2286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latin typeface="+mn-lt"/>
              </a:rPr>
              <a:t>Differenziare l’epoca di taglio di alcune aree lungo i bordi dei campi è risultato molto </a:t>
            </a:r>
            <a:r>
              <a:rPr lang="it-IT" altLang="it-IT" sz="2400" dirty="0" err="1">
                <a:latin typeface="+mn-lt"/>
              </a:rPr>
              <a:t>efficaca</a:t>
            </a:r>
            <a:r>
              <a:rPr lang="it-IT" altLang="it-IT" sz="2400" dirty="0">
                <a:latin typeface="+mn-lt"/>
              </a:rPr>
              <a:t> come misura di mitigazione per ridurre la mortalità di insetti, uccelli e mammiferi, fungendo da rifugio e consentendo alle piante più rare e tardive di fiorire e riprodursi.</a:t>
            </a:r>
          </a:p>
        </p:txBody>
      </p:sp>
      <p:pic>
        <p:nvPicPr>
          <p:cNvPr id="2" name="Picture 3" descr="fig 2a">
            <a:extLst>
              <a:ext uri="{FF2B5EF4-FFF2-40B4-BE49-F238E27FC236}">
                <a16:creationId xmlns:a16="http://schemas.microsoft.com/office/drawing/2014/main" id="{DD081546-DF1E-6855-F040-D5683C5BC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9" r="1" b="676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B9557ED-8C28-4AEE-A32D-8F96F701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732" y="254000"/>
            <a:ext cx="92286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I prati devono rimanere un elemento chiave anche nelle aziende zootecniche intensive della pianura</a:t>
            </a:r>
          </a:p>
        </p:txBody>
      </p:sp>
      <p:pic>
        <p:nvPicPr>
          <p:cNvPr id="49156" name="Picture 4" descr="C:\Documents and Settings\borreani\Desktop\ScreenHunter_1.bmp">
            <a:extLst>
              <a:ext uri="{FF2B5EF4-FFF2-40B4-BE49-F238E27FC236}">
                <a16:creationId xmlns:a16="http://schemas.microsoft.com/office/drawing/2014/main" id="{B9FA42EC-A158-603B-5D9D-25809018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04976"/>
            <a:ext cx="76200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337FE750-FBB1-EA71-D675-3509ED809A4A}"/>
              </a:ext>
            </a:extLst>
          </p:cNvPr>
          <p:cNvGrpSpPr/>
          <p:nvPr/>
        </p:nvGrpSpPr>
        <p:grpSpPr>
          <a:xfrm>
            <a:off x="3020996" y="1056954"/>
            <a:ext cx="6955329" cy="5017572"/>
            <a:chOff x="2999606" y="651161"/>
            <a:chExt cx="6955330" cy="5017573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75CE44FA-4DE9-E22C-995A-CBBB0C433519}"/>
                </a:ext>
              </a:extLst>
            </p:cNvPr>
            <p:cNvSpPr/>
            <p:nvPr/>
          </p:nvSpPr>
          <p:spPr>
            <a:xfrm>
              <a:off x="2999606" y="875644"/>
              <a:ext cx="6753266" cy="460195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CCBF349-5412-8301-C9AC-FE26E7D1611D}"/>
                </a:ext>
              </a:extLst>
            </p:cNvPr>
            <p:cNvSpPr txBox="1"/>
            <p:nvPr/>
          </p:nvSpPr>
          <p:spPr>
            <a:xfrm rot="20511042">
              <a:off x="4548530" y="905500"/>
              <a:ext cx="4572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C00000"/>
                  </a:solidFill>
                </a:rPr>
                <a:t>&gt;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837E8DF-347C-CCC9-C58A-24BB3762B11D}"/>
                </a:ext>
              </a:extLst>
            </p:cNvPr>
            <p:cNvSpPr txBox="1"/>
            <p:nvPr/>
          </p:nvSpPr>
          <p:spPr>
            <a:xfrm rot="196233">
              <a:off x="6527288" y="651161"/>
              <a:ext cx="653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C00000"/>
                  </a:solidFill>
                </a:rPr>
                <a:t>&gt;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6355100-C198-FBFD-4627-CFDCCFF2658E}"/>
                </a:ext>
              </a:extLst>
            </p:cNvPr>
            <p:cNvSpPr txBox="1"/>
            <p:nvPr/>
          </p:nvSpPr>
          <p:spPr>
            <a:xfrm rot="6149042">
              <a:off x="9397295" y="3314768"/>
              <a:ext cx="653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C00000"/>
                  </a:solidFill>
                </a:rPr>
                <a:t>&gt;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156C00DB-EB4E-1502-84DD-4230F9ECCDC1}"/>
                </a:ext>
              </a:extLst>
            </p:cNvPr>
            <p:cNvSpPr txBox="1"/>
            <p:nvPr/>
          </p:nvSpPr>
          <p:spPr>
            <a:xfrm rot="11325419">
              <a:off x="5308362" y="5207069"/>
              <a:ext cx="653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C00000"/>
                  </a:solidFill>
                </a:rPr>
                <a:t>&gt;</a:t>
              </a:r>
            </a:p>
          </p:txBody>
        </p:sp>
      </p:grpSp>
      <p:pic>
        <p:nvPicPr>
          <p:cNvPr id="5" name="Immagine 4" descr="Immagine che contiene testo, clipart, Elementi grafici, simbolo&#10;&#10;Descrizione generata automaticamente">
            <a:extLst>
              <a:ext uri="{FF2B5EF4-FFF2-40B4-BE49-F238E27FC236}">
                <a16:creationId xmlns:a16="http://schemas.microsoft.com/office/drawing/2014/main" id="{FEB313CF-C054-6D2E-2C96-5EB975E87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75" y="2946787"/>
            <a:ext cx="1477328" cy="1477328"/>
          </a:xfrm>
          <a:prstGeom prst="rect">
            <a:avLst/>
          </a:prstGeom>
        </p:spPr>
      </p:pic>
      <p:pic>
        <p:nvPicPr>
          <p:cNvPr id="7" name="Immagine 6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AC88D0F4-7461-50F1-0BBD-5A67F4A34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9325" y="3323728"/>
            <a:ext cx="2619871" cy="1000445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B40F7350-F5A6-4E8C-9222-8D2DB6BBF47D}"/>
              </a:ext>
            </a:extLst>
          </p:cNvPr>
          <p:cNvGrpSpPr/>
          <p:nvPr/>
        </p:nvGrpSpPr>
        <p:grpSpPr>
          <a:xfrm>
            <a:off x="6744929" y="1310009"/>
            <a:ext cx="3653651" cy="2236943"/>
            <a:chOff x="6723541" y="904219"/>
            <a:chExt cx="3653650" cy="2236943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7F22FB6-98F2-6F6D-3991-09A4E3F7C64E}"/>
                </a:ext>
              </a:extLst>
            </p:cNvPr>
            <p:cNvSpPr txBox="1"/>
            <p:nvPr/>
          </p:nvSpPr>
          <p:spPr>
            <a:xfrm>
              <a:off x="6723541" y="1663834"/>
              <a:ext cx="3653650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otham" panose="02000504030000090004" pitchFamily="2" charset="0"/>
                </a:rPr>
                <a:t>Supporto agli Allevatori e Operatori del sistema con </a:t>
              </a:r>
              <a:r>
                <a:rPr lang="it-IT" b="1" dirty="0">
                  <a:latin typeface="Gotham" panose="02000504030000090004" pitchFamily="2" charset="0"/>
                </a:rPr>
                <a:t>Servizi di consulenza tecnica qualifica</a:t>
              </a:r>
              <a:r>
                <a:rPr lang="it-IT" dirty="0">
                  <a:latin typeface="Gotham" panose="02000504030000090004" pitchFamily="2" charset="0"/>
                </a:rPr>
                <a:t>, </a:t>
              </a:r>
              <a:r>
                <a:rPr lang="it-IT" b="1" dirty="0">
                  <a:latin typeface="Gotham" panose="02000504030000090004" pitchFamily="2" charset="0"/>
                </a:rPr>
                <a:t>terza e indipendente</a:t>
              </a:r>
              <a:r>
                <a:rPr lang="it-IT" dirty="0">
                  <a:latin typeface="Gotham" panose="02000504030000090004" pitchFamily="2" charset="0"/>
                </a:rPr>
                <a:t> e partecipazione a </a:t>
              </a:r>
              <a:r>
                <a:rPr lang="it-IT" b="1" dirty="0">
                  <a:latin typeface="Gotham" panose="02000504030000090004" pitchFamily="2" charset="0"/>
                </a:rPr>
                <a:t>Progetti di Ricerca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75012802-E8C0-D1BE-19DF-E4BAE0C1919B}"/>
                </a:ext>
              </a:extLst>
            </p:cNvPr>
            <p:cNvCxnSpPr>
              <a:cxnSpLocks/>
            </p:cNvCxnSpPr>
            <p:nvPr/>
          </p:nvCxnSpPr>
          <p:spPr>
            <a:xfrm>
              <a:off x="8483565" y="904219"/>
              <a:ext cx="0" cy="70106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C742A44-BCA9-161A-58CD-6E4598F39FF3}"/>
              </a:ext>
            </a:extLst>
          </p:cNvPr>
          <p:cNvGrpSpPr/>
          <p:nvPr/>
        </p:nvGrpSpPr>
        <p:grpSpPr>
          <a:xfrm>
            <a:off x="6678128" y="4001060"/>
            <a:ext cx="3653651" cy="2453686"/>
            <a:chOff x="6644641" y="3723272"/>
            <a:chExt cx="3653650" cy="2453686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17A3244-69A0-7161-0760-A20F74FC1CA1}"/>
                </a:ext>
              </a:extLst>
            </p:cNvPr>
            <p:cNvSpPr txBox="1"/>
            <p:nvPr/>
          </p:nvSpPr>
          <p:spPr>
            <a:xfrm>
              <a:off x="6644641" y="3723272"/>
              <a:ext cx="3653650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Gotham" panose="02000504030000090004" pitchFamily="2" charset="0"/>
                </a:rPr>
                <a:t>Disporre di un Team di tecnici di alto livello (laboratori di analisi, consulenza tecnica, ecc.) per servizi tecnici e di formazione rivolti agli allevatori</a:t>
              </a: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4228A5A2-9A4C-528A-7F57-A822C1BC62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0366" y="5477598"/>
              <a:ext cx="0" cy="69936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D0CB20C-771D-1940-7766-BE104EA6D0F6}"/>
              </a:ext>
            </a:extLst>
          </p:cNvPr>
          <p:cNvGrpSpPr/>
          <p:nvPr/>
        </p:nvGrpSpPr>
        <p:grpSpPr>
          <a:xfrm>
            <a:off x="1836197" y="1310009"/>
            <a:ext cx="2946400" cy="4019383"/>
            <a:chOff x="1814809" y="904219"/>
            <a:chExt cx="2946400" cy="4019382"/>
          </a:xfrm>
          <a:solidFill>
            <a:schemeClr val="bg1"/>
          </a:solidFill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5B62900-23E7-2DA7-F70E-CA18301F3F54}"/>
                </a:ext>
              </a:extLst>
            </p:cNvPr>
            <p:cNvSpPr txBox="1"/>
            <p:nvPr/>
          </p:nvSpPr>
          <p:spPr>
            <a:xfrm>
              <a:off x="1814809" y="3723272"/>
              <a:ext cx="29464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otham" panose="02000504030000090004" pitchFamily="2" charset="0"/>
                </a:rPr>
                <a:t>Alta formazione </a:t>
              </a:r>
              <a:r>
                <a:rPr lang="it-IT" dirty="0">
                  <a:latin typeface="Gotham" panose="02000504030000090004" pitchFamily="2" charset="0"/>
                </a:rPr>
                <a:t>per la preparazione</a:t>
              </a:r>
              <a:r>
                <a:rPr lang="it-IT" b="1" dirty="0">
                  <a:latin typeface="Gotham" panose="02000504030000090004" pitchFamily="2" charset="0"/>
                </a:rPr>
                <a:t> di figure tecniche qualificate </a:t>
              </a:r>
              <a:r>
                <a:rPr lang="it-IT" dirty="0">
                  <a:latin typeface="Gotham" panose="02000504030000090004" pitchFamily="2" charset="0"/>
                </a:rPr>
                <a:t>con un bagaglio scientifico moderno </a:t>
              </a: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5ABDA8DB-8520-9C2C-7A61-12B78C905907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3288009" y="904219"/>
              <a:ext cx="0" cy="2819053"/>
            </a:xfrm>
            <a:prstGeom prst="straightConnector1">
              <a:avLst/>
            </a:prstGeom>
            <a:grpFill/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DC41C54-F07F-903F-9008-5844BE7DFC09}"/>
                </a:ext>
              </a:extLst>
            </p:cNvPr>
            <p:cNvSpPr txBox="1"/>
            <p:nvPr/>
          </p:nvSpPr>
          <p:spPr>
            <a:xfrm>
              <a:off x="1814809" y="1760255"/>
              <a:ext cx="29464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otham" panose="02000504030000090004" pitchFamily="2" charset="0"/>
                </a:rPr>
                <a:t>Ricerca di base e applicata </a:t>
              </a:r>
              <a:r>
                <a:rPr lang="it-IT" dirty="0">
                  <a:latin typeface="Gotham" panose="02000504030000090004" pitchFamily="2" charset="0"/>
                </a:rPr>
                <a:t>su tematiche del settore e\o proposte dal Territorio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7BB991-348C-A689-8FA9-0F2ADCA96B51}"/>
              </a:ext>
            </a:extLst>
          </p:cNvPr>
          <p:cNvSpPr txBox="1"/>
          <p:nvPr/>
        </p:nvSpPr>
        <p:spPr>
          <a:xfrm>
            <a:off x="7750130" y="6177747"/>
            <a:ext cx="1421287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30000090004" pitchFamily="2" charset="0"/>
              </a:rPr>
              <a:t>Esigenza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3910A3-24D8-331F-98C6-6D5BD1F03AD5}"/>
              </a:ext>
            </a:extLst>
          </p:cNvPr>
          <p:cNvSpPr txBox="1"/>
          <p:nvPr/>
        </p:nvSpPr>
        <p:spPr>
          <a:xfrm>
            <a:off x="2563840" y="944271"/>
            <a:ext cx="1316386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30000090004" pitchFamily="2" charset="0"/>
              </a:rPr>
              <a:t>Mission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7C4A0C-6CF8-5C62-00CB-D458BEDEBB1C}"/>
              </a:ext>
            </a:extLst>
          </p:cNvPr>
          <p:cNvSpPr txBox="1"/>
          <p:nvPr/>
        </p:nvSpPr>
        <p:spPr>
          <a:xfrm>
            <a:off x="7722668" y="944271"/>
            <a:ext cx="131638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30000090004" pitchFamily="2" charset="0"/>
              </a:rPr>
              <a:t>Mission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76A04B0-75B0-FA12-B412-EC5059D40049}"/>
              </a:ext>
            </a:extLst>
          </p:cNvPr>
          <p:cNvSpPr txBox="1"/>
          <p:nvPr/>
        </p:nvSpPr>
        <p:spPr>
          <a:xfrm>
            <a:off x="1350367" y="5802182"/>
            <a:ext cx="320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C00000"/>
                </a:solidFill>
                <a:latin typeface="Gotham" panose="02000504030000090004" pitchFamily="2" charset="0"/>
              </a:rPr>
              <a:t>GOAL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6107DA-98FD-C627-1197-44C55CA276E4}"/>
              </a:ext>
            </a:extLst>
          </p:cNvPr>
          <p:cNvSpPr txBox="1"/>
          <p:nvPr/>
        </p:nvSpPr>
        <p:spPr>
          <a:xfrm>
            <a:off x="287677" y="68245"/>
            <a:ext cx="11758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Formazione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tecnico-scientifica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di alto </a:t>
            </a:r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livello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in </a:t>
            </a:r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connessione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con</a:t>
            </a:r>
          </a:p>
          <a:p>
            <a:pPr algn="ctr"/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il </a:t>
            </a:r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Territorio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e </a:t>
            </a:r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gli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en-US" altLang="it-IT" sz="2800" dirty="0" err="1">
                <a:solidFill>
                  <a:srgbClr val="485D61"/>
                </a:solidFill>
                <a:latin typeface="Bodoni 72 Book"/>
              </a:rPr>
              <a:t>Allevatori</a:t>
            </a:r>
            <a:r>
              <a:rPr lang="en-US" altLang="it-IT" sz="2800" dirty="0">
                <a:solidFill>
                  <a:srgbClr val="485D61"/>
                </a:solidFill>
                <a:latin typeface="Bodoni 72 Book"/>
              </a:rPr>
              <a:t> </a:t>
            </a:r>
            <a:endParaRPr lang="it-IT" sz="2800" dirty="0">
              <a:solidFill>
                <a:srgbClr val="485D61"/>
              </a:solidFill>
              <a:latin typeface="Bodoni 72 Book"/>
            </a:endParaRPr>
          </a:p>
        </p:txBody>
      </p:sp>
    </p:spTree>
    <p:extLst>
      <p:ext uri="{BB962C8B-B14F-4D97-AF65-F5344CB8AC3E}">
        <p14:creationId xmlns:p14="http://schemas.microsoft.com/office/powerpoint/2010/main" val="833826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85E89F3-0F50-CC7D-8771-CDEE988765E7}"/>
              </a:ext>
            </a:extLst>
          </p:cNvPr>
          <p:cNvSpPr txBox="1">
            <a:spLocks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 err="1">
                <a:latin typeface="Bodoni 72 Book"/>
              </a:rPr>
              <a:t>Grazie</a:t>
            </a:r>
            <a:r>
              <a:rPr lang="en-US" sz="5400" dirty="0">
                <a:latin typeface="Bodoni 72 Book"/>
              </a:rPr>
              <a:t> per </a:t>
            </a:r>
            <a:r>
              <a:rPr lang="en-US" sz="5400" dirty="0" err="1">
                <a:latin typeface="Bodoni 72 Book"/>
              </a:rPr>
              <a:t>l’attenzione</a:t>
            </a:r>
            <a:endParaRPr lang="en-US" sz="5400" dirty="0">
              <a:latin typeface="Bodoni 72 Book"/>
            </a:endParaRPr>
          </a:p>
        </p:txBody>
      </p:sp>
      <p:pic>
        <p:nvPicPr>
          <p:cNvPr id="4" name="Immagine 3" descr="Immagine che contiene esterni, erba, campo, verde&#10;&#10;Descrizione generata automaticamente">
            <a:extLst>
              <a:ext uri="{FF2B5EF4-FFF2-40B4-BE49-F238E27FC236}">
                <a16:creationId xmlns:a16="http://schemas.microsoft.com/office/drawing/2014/main" id="{E2900E90-E379-4577-A245-71BA64196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5" r="150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155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1026">
            <a:extLst>
              <a:ext uri="{FF2B5EF4-FFF2-40B4-BE49-F238E27FC236}">
                <a16:creationId xmlns:a16="http://schemas.microsoft.com/office/drawing/2014/main" id="{D0629111-CB4B-4FAB-B11E-A569E73428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52400"/>
            <a:ext cx="8763000" cy="6096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defRPr/>
            </a:pPr>
            <a:r>
              <a:rPr lang="it-IT" altLang="it-IT" sz="3200" dirty="0">
                <a:solidFill>
                  <a:srgbClr val="485D61"/>
                </a:solidFill>
                <a:latin typeface="Bodoni 72 Book"/>
              </a:rPr>
              <a:t>Ricordiamoci cosa significa sostenibilità?</a:t>
            </a:r>
          </a:p>
        </p:txBody>
      </p:sp>
      <p:pic>
        <p:nvPicPr>
          <p:cNvPr id="13316" name="Picture 7" descr="C:\Documents and Settings\borreani\Desktop\ScreenHunter_3.bmp">
            <a:extLst>
              <a:ext uri="{FF2B5EF4-FFF2-40B4-BE49-F238E27FC236}">
                <a16:creationId xmlns:a16="http://schemas.microsoft.com/office/drawing/2014/main" id="{24B47D43-19B0-520A-6234-7848E92C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56388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8">
            <a:extLst>
              <a:ext uri="{FF2B5EF4-FFF2-40B4-BE49-F238E27FC236}">
                <a16:creationId xmlns:a16="http://schemas.microsoft.com/office/drawing/2014/main" id="{04638DDD-6C6B-C853-0DA8-7D3B68171975}"/>
              </a:ext>
            </a:extLst>
          </p:cNvPr>
          <p:cNvSpPr>
            <a:spLocks noChangeArrowheads="1"/>
          </p:cNvSpPr>
          <p:nvPr/>
        </p:nvSpPr>
        <p:spPr bwMode="auto">
          <a:xfrm rot="13524922">
            <a:off x="5395797" y="248237"/>
            <a:ext cx="788302" cy="4099238"/>
          </a:xfrm>
          <a:prstGeom prst="upArrow">
            <a:avLst>
              <a:gd name="adj1" fmla="val 47261"/>
              <a:gd name="adj2" fmla="val 111111"/>
            </a:avLst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60426" name="Rectangle 10">
            <a:extLst>
              <a:ext uri="{FF2B5EF4-FFF2-40B4-BE49-F238E27FC236}">
                <a16:creationId xmlns:a16="http://schemas.microsoft.com/office/drawing/2014/main" id="{8716A385-327A-42C3-8242-EFA92B41D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319" y="6306622"/>
            <a:ext cx="5637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dirty="0"/>
              <a:t>(von </a:t>
            </a:r>
            <a:r>
              <a:rPr lang="it-IT" altLang="it-IT" dirty="0" err="1"/>
              <a:t>Keyserlingk</a:t>
            </a:r>
            <a:r>
              <a:rPr lang="it-IT" altLang="it-IT" dirty="0"/>
              <a:t> et al., 2013 – J. </a:t>
            </a:r>
            <a:r>
              <a:rPr lang="it-IT" altLang="it-IT" dirty="0" err="1"/>
              <a:t>Dairy</a:t>
            </a:r>
            <a:r>
              <a:rPr lang="it-IT" altLang="it-IT" dirty="0"/>
              <a:t> Sci. 96:5405-5425) </a:t>
            </a:r>
          </a:p>
        </p:txBody>
      </p:sp>
      <p:sp>
        <p:nvSpPr>
          <p:cNvPr id="60427" name="Rectangle 11">
            <a:extLst>
              <a:ext uri="{FF2B5EF4-FFF2-40B4-BE49-F238E27FC236}">
                <a16:creationId xmlns:a16="http://schemas.microsoft.com/office/drawing/2014/main" id="{3FBACB63-D226-4059-B3E7-FC78310F7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428" y="1199428"/>
            <a:ext cx="439213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dirty="0">
                <a:solidFill>
                  <a:srgbClr val="485D61"/>
                </a:solidFill>
              </a:rPr>
              <a:t>“un </a:t>
            </a:r>
            <a:r>
              <a:rPr lang="it-IT" altLang="it-IT" b="1" dirty="0">
                <a:solidFill>
                  <a:srgbClr val="485D61"/>
                </a:solidFill>
              </a:rPr>
              <a:t>sistema integrato </a:t>
            </a:r>
            <a:r>
              <a:rPr lang="it-IT" altLang="it-IT" dirty="0">
                <a:solidFill>
                  <a:srgbClr val="485D61"/>
                </a:solidFill>
              </a:rPr>
              <a:t>di pratiche di produzione vegetale e animale con un'applicazione specifica per il sito che, a lungo termine: soddisferà il fabbisogno alimentare umano e di fibre, </a:t>
            </a:r>
            <a:r>
              <a:rPr lang="it-IT" altLang="it-IT" b="1" dirty="0">
                <a:solidFill>
                  <a:srgbClr val="485D61"/>
                </a:solidFill>
              </a:rPr>
              <a:t>migliorerà la qualità ambientale e la base delle risorse naturali </a:t>
            </a:r>
            <a:r>
              <a:rPr lang="it-IT" altLang="it-IT" dirty="0">
                <a:solidFill>
                  <a:srgbClr val="485D61"/>
                </a:solidFill>
              </a:rPr>
              <a:t>da cui dipende l'economia agricola, farà l'uso più efficiente delle risorse non rinnovabili, sostenere </a:t>
            </a:r>
            <a:r>
              <a:rPr lang="it-IT" altLang="it-IT" b="1" dirty="0">
                <a:solidFill>
                  <a:srgbClr val="485D61"/>
                </a:solidFill>
              </a:rPr>
              <a:t>la sostenibilità economica delle attività agricole e migliorare la qualità della vita degli agricoltori </a:t>
            </a:r>
            <a:r>
              <a:rPr lang="it-IT" altLang="it-IT" dirty="0">
                <a:solidFill>
                  <a:srgbClr val="485D61"/>
                </a:solidFill>
              </a:rPr>
              <a:t>e della società nel suo complesso”.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61F98A3-452E-66CD-4A5D-AEB134FD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33" y="142583"/>
            <a:ext cx="1067901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485D61"/>
                </a:solidFill>
                <a:latin typeface="Bodoni 72 Book"/>
              </a:rPr>
              <a:t>Azioni sul sistema foraggero aziendale quale base fondante della razione degli animali in </a:t>
            </a:r>
            <a:r>
              <a:rPr lang="it-IT" altLang="it-IT" dirty="0" err="1">
                <a:solidFill>
                  <a:srgbClr val="485D61"/>
                </a:solidFill>
                <a:latin typeface="Bodoni 72 Book"/>
              </a:rPr>
              <a:t>precision</a:t>
            </a:r>
            <a:r>
              <a:rPr lang="it-IT" altLang="it-IT" dirty="0">
                <a:solidFill>
                  <a:srgbClr val="485D61"/>
                </a:solidFill>
                <a:latin typeface="Bodoni 72 Book"/>
              </a:rPr>
              <a:t> </a:t>
            </a:r>
            <a:r>
              <a:rPr lang="it-IT" altLang="it-IT" dirty="0" err="1">
                <a:solidFill>
                  <a:srgbClr val="485D61"/>
                </a:solidFill>
                <a:latin typeface="Bodoni 72 Book"/>
              </a:rPr>
              <a:t>feeding</a:t>
            </a:r>
            <a:endParaRPr lang="it-IT" altLang="it-IT" dirty="0">
              <a:solidFill>
                <a:srgbClr val="485D61"/>
              </a:solidFill>
              <a:latin typeface="Bodoni 72 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6CA01-2161-3393-7A06-39E916AE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281" y="1352608"/>
            <a:ext cx="4914048" cy="1600438"/>
          </a:xfrm>
          <a:prstGeom prst="rect">
            <a:avLst/>
          </a:prstGeom>
          <a:noFill/>
          <a:ln w="41275">
            <a:solidFill>
              <a:srgbClr val="00B05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it-IT" sz="2600" dirty="0">
                <a:solidFill>
                  <a:srgbClr val="485D61"/>
                </a:solidFill>
              </a:rPr>
              <a:t>Foraggi e cereali prodotti in azienda</a:t>
            </a:r>
          </a:p>
          <a:p>
            <a:pPr algn="ctr">
              <a:defRPr/>
            </a:pPr>
            <a:r>
              <a:rPr lang="it-IT" sz="2600" dirty="0">
                <a:solidFill>
                  <a:srgbClr val="485D61"/>
                </a:solidFill>
              </a:rPr>
              <a:t>(OTTIMIZZAZIONE</a:t>
            </a:r>
          </a:p>
          <a:p>
            <a:pPr algn="ctr">
              <a:defRPr/>
            </a:pPr>
            <a:r>
              <a:rPr lang="it-IT" sz="2600" dirty="0">
                <a:solidFill>
                  <a:srgbClr val="485D61"/>
                </a:solidFill>
              </a:rPr>
              <a:t>PIANO COLTURALE E QUALITA’ ALIMENTI)</a:t>
            </a:r>
          </a:p>
        </p:txBody>
      </p:sp>
      <p:pic>
        <p:nvPicPr>
          <p:cNvPr id="7" name="Immagine 6" descr="Immagine che contiene testo, erba, screenshot&#10;&#10;Descrizione generata automaticamente">
            <a:extLst>
              <a:ext uri="{FF2B5EF4-FFF2-40B4-BE49-F238E27FC236}">
                <a16:creationId xmlns:a16="http://schemas.microsoft.com/office/drawing/2014/main" id="{A6719B41-85DE-B9BA-D5BC-7007F7DBD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5" y="1352608"/>
            <a:ext cx="6305184" cy="5142203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028B0BF7-B69B-DD78-9F91-3B97B7F24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281" y="3086343"/>
            <a:ext cx="5093844" cy="2954655"/>
          </a:xfrm>
          <a:prstGeom prst="rect">
            <a:avLst/>
          </a:prstGeom>
          <a:noFill/>
          <a:ln w="317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485D61"/>
                </a:solidFill>
              </a:rPr>
              <a:t>Potenzialità produttiva dei terreni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485D61"/>
                </a:solidFill>
              </a:rPr>
              <a:t>Disponibilità e costo acqua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485D61"/>
                </a:solidFill>
              </a:rPr>
              <a:t>Infrastrutture aziendali e imprenditorialità allevatori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485D61"/>
                </a:solidFill>
              </a:rPr>
              <a:t>Infrastrutture territoriali </a:t>
            </a:r>
            <a:r>
              <a:rPr lang="it-IT" altLang="it-IT" sz="2133" dirty="0">
                <a:solidFill>
                  <a:srgbClr val="485D61"/>
                </a:solidFill>
              </a:rPr>
              <a:t>(contoterzisti, cerealicoltura/</a:t>
            </a:r>
            <a:r>
              <a:rPr lang="it-IT" altLang="it-IT" sz="2133" dirty="0" err="1">
                <a:solidFill>
                  <a:srgbClr val="485D61"/>
                </a:solidFill>
              </a:rPr>
              <a:t>foraggicoltura</a:t>
            </a:r>
            <a:r>
              <a:rPr lang="it-IT" altLang="it-IT" sz="2133" dirty="0">
                <a:solidFill>
                  <a:srgbClr val="485D61"/>
                </a:solidFill>
              </a:rPr>
              <a:t> distrettuale</a:t>
            </a:r>
            <a:r>
              <a:rPr lang="it-IT" altLang="it-IT" sz="2400" dirty="0">
                <a:solidFill>
                  <a:srgbClr val="485D61"/>
                </a:solidFill>
              </a:rPr>
              <a:t>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485D61"/>
                </a:solidFill>
              </a:rPr>
              <a:t>Vocazione colturale e ambientale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485D61"/>
                </a:solidFill>
              </a:rPr>
              <a:t>Carico animale per ettaro</a:t>
            </a:r>
          </a:p>
        </p:txBody>
      </p:sp>
    </p:spTree>
    <p:extLst>
      <p:ext uri="{BB962C8B-B14F-4D97-AF65-F5344CB8AC3E}">
        <p14:creationId xmlns:p14="http://schemas.microsoft.com/office/powerpoint/2010/main" val="336466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61F98A3-452E-66CD-4A5D-AEB134FD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042" y="142583"/>
            <a:ext cx="936543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485D61"/>
                </a:solidFill>
                <a:latin typeface="Bodoni 72 Book"/>
              </a:rPr>
              <a:t>Azioni di valorizzazione degli alimenti autoprodotti a contrasto della volatilità dei mercati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85E1D0-63EF-6525-163F-8D73B2AC9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92" y="1275520"/>
            <a:ext cx="1050623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it-IT" altLang="it-IT" sz="2400" b="1" dirty="0">
                <a:solidFill>
                  <a:srgbClr val="485D61"/>
                </a:solidFill>
                <a:latin typeface="+mn-lt"/>
              </a:rPr>
              <a:t>Valorizzazione degli alimenti autoprodotti sulla SAU aziendale </a:t>
            </a:r>
            <a:r>
              <a:rPr lang="it-IT" altLang="it-IT" sz="2400" dirty="0">
                <a:solidFill>
                  <a:srgbClr val="485D61"/>
                </a:solidFill>
                <a:latin typeface="+mn-lt"/>
              </a:rPr>
              <a:t>in relazione all’andamento dei prezzi delle materie prime driver dei mercati e del rapporto costo componente proteica ed energetica (</a:t>
            </a:r>
            <a:r>
              <a:rPr lang="it-IT" altLang="it-IT" sz="2400" dirty="0">
                <a:solidFill>
                  <a:srgbClr val="FF0000"/>
                </a:solidFill>
                <a:latin typeface="+mn-lt"/>
              </a:rPr>
              <a:t>sistemi foraggeri dinamici</a:t>
            </a:r>
            <a:r>
              <a:rPr lang="it-IT" altLang="it-IT" sz="2400" dirty="0">
                <a:solidFill>
                  <a:srgbClr val="485D61"/>
                </a:solidFill>
                <a:latin typeface="+mn-lt"/>
              </a:rPr>
              <a:t>);</a:t>
            </a:r>
          </a:p>
          <a:p>
            <a:pPr algn="just">
              <a:lnSpc>
                <a:spcPct val="200000"/>
              </a:lnSpc>
            </a:pPr>
            <a:r>
              <a:rPr lang="it-IT" altLang="it-IT" sz="2400" b="1" dirty="0">
                <a:solidFill>
                  <a:srgbClr val="485D61"/>
                </a:solidFill>
                <a:latin typeface="+mn-lt"/>
              </a:rPr>
              <a:t>Ottimizzazione dell’efficienza dei sistemi produttivi degli alimenti zootecnici </a:t>
            </a:r>
            <a:r>
              <a:rPr lang="it-IT" altLang="it-IT" sz="2400" dirty="0">
                <a:solidFill>
                  <a:srgbClr val="485D61"/>
                </a:solidFill>
                <a:latin typeface="+mn-lt"/>
              </a:rPr>
              <a:t>con particolare attenzione alla qualità e conservazione dei foraggi e alla produzione di foraggi e alimenti destinati alle diverse categorie di animali (</a:t>
            </a:r>
            <a:r>
              <a:rPr lang="it-IT" altLang="it-IT" sz="2400" dirty="0" err="1">
                <a:solidFill>
                  <a:srgbClr val="485D61"/>
                </a:solidFill>
                <a:latin typeface="+mn-lt"/>
              </a:rPr>
              <a:t>precision</a:t>
            </a:r>
            <a:r>
              <a:rPr lang="it-IT" altLang="it-IT" sz="2400" dirty="0">
                <a:solidFill>
                  <a:srgbClr val="485D61"/>
                </a:solidFill>
                <a:latin typeface="+mn-lt"/>
              </a:rPr>
              <a:t> </a:t>
            </a:r>
            <a:r>
              <a:rPr lang="it-IT" altLang="it-IT" sz="2400" dirty="0" err="1">
                <a:solidFill>
                  <a:srgbClr val="485D61"/>
                </a:solidFill>
                <a:latin typeface="+mn-lt"/>
              </a:rPr>
              <a:t>feeding</a:t>
            </a:r>
            <a:r>
              <a:rPr lang="it-IT" altLang="it-IT" sz="2400" dirty="0">
                <a:solidFill>
                  <a:srgbClr val="485D61"/>
                </a:solidFill>
                <a:latin typeface="+mn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9075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6D1C21E-7C7A-47E4-45C3-645382F9D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62" y="112644"/>
            <a:ext cx="936543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485D61"/>
                </a:solidFill>
                <a:latin typeface="Bodoni 72 Book"/>
              </a:rPr>
              <a:t>Obbiettivi per un sistema foraggero sostenibile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BD06F95-DCC1-3A61-7DA1-6EBD99083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91" y="1275520"/>
            <a:ext cx="1094658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44" indent="-228594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485D61"/>
                </a:solidFill>
                <a:latin typeface="+mn-lt"/>
              </a:rPr>
              <a:t>Avvicendamento delle colture </a:t>
            </a:r>
            <a:r>
              <a:rPr lang="it-IT" sz="2400" dirty="0">
                <a:solidFill>
                  <a:srgbClr val="485D61"/>
                </a:solidFill>
                <a:latin typeface="+mn-lt"/>
              </a:rPr>
              <a:t>e doppie colture integrando colture energetiche e proteiche</a:t>
            </a:r>
          </a:p>
          <a:p>
            <a:pPr marL="285744" indent="-228594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485D61"/>
                </a:solidFill>
                <a:latin typeface="+mn-lt"/>
              </a:rPr>
              <a:t>Introduzione specie azotofissatrici </a:t>
            </a:r>
            <a:r>
              <a:rPr lang="it-IT" sz="2400" dirty="0">
                <a:solidFill>
                  <a:srgbClr val="485D61"/>
                </a:solidFill>
                <a:latin typeface="+mn-lt"/>
              </a:rPr>
              <a:t>(leguminose foraggere e da granella)</a:t>
            </a:r>
          </a:p>
          <a:p>
            <a:pPr marL="285744" indent="-228594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485D61"/>
                </a:solidFill>
                <a:latin typeface="+mn-lt"/>
              </a:rPr>
              <a:t>Valorizzazione dei prati permanenti e avvicendati </a:t>
            </a:r>
            <a:r>
              <a:rPr lang="it-IT" sz="2400" dirty="0">
                <a:solidFill>
                  <a:srgbClr val="485D61"/>
                </a:solidFill>
                <a:latin typeface="+mn-lt"/>
              </a:rPr>
              <a:t>per il loro ruolo agroambientale</a:t>
            </a:r>
          </a:p>
          <a:p>
            <a:pPr marL="285744" indent="-228594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485D61"/>
                </a:solidFill>
                <a:latin typeface="+mn-lt"/>
              </a:rPr>
              <a:t>Individuazione di foraggere ad alta digeribilità della fibra e alimenti ad elevata produzione di energia netta latte e proteina per ettaro</a:t>
            </a:r>
          </a:p>
          <a:p>
            <a:pPr marL="285744" indent="-228594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485D61"/>
                </a:solidFill>
                <a:latin typeface="+mn-lt"/>
              </a:rPr>
              <a:t>Taglio precoce delle foraggere prative </a:t>
            </a:r>
            <a:r>
              <a:rPr lang="it-IT" sz="2400" dirty="0">
                <a:solidFill>
                  <a:srgbClr val="485D61"/>
                </a:solidFill>
                <a:latin typeface="+mn-lt"/>
              </a:rPr>
              <a:t>(con strisce fiorite in aree </a:t>
            </a:r>
            <a:r>
              <a:rPr lang="it-IT" sz="2400" dirty="0" err="1">
                <a:solidFill>
                  <a:srgbClr val="485D61"/>
                </a:solidFill>
                <a:latin typeface="+mn-lt"/>
              </a:rPr>
              <a:t>agroecologiche</a:t>
            </a:r>
            <a:r>
              <a:rPr lang="it-IT" sz="2400" dirty="0">
                <a:solidFill>
                  <a:srgbClr val="485D61"/>
                </a:solidFill>
                <a:latin typeface="+mn-lt"/>
              </a:rPr>
              <a:t>)</a:t>
            </a:r>
          </a:p>
          <a:p>
            <a:pPr marL="285744" indent="-228594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485D61"/>
                </a:solidFill>
                <a:latin typeface="+mn-lt"/>
              </a:rPr>
              <a:t>Conservazione efficiente mediante l’insilamento</a:t>
            </a:r>
          </a:p>
        </p:txBody>
      </p:sp>
    </p:spTree>
    <p:extLst>
      <p:ext uri="{BB962C8B-B14F-4D97-AF65-F5344CB8AC3E}">
        <p14:creationId xmlns:p14="http://schemas.microsoft.com/office/powerpoint/2010/main" val="215658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36585-9D05-5BD9-EB34-45E98AF0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14" y="126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Scelta delle colture in base alla fertilità dei terreni aziendali e disponibilità idrica</a:t>
            </a:r>
          </a:p>
        </p:txBody>
      </p:sp>
      <p:pic>
        <p:nvPicPr>
          <p:cNvPr id="7" name="Immagine 14" descr="Immagine che contiene erba, esterni, pianta, inpiedi&#10;&#10;Descrizione generata automaticamente">
            <a:extLst>
              <a:ext uri="{FF2B5EF4-FFF2-40B4-BE49-F238E27FC236}">
                <a16:creationId xmlns:a16="http://schemas.microsoft.com/office/drawing/2014/main" id="{12E279E1-5D60-535A-7E00-D65538A2A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436"/>
          <a:stretch/>
        </p:blipFill>
        <p:spPr bwMode="auto">
          <a:xfrm>
            <a:off x="633359" y="1275889"/>
            <a:ext cx="5605455" cy="509198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esterni, cielo, erba, campo&#10;&#10;Descrizione generata automaticamente">
            <a:extLst>
              <a:ext uri="{FF2B5EF4-FFF2-40B4-BE49-F238E27FC236}">
                <a16:creationId xmlns:a16="http://schemas.microsoft.com/office/drawing/2014/main" id="{7CC5D140-0FF1-DAE4-4F28-6FBA3477A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4" t="34422"/>
          <a:stretch/>
        </p:blipFill>
        <p:spPr>
          <a:xfrm>
            <a:off x="6187059" y="1275889"/>
            <a:ext cx="5534309" cy="50919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ECF964CB-9356-0686-2AFC-9EF88E9609DC}"/>
              </a:ext>
            </a:extLst>
          </p:cNvPr>
          <p:cNvSpPr/>
          <p:nvPr/>
        </p:nvSpPr>
        <p:spPr>
          <a:xfrm>
            <a:off x="655485" y="2480350"/>
            <a:ext cx="11041624" cy="2399071"/>
          </a:xfrm>
          <a:prstGeom prst="rightArrow">
            <a:avLst/>
          </a:prstGeom>
          <a:gradFill>
            <a:gsLst>
              <a:gs pos="33000">
                <a:srgbClr val="FFC000"/>
              </a:gs>
              <a:gs pos="0">
                <a:srgbClr val="C00000"/>
              </a:gs>
              <a:gs pos="100000">
                <a:srgbClr val="00B050"/>
              </a:gs>
            </a:gsLst>
            <a:lin ang="1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 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2657B6-F8A9-8953-00B8-6E4AC4F2B95D}"/>
              </a:ext>
            </a:extLst>
          </p:cNvPr>
          <p:cNvSpPr txBox="1"/>
          <p:nvPr/>
        </p:nvSpPr>
        <p:spPr>
          <a:xfrm>
            <a:off x="3737711" y="3418275"/>
            <a:ext cx="447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Calibri "/>
              </a:rPr>
              <a:t>Fertilità e disponibilità idrica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04A7A7-5FD3-16D2-FD81-30F3DA49733F}"/>
              </a:ext>
            </a:extLst>
          </p:cNvPr>
          <p:cNvSpPr txBox="1"/>
          <p:nvPr/>
        </p:nvSpPr>
        <p:spPr>
          <a:xfrm>
            <a:off x="929259" y="3212207"/>
            <a:ext cx="1844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 "/>
              </a:rPr>
              <a:t>Scarsa</a:t>
            </a:r>
          </a:p>
          <a:p>
            <a:r>
              <a:rPr lang="it-IT" sz="2800" dirty="0">
                <a:latin typeface="Calibri "/>
              </a:rPr>
              <a:t>vocazione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A0651B-5847-5916-E039-3F54BFC25037}"/>
              </a:ext>
            </a:extLst>
          </p:cNvPr>
          <p:cNvSpPr txBox="1"/>
          <p:nvPr/>
        </p:nvSpPr>
        <p:spPr>
          <a:xfrm>
            <a:off x="9283863" y="3121215"/>
            <a:ext cx="1634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alibri "/>
              </a:rPr>
              <a:t>Elevata</a:t>
            </a:r>
          </a:p>
          <a:p>
            <a:pPr algn="ctr"/>
            <a:r>
              <a:rPr lang="it-IT" sz="2800" dirty="0">
                <a:latin typeface="Calibri "/>
              </a:rPr>
              <a:t>vocazione</a:t>
            </a:r>
          </a:p>
        </p:txBody>
      </p:sp>
    </p:spTree>
    <p:extLst>
      <p:ext uri="{BB962C8B-B14F-4D97-AF65-F5344CB8AC3E}">
        <p14:creationId xmlns:p14="http://schemas.microsoft.com/office/powerpoint/2010/main" val="224579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7E23-7531-D899-CEBC-D2518910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 descr="Immagine che contiene erba, esterni, pianta, inpiedi&#10;&#10;Descrizione generata automaticamente">
            <a:extLst>
              <a:ext uri="{FF2B5EF4-FFF2-40B4-BE49-F238E27FC236}">
                <a16:creationId xmlns:a16="http://schemas.microsoft.com/office/drawing/2014/main" id="{E7DD173B-176C-DC2C-0CAD-D10CBBACD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436"/>
          <a:stretch/>
        </p:blipFill>
        <p:spPr bwMode="auto">
          <a:xfrm>
            <a:off x="734959" y="1508292"/>
            <a:ext cx="5605455" cy="509198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Immagine che contiene esterni, cielo, erba, campo&#10;&#10;Descrizione generata automaticamente">
            <a:extLst>
              <a:ext uri="{FF2B5EF4-FFF2-40B4-BE49-F238E27FC236}">
                <a16:creationId xmlns:a16="http://schemas.microsoft.com/office/drawing/2014/main" id="{4FCF2814-B559-2497-1DF5-F2425393A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4" t="34422"/>
          <a:stretch/>
        </p:blipFill>
        <p:spPr>
          <a:xfrm>
            <a:off x="6288659" y="1508292"/>
            <a:ext cx="5534309" cy="50919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43064DED-16B8-5B1E-030D-B462466DCCBB}"/>
              </a:ext>
            </a:extLst>
          </p:cNvPr>
          <p:cNvSpPr/>
          <p:nvPr/>
        </p:nvSpPr>
        <p:spPr>
          <a:xfrm>
            <a:off x="757085" y="2375402"/>
            <a:ext cx="11041624" cy="2399071"/>
          </a:xfrm>
          <a:prstGeom prst="rightArrow">
            <a:avLst/>
          </a:prstGeom>
          <a:gradFill>
            <a:gsLst>
              <a:gs pos="33000">
                <a:srgbClr val="FFC000"/>
              </a:gs>
              <a:gs pos="0">
                <a:srgbClr val="C00000"/>
              </a:gs>
              <a:gs pos="100000">
                <a:srgbClr val="00B050"/>
              </a:gs>
            </a:gsLst>
            <a:lin ang="1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 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0FE021-7FF6-FB4E-7BB2-8F6AAFB09B92}"/>
              </a:ext>
            </a:extLst>
          </p:cNvPr>
          <p:cNvSpPr txBox="1"/>
          <p:nvPr/>
        </p:nvSpPr>
        <p:spPr>
          <a:xfrm>
            <a:off x="4458929" y="3344104"/>
            <a:ext cx="447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Calibri "/>
              </a:rPr>
              <a:t>Fertilità e disponibilità idrica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93A009-DA60-BCAF-9331-B745527C4F19}"/>
              </a:ext>
            </a:extLst>
          </p:cNvPr>
          <p:cNvSpPr txBox="1"/>
          <p:nvPr/>
        </p:nvSpPr>
        <p:spPr>
          <a:xfrm>
            <a:off x="941441" y="3046869"/>
            <a:ext cx="1784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 "/>
              </a:rPr>
              <a:t>Scarsa</a:t>
            </a:r>
          </a:p>
          <a:p>
            <a:r>
              <a:rPr lang="it-IT" sz="2800" dirty="0">
                <a:latin typeface="Calibri "/>
              </a:rPr>
              <a:t>vocazione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CEA11D-F26B-A419-2DFA-F68AEDE4DAB2}"/>
              </a:ext>
            </a:extLst>
          </p:cNvPr>
          <p:cNvSpPr txBox="1"/>
          <p:nvPr/>
        </p:nvSpPr>
        <p:spPr>
          <a:xfrm>
            <a:off x="9550810" y="3128660"/>
            <a:ext cx="1634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alibri "/>
              </a:rPr>
              <a:t>Elevata vocazione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39072F-8064-221B-DF8F-B0B65E97D244}"/>
              </a:ext>
            </a:extLst>
          </p:cNvPr>
          <p:cNvSpPr/>
          <p:nvPr/>
        </p:nvSpPr>
        <p:spPr>
          <a:xfrm>
            <a:off x="757085" y="2518394"/>
            <a:ext cx="8180438" cy="41377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Cereali vernini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CF93006-4A47-E4A1-085A-6FC727FC0770}"/>
              </a:ext>
            </a:extLst>
          </p:cNvPr>
          <p:cNvSpPr/>
          <p:nvPr/>
        </p:nvSpPr>
        <p:spPr>
          <a:xfrm>
            <a:off x="2249129" y="1603269"/>
            <a:ext cx="8310715" cy="413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Loglio italico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7B88A31-6A87-EF62-2FCB-476AFA02ABBC}"/>
              </a:ext>
            </a:extLst>
          </p:cNvPr>
          <p:cNvSpPr/>
          <p:nvPr/>
        </p:nvSpPr>
        <p:spPr>
          <a:xfrm>
            <a:off x="1683774" y="2059279"/>
            <a:ext cx="8084112" cy="4137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Erbai misti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009B517-ABAC-C0AC-CBE2-3A1963AEE980}"/>
              </a:ext>
            </a:extLst>
          </p:cNvPr>
          <p:cNvSpPr/>
          <p:nvPr/>
        </p:nvSpPr>
        <p:spPr>
          <a:xfrm>
            <a:off x="2861187" y="5145997"/>
            <a:ext cx="7698657" cy="41377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Mais (attenzione a epoca di semina, ibridi e destinazione)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77E6F19-10F9-C9DB-C537-F89D0E5347AF}"/>
              </a:ext>
            </a:extLst>
          </p:cNvPr>
          <p:cNvSpPr/>
          <p:nvPr/>
        </p:nvSpPr>
        <p:spPr>
          <a:xfrm>
            <a:off x="757085" y="4226578"/>
            <a:ext cx="5466734" cy="4137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Sorgo foraggero o granella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65C8FE8-1626-B954-3D6E-28BFE4447766}"/>
              </a:ext>
            </a:extLst>
          </p:cNvPr>
          <p:cNvSpPr/>
          <p:nvPr/>
        </p:nvSpPr>
        <p:spPr>
          <a:xfrm>
            <a:off x="1881650" y="4684920"/>
            <a:ext cx="6839563" cy="4137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Soia insilata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E89A2810-6934-E978-B762-4697C2F1DC2D}"/>
              </a:ext>
            </a:extLst>
          </p:cNvPr>
          <p:cNvSpPr txBox="1">
            <a:spLocks/>
          </p:cNvSpPr>
          <p:nvPr/>
        </p:nvSpPr>
        <p:spPr>
          <a:xfrm>
            <a:off x="941441" y="17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rgbClr val="485D61"/>
                </a:solidFill>
                <a:latin typeface="Bodoni 72 Book"/>
                <a:ea typeface="+mn-ea"/>
                <a:cs typeface="Arial" panose="020B0604020202020204" pitchFamily="34" charset="0"/>
              </a:rPr>
              <a:t>Scelta delle colture in base alla fertilità dei terreni aziendali e disponibilità idrica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9ED51A5-B475-8761-1A68-B15AFDA82B35}"/>
              </a:ext>
            </a:extLst>
          </p:cNvPr>
          <p:cNvSpPr/>
          <p:nvPr/>
        </p:nvSpPr>
        <p:spPr>
          <a:xfrm>
            <a:off x="1881650" y="5608004"/>
            <a:ext cx="8678194" cy="41377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Erba medica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1B626DB-208D-1163-33D8-4156DB8F5D70}"/>
              </a:ext>
            </a:extLst>
          </p:cNvPr>
          <p:cNvSpPr/>
          <p:nvPr/>
        </p:nvSpPr>
        <p:spPr>
          <a:xfrm>
            <a:off x="751472" y="6049673"/>
            <a:ext cx="9808372" cy="413779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 "/>
              </a:rPr>
              <a:t>Prati avvicendati e permanenti</a:t>
            </a:r>
          </a:p>
        </p:txBody>
      </p:sp>
    </p:spTree>
    <p:extLst>
      <p:ext uri="{BB962C8B-B14F-4D97-AF65-F5344CB8AC3E}">
        <p14:creationId xmlns:p14="http://schemas.microsoft.com/office/powerpoint/2010/main" val="18561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F67311-4ED0-8425-C48D-A7A91088F178}"/>
              </a:ext>
            </a:extLst>
          </p:cNvPr>
          <p:cNvSpPr txBox="1"/>
          <p:nvPr/>
        </p:nvSpPr>
        <p:spPr>
          <a:xfrm>
            <a:off x="7482670" y="1448730"/>
            <a:ext cx="40514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485D61"/>
                </a:solidFill>
                <a:ea typeface="Calibri" panose="020F0502020204030204" pitchFamily="34" charset="0"/>
              </a:rPr>
              <a:t>Collegare il sistema foraggero ai fabbisogni degli animali per ridurre impatti e costi</a:t>
            </a:r>
            <a:endParaRPr lang="it-IT" sz="2800" dirty="0">
              <a:solidFill>
                <a:srgbClr val="485D61"/>
              </a:solidFill>
            </a:endParaRPr>
          </a:p>
        </p:txBody>
      </p:sp>
      <p:pic>
        <p:nvPicPr>
          <p:cNvPr id="5" name="Immagine 4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DEF57474-6FE4-AC7F-AC25-3A2733C5E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t="11244" r="436" b="1466"/>
          <a:stretch/>
        </p:blipFill>
        <p:spPr>
          <a:xfrm>
            <a:off x="-50006" y="-17664"/>
            <a:ext cx="7708106" cy="259158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C5604B-6F7F-24ED-E134-5AC8AC6BD784}"/>
              </a:ext>
            </a:extLst>
          </p:cNvPr>
          <p:cNvSpPr txBox="1"/>
          <p:nvPr/>
        </p:nvSpPr>
        <p:spPr>
          <a:xfrm>
            <a:off x="184936" y="4960894"/>
            <a:ext cx="6164493" cy="1771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67" dirty="0">
                <a:solidFill>
                  <a:srgbClr val="485D61"/>
                </a:solidFill>
                <a:cs typeface="Arial" panose="020B0604020202020204" pitchFamily="34" charset="0"/>
              </a:rPr>
              <a:t>8 anni di studio (2014-2021)</a:t>
            </a:r>
          </a:p>
          <a:p>
            <a:pPr>
              <a:lnSpc>
                <a:spcPct val="150000"/>
              </a:lnSpc>
            </a:pPr>
            <a:r>
              <a:rPr lang="it-IT" sz="1867" dirty="0">
                <a:solidFill>
                  <a:srgbClr val="485D61"/>
                </a:solidFill>
                <a:cs typeface="Arial" panose="020B0604020202020204" pitchFamily="34" charset="0"/>
              </a:rPr>
              <a:t>Analisi aziendale PRE (3 anni), </a:t>
            </a:r>
            <a:r>
              <a:rPr lang="it-IT" sz="1600" dirty="0">
                <a:solidFill>
                  <a:srgbClr val="485D61"/>
                </a:solidFill>
                <a:cs typeface="Arial" panose="020B0604020202020204" pitchFamily="34" charset="0"/>
              </a:rPr>
              <a:t>2 anni transizione</a:t>
            </a:r>
            <a:r>
              <a:rPr lang="it-IT" sz="1467" dirty="0">
                <a:solidFill>
                  <a:srgbClr val="485D61"/>
                </a:solidFill>
                <a:cs typeface="Arial" panose="020B0604020202020204" pitchFamily="34" charset="0"/>
              </a:rPr>
              <a:t>,</a:t>
            </a:r>
            <a:r>
              <a:rPr lang="it-IT" sz="1867" dirty="0">
                <a:solidFill>
                  <a:srgbClr val="485D61"/>
                </a:solidFill>
                <a:cs typeface="Arial" panose="020B0604020202020204" pitchFamily="34" charset="0"/>
              </a:rPr>
              <a:t> POST (3 anni): a seguito cambio Sistema foraggero e adattamento strategie di alimentazione</a:t>
            </a:r>
          </a:p>
        </p:txBody>
      </p:sp>
      <p:sp>
        <p:nvSpPr>
          <p:cNvPr id="10" name="Nuvola 9">
            <a:extLst>
              <a:ext uri="{FF2B5EF4-FFF2-40B4-BE49-F238E27FC236}">
                <a16:creationId xmlns:a16="http://schemas.microsoft.com/office/drawing/2014/main" id="{1C9EC73E-B8B1-CF0C-E573-CAAA398145A5}"/>
              </a:ext>
            </a:extLst>
          </p:cNvPr>
          <p:cNvSpPr/>
          <p:nvPr/>
        </p:nvSpPr>
        <p:spPr>
          <a:xfrm>
            <a:off x="135734" y="2548868"/>
            <a:ext cx="5657636" cy="242344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rgbClr val="485D6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3374ED-4613-449A-89C7-16BC817A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33" y="2882625"/>
            <a:ext cx="5006937" cy="1498745"/>
          </a:xfrm>
        </p:spPr>
        <p:txBody>
          <a:bodyPr vert="horz" wrap="square" lIns="91440" tIns="45720" rIns="91440" bIns="45720" rtlCol="0" anchor="t" anchorCtr="0" compatLnSpc="1"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sz="2667" dirty="0">
                <a:solidFill>
                  <a:schemeClr val="bg1"/>
                </a:solidFill>
                <a:latin typeface="+mn-lt"/>
              </a:rPr>
              <a:t>Esperienze in aziende zootecniche da latte in Pianura Padana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557613-0859-8C0A-E7C1-809DFDAF4437}"/>
              </a:ext>
            </a:extLst>
          </p:cNvPr>
          <p:cNvSpPr txBox="1"/>
          <p:nvPr/>
        </p:nvSpPr>
        <p:spPr>
          <a:xfrm>
            <a:off x="7346157" y="3398077"/>
            <a:ext cx="280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485D61"/>
                </a:solidFill>
                <a:ea typeface="Calibri" panose="020F0502020204030204" pitchFamily="34" charset="0"/>
              </a:rPr>
              <a:t>1 azienda da latte Biologica</a:t>
            </a:r>
          </a:p>
          <a:p>
            <a:r>
              <a:rPr lang="it-IT" sz="1800" dirty="0">
                <a:solidFill>
                  <a:srgbClr val="485D61"/>
                </a:solidFill>
                <a:ea typeface="Calibri" panose="020F0502020204030204" pitchFamily="34" charset="0"/>
              </a:rPr>
              <a:t>1 azienda Convenzionale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0600651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1252</Words>
  <Application>Microsoft Office PowerPoint</Application>
  <PresentationFormat>Widescreen</PresentationFormat>
  <Paragraphs>277</Paragraphs>
  <Slides>26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9" baseType="lpstr">
      <vt:lpstr>Aptos</vt:lpstr>
      <vt:lpstr>Arial</vt:lpstr>
      <vt:lpstr>Bodoni 72 Book</vt:lpstr>
      <vt:lpstr>Calibri</vt:lpstr>
      <vt:lpstr>Calibri </vt:lpstr>
      <vt:lpstr>Calibri Light</vt:lpstr>
      <vt:lpstr>Circular Std Book</vt:lpstr>
      <vt:lpstr>Gotham</vt:lpstr>
      <vt:lpstr>Liberation Serif</vt:lpstr>
      <vt:lpstr>Lucida Sans Unicode</vt:lpstr>
      <vt:lpstr>Tahoma</vt:lpstr>
      <vt:lpstr>Times New Roman</vt:lpstr>
      <vt:lpstr>Personalizza struttura</vt:lpstr>
      <vt:lpstr>Presentazione standard di PowerPoint</vt:lpstr>
      <vt:lpstr>Presentazione standard di PowerPoint</vt:lpstr>
      <vt:lpstr>Ricordiamoci cosa significa sostenibilità?</vt:lpstr>
      <vt:lpstr>Presentazione standard di PowerPoint</vt:lpstr>
      <vt:lpstr>Presentazione standard di PowerPoint</vt:lpstr>
      <vt:lpstr>Presentazione standard di PowerPoint</vt:lpstr>
      <vt:lpstr>Scelta delle colture in base alla fertilità dei terreni aziendali e disponibilità idrica</vt:lpstr>
      <vt:lpstr>Presentazione standard di PowerPoint</vt:lpstr>
      <vt:lpstr>Esperienze in aziende zootecniche da latte in Pianura Padana</vt:lpstr>
      <vt:lpstr>Intensità della produzione di latte, qualità del latte, efficienza nei periodi PRE e POST il cambiamento del sistema foraggero</vt:lpstr>
      <vt:lpstr>Presentazione standard di PowerPoint</vt:lpstr>
      <vt:lpstr>Carbon footprint latte (kg CO2-eq/kg FPCM)  PRE e POST negli allevamenti studiati</vt:lpstr>
      <vt:lpstr>Presentazione standard di PowerPoint</vt:lpstr>
      <vt:lpstr>Valorizzazione delle leguminose: erba medica</vt:lpstr>
      <vt:lpstr>Presentazione standard di PowerPoint</vt:lpstr>
      <vt:lpstr>Presentazione standard di PowerPoint</vt:lpstr>
      <vt:lpstr>Intensità della gestione agricola: potenziale ecotossicologico, quantità di fertilizzanti di sintesi in relazione al livello di intensità gestionale</vt:lpstr>
      <vt:lpstr>Biodiversità botanica di sistemi colturali di pianura nel parco del Ticino</vt:lpstr>
      <vt:lpstr>Pressione specie erbacee invasive in relazione alla coltura e alla successione colturale </vt:lpstr>
      <vt:lpstr>Biodiversità insetti utili (Sezione Entomologia – DISAFA-UNITO)</vt:lpstr>
      <vt:lpstr>Presentazione standard di PowerPoint</vt:lpstr>
      <vt:lpstr>Presentazione standard di PowerPoint</vt:lpstr>
      <vt:lpstr>... taglio precoce dei prati nel rispetto della biodiversità!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Giorgio Borreani</cp:lastModifiedBy>
  <cp:revision>110</cp:revision>
  <dcterms:created xsi:type="dcterms:W3CDTF">2024-01-17T17:00:12Z</dcterms:created>
  <dcterms:modified xsi:type="dcterms:W3CDTF">2024-07-02T13:15:58Z</dcterms:modified>
</cp:coreProperties>
</file>