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1"/>
  </p:notesMasterIdLst>
  <p:sldIdLst>
    <p:sldId id="256" r:id="rId2"/>
    <p:sldId id="264" r:id="rId3"/>
    <p:sldId id="266" r:id="rId4"/>
    <p:sldId id="258" r:id="rId5"/>
    <p:sldId id="259" r:id="rId6"/>
    <p:sldId id="260" r:id="rId7"/>
    <p:sldId id="268" r:id="rId8"/>
    <p:sldId id="265" r:id="rId9"/>
    <p:sldId id="269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03" userDrawn="1">
          <p15:clr>
            <a:srgbClr val="A4A3A4"/>
          </p15:clr>
        </p15:guide>
        <p15:guide id="2" pos="32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ile chiaro 2 - Color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8"/>
  </p:normalViewPr>
  <p:slideViewPr>
    <p:cSldViewPr snapToGrid="0">
      <p:cViewPr varScale="1">
        <p:scale>
          <a:sx n="84" d="100"/>
          <a:sy n="84" d="100"/>
        </p:scale>
        <p:origin x="629" y="101"/>
      </p:cViewPr>
      <p:guideLst>
        <p:guide orient="horz" pos="3203"/>
        <p:guide pos="32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720" y="1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A56B0-744A-0B4C-A1BF-C952780C6273}" type="datetimeFigureOut">
              <a:rPr lang="it-IT" smtClean="0"/>
              <a:t>08/01/2024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30724-F161-CF45-A95F-9B3EE4D684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79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E30724-F161-CF45-A95F-9B3EE4D68449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6722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30724-F161-CF45-A95F-9B3EE4D68449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0837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xmlns="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xmlns="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xmlns="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75316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66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32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32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xmlns="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xmlns="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xmlns="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437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346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xmlns="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55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52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90302A25-2D4F-4AD5-B0E9-C12184C3599E}"/>
              </a:ext>
            </a:extLst>
          </p:cNvPr>
          <p:cNvGrpSpPr/>
          <p:nvPr/>
        </p:nvGrpSpPr>
        <p:grpSpPr>
          <a:xfrm>
            <a:off x="9717" y="1360511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xmlns="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xmlns="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xmlns="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67AE3245-CC24-4872-8C15-FBAB0346384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808413" y="4325938"/>
            <a:ext cx="914400" cy="9144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82499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B84A89F5-6982-40AE-8108-88B93E85C8FF}"/>
              </a:ext>
            </a:extLst>
          </p:cNvPr>
          <p:cNvGrpSpPr/>
          <p:nvPr userDrawn="1"/>
        </p:nvGrpSpPr>
        <p:grpSpPr>
          <a:xfrm>
            <a:off x="5452463" y="0"/>
            <a:ext cx="5401281" cy="3312716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90302A25-2D4F-4AD5-B0E9-C12184C3599E}"/>
              </a:ext>
            </a:extLst>
          </p:cNvPr>
          <p:cNvGrpSpPr/>
          <p:nvPr/>
        </p:nvGrpSpPr>
        <p:grpSpPr>
          <a:xfrm>
            <a:off x="-4138" y="1360511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xmlns="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xmlns="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xmlns="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67AE3245-CC24-4872-8C15-FBAB0346384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808413" y="4325938"/>
            <a:ext cx="914400" cy="9144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01656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22">
            <a:extLst>
              <a:ext uri="{FF2B5EF4-FFF2-40B4-BE49-F238E27FC236}">
                <a16:creationId xmlns:a16="http://schemas.microsoft.com/office/drawing/2014/main" xmlns="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xmlns="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xmlns="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1/8/2024</a:t>
            </a:fld>
            <a:endParaRPr lang="en-US" dirty="0"/>
          </a:p>
        </p:txBody>
      </p:sp>
      <p:grpSp>
        <p:nvGrpSpPr>
          <p:cNvPr id="4" name="Group 8">
            <a:extLst>
              <a:ext uri="{FF2B5EF4-FFF2-40B4-BE49-F238E27FC236}">
                <a16:creationId xmlns:a16="http://schemas.microsoft.com/office/drawing/2014/main" xmlns="" id="{BD6E3AD4-C7DE-C1FB-18CD-0A0D744E5C4E}"/>
              </a:ext>
            </a:extLst>
          </p:cNvPr>
          <p:cNvGrpSpPr/>
          <p:nvPr userDrawn="1"/>
        </p:nvGrpSpPr>
        <p:grpSpPr>
          <a:xfrm rot="16200000">
            <a:off x="7216946" y="1907089"/>
            <a:ext cx="4381339" cy="5510713"/>
            <a:chOff x="0" y="1347287"/>
            <a:chExt cx="4259808" cy="5510713"/>
          </a:xfrm>
        </p:grpSpPr>
        <p:sp>
          <p:nvSpPr>
            <p:cNvPr id="6" name="Freeform: Shape 58">
              <a:extLst>
                <a:ext uri="{FF2B5EF4-FFF2-40B4-BE49-F238E27FC236}">
                  <a16:creationId xmlns:a16="http://schemas.microsoft.com/office/drawing/2014/main" xmlns="" id="{19E31524-08F7-DE68-B4F0-9A9E1B46315B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0" name="Freeform: Shape 59">
              <a:extLst>
                <a:ext uri="{FF2B5EF4-FFF2-40B4-BE49-F238E27FC236}">
                  <a16:creationId xmlns:a16="http://schemas.microsoft.com/office/drawing/2014/main" xmlns="" id="{7920F130-559A-A0FE-4BE2-F15572BE4984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1" name="Freeform: Shape 60">
              <a:extLst>
                <a:ext uri="{FF2B5EF4-FFF2-40B4-BE49-F238E27FC236}">
                  <a16:creationId xmlns:a16="http://schemas.microsoft.com/office/drawing/2014/main" xmlns="" id="{5F7D333C-5DBF-3612-59E9-7EAE9FE10123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2" name="Freeform: Shape 61">
              <a:extLst>
                <a:ext uri="{FF2B5EF4-FFF2-40B4-BE49-F238E27FC236}">
                  <a16:creationId xmlns:a16="http://schemas.microsoft.com/office/drawing/2014/main" xmlns="" id="{9DADF37A-1CC9-F759-C7E9-983B5C92A142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13" name="Group 6">
            <a:extLst>
              <a:ext uri="{FF2B5EF4-FFF2-40B4-BE49-F238E27FC236}">
                <a16:creationId xmlns:a16="http://schemas.microsoft.com/office/drawing/2014/main" xmlns="" id="{CDC02CCA-BC30-D2AA-F80A-EAB47F056B11}"/>
              </a:ext>
            </a:extLst>
          </p:cNvPr>
          <p:cNvGrpSpPr/>
          <p:nvPr userDrawn="1"/>
        </p:nvGrpSpPr>
        <p:grpSpPr>
          <a:xfrm>
            <a:off x="1846721" y="0"/>
            <a:ext cx="5667375" cy="3701144"/>
            <a:chOff x="3124577" y="0"/>
            <a:chExt cx="4389519" cy="2916937"/>
          </a:xfrm>
        </p:grpSpPr>
        <p:sp>
          <p:nvSpPr>
            <p:cNvPr id="14" name="Freeform: Shape 48">
              <a:extLst>
                <a:ext uri="{FF2B5EF4-FFF2-40B4-BE49-F238E27FC236}">
                  <a16:creationId xmlns:a16="http://schemas.microsoft.com/office/drawing/2014/main" xmlns="" id="{04CCA706-B4DC-55BA-0D73-8760CFA81656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5" name="Freeform: Shape 49">
              <a:extLst>
                <a:ext uri="{FF2B5EF4-FFF2-40B4-BE49-F238E27FC236}">
                  <a16:creationId xmlns:a16="http://schemas.microsoft.com/office/drawing/2014/main" xmlns="" id="{09F9CAB5-DE1C-AD9D-429F-C5E3C1E680A2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6" name="Freeform: Shape 50">
              <a:extLst>
                <a:ext uri="{FF2B5EF4-FFF2-40B4-BE49-F238E27FC236}">
                  <a16:creationId xmlns:a16="http://schemas.microsoft.com/office/drawing/2014/main" xmlns="" id="{7C797D40-0403-7E3E-8692-F12C2A6F8B7D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7" name="Freeform: Shape 51">
              <a:extLst>
                <a:ext uri="{FF2B5EF4-FFF2-40B4-BE49-F238E27FC236}">
                  <a16:creationId xmlns:a16="http://schemas.microsoft.com/office/drawing/2014/main" xmlns="" id="{C5EC6EF4-755F-D1C8-9180-14CA8F827799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19" name="Text Placeholder 2">
            <a:extLst>
              <a:ext uri="{FF2B5EF4-FFF2-40B4-BE49-F238E27FC236}">
                <a16:creationId xmlns:a16="http://schemas.microsoft.com/office/drawing/2014/main" xmlns="" id="{F55EB2BE-BF79-F9C3-DD3D-1B579AFC3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6496" y="5445133"/>
            <a:ext cx="56673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itolo 18">
            <a:extLst>
              <a:ext uri="{FF2B5EF4-FFF2-40B4-BE49-F238E27FC236}">
                <a16:creationId xmlns:a16="http://schemas.microsoft.com/office/drawing/2014/main" xmlns="" id="{DB320DC5-1A4D-555D-B59F-CAB504E15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803" y="3871636"/>
            <a:ext cx="5667375" cy="1345269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656855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2125F15-F0D5-4F17-D10A-711C39888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D49A9690-E3D4-B5EF-8E8E-864D5405A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655AD876-107A-BD71-E955-08669602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9E4717EB-58D6-A006-1248-6420D1B35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48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F3B60550-ED94-22DD-DE0C-BAAC38881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D348789B-AC6C-D816-4673-14626553D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0ACC3881-ACCE-FB83-2F2F-A87A6B283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  <p:sp>
        <p:nvSpPr>
          <p:cNvPr id="6" name="Titolo 5">
            <a:extLst>
              <a:ext uri="{FF2B5EF4-FFF2-40B4-BE49-F238E27FC236}">
                <a16:creationId xmlns:a16="http://schemas.microsoft.com/office/drawing/2014/main" xmlns="" id="{46B8A4EA-C5AC-1858-5FA6-E3D64E17A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2602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39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xmlns="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237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xmlns="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33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8" r:id="rId4"/>
    <p:sldLayoutId id="2147483677" r:id="rId5"/>
    <p:sldLayoutId id="2147483674" r:id="rId6"/>
    <p:sldLayoutId id="2147483675" r:id="rId7"/>
    <p:sldLayoutId id="2147483672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AC8EEB0F-BA72-49AC-956F-331B60FDE7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 descr="Un mosaico di forme geometriche colorate">
            <a:extLst>
              <a:ext uri="{FF2B5EF4-FFF2-40B4-BE49-F238E27FC236}">
                <a16:creationId xmlns:a16="http://schemas.microsoft.com/office/drawing/2014/main" xmlns="" id="{5902D340-BC60-2661-1B4D-9916631F8E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013" r="-1" b="3295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B8CE58F-407C-497E-B723-21FD8C6D35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09937" y="721297"/>
            <a:ext cx="5565913" cy="5415406"/>
            <a:chOff x="797792" y="912854"/>
            <a:chExt cx="5298208" cy="503229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1BE70332-ECAF-47BB-8C7B-BD049452F6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1439" y="1056388"/>
              <a:ext cx="4968823" cy="4748064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716D9361-A35A-4DC8-AAB9-04FD2D6FEE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7792" y="912854"/>
              <a:ext cx="5298208" cy="503229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87FC31AD-FBB3-4219-A758-D6F7594A0A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3671" y="1232452"/>
              <a:ext cx="4715122" cy="4439901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33C0A2F-B995-077C-67F6-0B272A80B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381" y="1961449"/>
            <a:ext cx="5219884" cy="2362673"/>
          </a:xfrm>
        </p:spPr>
        <p:txBody>
          <a:bodyPr anchor="b">
            <a:normAutofit fontScale="90000"/>
          </a:bodyPr>
          <a:lstStyle/>
          <a:p>
            <a:pPr algn="ctr"/>
            <a:r>
              <a:rPr lang="it-IT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50 anni di</a:t>
            </a:r>
            <a:br>
              <a:rPr lang="it-IT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Parco del Ticino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041B3E9A-1AAE-B9BB-CD1C-1234A0691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5954" y="4404044"/>
            <a:ext cx="3688224" cy="816301"/>
          </a:xfrm>
        </p:spPr>
        <p:txBody>
          <a:bodyPr anchor="t">
            <a:normAutofit fontScale="85000" lnSpcReduction="10000"/>
          </a:bodyPr>
          <a:lstStyle/>
          <a:p>
            <a:pPr algn="ctr"/>
            <a:r>
              <a:rPr lang="it-IT" sz="2000">
                <a:solidFill>
                  <a:schemeClr val="tx1">
                    <a:lumMod val="75000"/>
                    <a:lumOff val="25000"/>
                  </a:schemeClr>
                </a:solidFill>
              </a:rPr>
              <a:t>Il programma della iniziative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Immagine 7" descr="Immagine che contiene Elementi grafici, grafica, clipart, Carattere&#10;&#10;Descrizione generata automaticamente">
            <a:extLst>
              <a:ext uri="{FF2B5EF4-FFF2-40B4-BE49-F238E27FC236}">
                <a16:creationId xmlns:a16="http://schemas.microsoft.com/office/drawing/2014/main" xmlns="" id="{B0946BE1-21F9-4459-BD44-052206C68E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0231" y="95124"/>
            <a:ext cx="3594100" cy="3594100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xmlns="" id="{BED30F96-E6D4-CBFD-C650-C06A2060C01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446" t="30227" r="29841" b="30893"/>
          <a:stretch/>
        </p:blipFill>
        <p:spPr>
          <a:xfrm>
            <a:off x="10000136" y="2934230"/>
            <a:ext cx="2148775" cy="156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073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xmlns="" id="{0DBF1ABE-8590-450D-BB49-BDDCCF3EE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xmlns="" id="{A896E309-9008-4FCF-B20E-4D66A88933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83293" y="1074738"/>
            <a:ext cx="4906732" cy="467981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xmlns="" id="{866FB43D-65CC-47CA-8035-FF8F6B4D18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0567" y="1328292"/>
            <a:ext cx="4402466" cy="4181538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58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xmlns="" id="{E667A721-F18D-4002-9D70-BC20D791C0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7555" y="993913"/>
            <a:ext cx="5224848" cy="4884295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3" name="Immagine 52">
            <a:extLst>
              <a:ext uri="{FF2B5EF4-FFF2-40B4-BE49-F238E27FC236}">
                <a16:creationId xmlns:a16="http://schemas.microsoft.com/office/drawing/2014/main" xmlns="" id="{B12A6ABD-5821-C71B-CCB1-E3675DED2FD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013" t="39702" r="17293" b="42110"/>
          <a:stretch/>
        </p:blipFill>
        <p:spPr>
          <a:xfrm>
            <a:off x="7764443" y="5979607"/>
            <a:ext cx="4381339" cy="844322"/>
          </a:xfrm>
          <a:prstGeom prst="rect">
            <a:avLst/>
          </a:prstGeom>
        </p:spPr>
      </p:pic>
      <p:pic>
        <p:nvPicPr>
          <p:cNvPr id="2" name="Immagine 1" descr="Immagine che contiene Elementi grafici, grafica, clipart, Carattere&#10;&#10;Descrizione generata automaticamente">
            <a:extLst>
              <a:ext uri="{FF2B5EF4-FFF2-40B4-BE49-F238E27FC236}">
                <a16:creationId xmlns:a16="http://schemas.microsoft.com/office/drawing/2014/main" xmlns="" id="{75E2A671-8EC8-C29B-2AC6-59538557F6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828" y="-194847"/>
            <a:ext cx="1550084" cy="1550084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CC491571-FFC1-972C-6213-A836EC17C019}"/>
              </a:ext>
            </a:extLst>
          </p:cNvPr>
          <p:cNvSpPr txBox="1"/>
          <p:nvPr/>
        </p:nvSpPr>
        <p:spPr>
          <a:xfrm>
            <a:off x="1406956" y="2216943"/>
            <a:ext cx="383120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/>
              <a:t>Ripercorrere la storia,</a:t>
            </a:r>
            <a:br>
              <a:rPr lang="it-IT" sz="4000" b="1" dirty="0"/>
            </a:br>
            <a:r>
              <a:rPr lang="it-IT" sz="4000" b="1" dirty="0"/>
              <a:t>vivere l’attualità!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E4E31F6F-7F82-DFAB-76B0-69DD4CD7495F}"/>
              </a:ext>
            </a:extLst>
          </p:cNvPr>
          <p:cNvSpPr txBox="1"/>
          <p:nvPr/>
        </p:nvSpPr>
        <p:spPr>
          <a:xfrm>
            <a:off x="4101614" y="278273"/>
            <a:ext cx="4060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Tanti eventi sul territorio e per il territorio</a:t>
            </a:r>
            <a:endParaRPr lang="it-IT" sz="24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5EF35E8E-1856-1A8D-2D9F-AE6C36635FFE}"/>
              </a:ext>
            </a:extLst>
          </p:cNvPr>
          <p:cNvSpPr txBox="1"/>
          <p:nvPr/>
        </p:nvSpPr>
        <p:spPr>
          <a:xfrm>
            <a:off x="8255105" y="939738"/>
            <a:ext cx="3716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Un volume che racconti la storia del Parco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A563EB77-7FFB-5323-DFD5-D44C6B9DC4B7}"/>
              </a:ext>
            </a:extLst>
          </p:cNvPr>
          <p:cNvSpPr txBox="1"/>
          <p:nvPr/>
        </p:nvSpPr>
        <p:spPr>
          <a:xfrm>
            <a:off x="6111989" y="2222170"/>
            <a:ext cx="32567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Momenti congressuali e di approfondimento tecnico-scientifico</a:t>
            </a:r>
          </a:p>
          <a:p>
            <a:pPr algn="ctr"/>
            <a:endParaRPr lang="it-IT" sz="2400" b="1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579B430D-3AFE-185D-FAAF-59905E5DBDA7}"/>
              </a:ext>
            </a:extLst>
          </p:cNvPr>
          <p:cNvSpPr txBox="1"/>
          <p:nvPr/>
        </p:nvSpPr>
        <p:spPr>
          <a:xfrm>
            <a:off x="3899231" y="5616739"/>
            <a:ext cx="35314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Patrocini e collaborazioni</a:t>
            </a:r>
            <a:endParaRPr lang="it-IT" sz="2400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14F94C24-CCCA-B66A-1241-74056F507091}"/>
              </a:ext>
            </a:extLst>
          </p:cNvPr>
          <p:cNvSpPr txBox="1"/>
          <p:nvPr/>
        </p:nvSpPr>
        <p:spPr>
          <a:xfrm>
            <a:off x="6954684" y="4825802"/>
            <a:ext cx="4188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Strumenti di educazione e sensibilizzazione</a:t>
            </a:r>
            <a:endParaRPr lang="it-IT" sz="2400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F37EFE23-5CE3-F397-7B05-42A1D737CDAF}"/>
              </a:ext>
            </a:extLst>
          </p:cNvPr>
          <p:cNvSpPr txBox="1"/>
          <p:nvPr/>
        </p:nvSpPr>
        <p:spPr>
          <a:xfrm>
            <a:off x="9049023" y="3762699"/>
            <a:ext cx="3621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Mostre e azioni culturali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62570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C9466AA-C21A-4C23-8137-04C53295BB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989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97F2DAE4-2F3C-4594-A107-2435D1D077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1684496"/>
            <a:ext cx="4293360" cy="5181455"/>
          </a:xfrm>
          <a:custGeom>
            <a:avLst/>
            <a:gdLst>
              <a:gd name="connsiteX0" fmla="*/ 1155130 w 4174269"/>
              <a:gd name="connsiteY0" fmla="*/ 990 h 5181455"/>
              <a:gd name="connsiteX1" fmla="*/ 2396955 w 4174269"/>
              <a:gd name="connsiteY1" fmla="*/ 367328 h 5181455"/>
              <a:gd name="connsiteX2" fmla="*/ 3827960 w 4174269"/>
              <a:gd name="connsiteY2" fmla="*/ 4749328 h 5181455"/>
              <a:gd name="connsiteX3" fmla="*/ 3561502 w 4174269"/>
              <a:gd name="connsiteY3" fmla="*/ 5090948 h 5181455"/>
              <a:gd name="connsiteX4" fmla="*/ 3452726 w 4174269"/>
              <a:gd name="connsiteY4" fmla="*/ 5181455 h 5181455"/>
              <a:gd name="connsiteX5" fmla="*/ 0 w 4174269"/>
              <a:gd name="connsiteY5" fmla="*/ 5181455 h 5181455"/>
              <a:gd name="connsiteX6" fmla="*/ 0 w 4174269"/>
              <a:gd name="connsiteY6" fmla="*/ 251605 h 5181455"/>
              <a:gd name="connsiteX7" fmla="*/ 157396 w 4174269"/>
              <a:gd name="connsiteY7" fmla="*/ 182600 h 5181455"/>
              <a:gd name="connsiteX8" fmla="*/ 1155130 w 4174269"/>
              <a:gd name="connsiteY8" fmla="*/ 990 h 518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4269" h="5181455">
                <a:moveTo>
                  <a:pt x="1155130" y="990"/>
                </a:moveTo>
                <a:cubicBezTo>
                  <a:pt x="1564667" y="12730"/>
                  <a:pt x="1984593" y="129250"/>
                  <a:pt x="2396955" y="367328"/>
                </a:cubicBezTo>
                <a:cubicBezTo>
                  <a:pt x="3871760" y="1218807"/>
                  <a:pt x="4678347" y="3276416"/>
                  <a:pt x="3827960" y="4749328"/>
                </a:cubicBezTo>
                <a:cubicBezTo>
                  <a:pt x="3748235" y="4887417"/>
                  <a:pt x="3658928" y="4998272"/>
                  <a:pt x="3561502" y="5090948"/>
                </a:cubicBezTo>
                <a:lnTo>
                  <a:pt x="3452726" y="5181455"/>
                </a:lnTo>
                <a:lnTo>
                  <a:pt x="0" y="5181455"/>
                </a:lnTo>
                <a:lnTo>
                  <a:pt x="0" y="251605"/>
                </a:lnTo>
                <a:lnTo>
                  <a:pt x="157396" y="182600"/>
                </a:lnTo>
                <a:cubicBezTo>
                  <a:pt x="475610" y="54980"/>
                  <a:pt x="811718" y="-8854"/>
                  <a:pt x="1155130" y="99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BE69641-D02C-48F0-8852-5FE363D481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1355238"/>
            <a:ext cx="4381339" cy="5510713"/>
          </a:xfrm>
          <a:custGeom>
            <a:avLst/>
            <a:gdLst>
              <a:gd name="connsiteX0" fmla="*/ 948905 w 4259808"/>
              <a:gd name="connsiteY0" fmla="*/ 1556 h 5510713"/>
              <a:gd name="connsiteX1" fmla="*/ 2304106 w 4259808"/>
              <a:gd name="connsiteY1" fmla="*/ 405867 h 5510713"/>
              <a:gd name="connsiteX2" fmla="*/ 3890982 w 4259808"/>
              <a:gd name="connsiteY2" fmla="*/ 5156588 h 5510713"/>
              <a:gd name="connsiteX3" fmla="*/ 3680329 w 4259808"/>
              <a:gd name="connsiteY3" fmla="*/ 5445948 h 5510713"/>
              <a:gd name="connsiteX4" fmla="*/ 3616504 w 4259808"/>
              <a:gd name="connsiteY4" fmla="*/ 5510713 h 5510713"/>
              <a:gd name="connsiteX5" fmla="*/ 0 w 4259808"/>
              <a:gd name="connsiteY5" fmla="*/ 5510713 h 5510713"/>
              <a:gd name="connsiteX6" fmla="*/ 0 w 4259808"/>
              <a:gd name="connsiteY6" fmla="*/ 144797 h 5510713"/>
              <a:gd name="connsiteX7" fmla="*/ 164164 w 4259808"/>
              <a:gd name="connsiteY7" fmla="*/ 92266 h 5510713"/>
              <a:gd name="connsiteX8" fmla="*/ 948905 w 4259808"/>
              <a:gd name="connsiteY8" fmla="*/ 1556 h 5510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59808" h="5510713">
                <a:moveTo>
                  <a:pt x="948905" y="1556"/>
                </a:moveTo>
                <a:cubicBezTo>
                  <a:pt x="1395136" y="16867"/>
                  <a:pt x="1853354" y="145625"/>
                  <a:pt x="2304106" y="405867"/>
                </a:cubicBezTo>
                <a:cubicBezTo>
                  <a:pt x="3916211" y="1336616"/>
                  <a:pt x="4808028" y="3568218"/>
                  <a:pt x="3890982" y="5156588"/>
                </a:cubicBezTo>
                <a:cubicBezTo>
                  <a:pt x="3826502" y="5268272"/>
                  <a:pt x="3756052" y="5363347"/>
                  <a:pt x="3680329" y="5445948"/>
                </a:cubicBezTo>
                <a:lnTo>
                  <a:pt x="3616504" y="5510713"/>
                </a:lnTo>
                <a:lnTo>
                  <a:pt x="0" y="5510713"/>
                </a:lnTo>
                <a:lnTo>
                  <a:pt x="0" y="144797"/>
                </a:lnTo>
                <a:lnTo>
                  <a:pt x="164164" y="92266"/>
                </a:lnTo>
                <a:cubicBezTo>
                  <a:pt x="418657" y="23914"/>
                  <a:pt x="681631" y="-7614"/>
                  <a:pt x="948905" y="1556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BD4EFF6A-7C71-4EFA-B386-711A102CC9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2098072"/>
            <a:ext cx="3994190" cy="4767880"/>
          </a:xfrm>
          <a:custGeom>
            <a:avLst/>
            <a:gdLst>
              <a:gd name="connsiteX0" fmla="*/ 1057511 w 3702048"/>
              <a:gd name="connsiteY0" fmla="*/ 1243 h 4710667"/>
              <a:gd name="connsiteX1" fmla="*/ 2139959 w 3702048"/>
              <a:gd name="connsiteY1" fmla="*/ 324180 h 4710667"/>
              <a:gd name="connsiteX2" fmla="*/ 3407455 w 3702048"/>
              <a:gd name="connsiteY2" fmla="*/ 4118750 h 4710667"/>
              <a:gd name="connsiteX3" fmla="*/ 2754080 w 3702048"/>
              <a:gd name="connsiteY3" fmla="*/ 4690965 h 4710667"/>
              <a:gd name="connsiteX4" fmla="*/ 2711405 w 3702048"/>
              <a:gd name="connsiteY4" fmla="*/ 4710667 h 4710667"/>
              <a:gd name="connsiteX5" fmla="*/ 0 w 3702048"/>
              <a:gd name="connsiteY5" fmla="*/ 4710667 h 4710667"/>
              <a:gd name="connsiteX6" fmla="*/ 0 w 3702048"/>
              <a:gd name="connsiteY6" fmla="*/ 239601 h 4710667"/>
              <a:gd name="connsiteX7" fmla="*/ 72857 w 3702048"/>
              <a:gd name="connsiteY7" fmla="*/ 203063 h 4710667"/>
              <a:gd name="connsiteX8" fmla="*/ 1057511 w 3702048"/>
              <a:gd name="connsiteY8" fmla="*/ 1243 h 471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02048" h="4710667">
                <a:moveTo>
                  <a:pt x="1057511" y="1243"/>
                </a:moveTo>
                <a:cubicBezTo>
                  <a:pt x="1413932" y="13473"/>
                  <a:pt x="1779927" y="116316"/>
                  <a:pt x="2139959" y="324180"/>
                </a:cubicBezTo>
                <a:cubicBezTo>
                  <a:pt x="3427605" y="1067603"/>
                  <a:pt x="4139931" y="2850064"/>
                  <a:pt x="3407455" y="4118750"/>
                </a:cubicBezTo>
                <a:cubicBezTo>
                  <a:pt x="3235777" y="4416105"/>
                  <a:pt x="3011128" y="4566048"/>
                  <a:pt x="2754080" y="4690965"/>
                </a:cubicBezTo>
                <a:lnTo>
                  <a:pt x="2711405" y="4710667"/>
                </a:lnTo>
                <a:lnTo>
                  <a:pt x="0" y="4710667"/>
                </a:lnTo>
                <a:lnTo>
                  <a:pt x="0" y="239601"/>
                </a:lnTo>
                <a:lnTo>
                  <a:pt x="72857" y="203063"/>
                </a:lnTo>
                <a:cubicBezTo>
                  <a:pt x="383165" y="61024"/>
                  <a:pt x="715942" y="-10476"/>
                  <a:pt x="1057511" y="1243"/>
                </a:cubicBezTo>
                <a:close/>
              </a:path>
            </a:pathLst>
          </a:custGeom>
          <a:noFill/>
          <a:ln w="158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7C4C19DC-E477-4A4D-81AC-7A8CD2E3BD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858D5A3F-DB59-492A-AAD4-DDB33C65E9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4CCD2426-E724-4490-8DAF-44913DC0A2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70F4763F-257F-4661-BBBE-F60DBD2594F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A08466B8-FA9F-41C1-9FC8-CE7F859F15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108CEEDC-820E-402C-ACC8-D657846AD9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EFE9B0A7-7EDC-4112-97B6-52DAEEA5A1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D9593FC2-93D9-4849-B727-D3A46E4BBB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F7D68E5A-40AD-4DDB-ACD1-2CC982195C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C56D0196-667E-4411-97BF-A9706C75B0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71C470E-F2A0-CB72-F4D0-1F0A5D47C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6375" y="5314195"/>
            <a:ext cx="7244761" cy="1017321"/>
          </a:xfrm>
        </p:spPr>
        <p:txBody>
          <a:bodyPr anchor="b">
            <a:noAutofit/>
          </a:bodyPr>
          <a:lstStyle/>
          <a:p>
            <a:r>
              <a:rPr lang="it-IT" sz="4800" dirty="0"/>
              <a:t>Attività congressuale e convegnistica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AAF7B73E-9283-631D-3CC5-AB92C9A3AEA9}"/>
              </a:ext>
            </a:extLst>
          </p:cNvPr>
          <p:cNvSpPr txBox="1"/>
          <p:nvPr/>
        </p:nvSpPr>
        <p:spPr>
          <a:xfrm>
            <a:off x="46217" y="3327850"/>
            <a:ext cx="35314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1 evento congressuale istituzionale</a:t>
            </a:r>
            <a:r>
              <a:rPr lang="it-IT" sz="2400" dirty="0"/>
              <a:t> </a:t>
            </a:r>
          </a:p>
          <a:p>
            <a:pPr algn="ctr"/>
            <a:endParaRPr lang="it-IT" sz="2400" dirty="0"/>
          </a:p>
          <a:p>
            <a:pPr algn="ctr"/>
            <a:r>
              <a:rPr lang="it-IT" sz="2400" dirty="0"/>
              <a:t>Invitate tutte le istituzioni nazionali, regionali e locali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BE1D3355-AA1E-2E9F-D9EE-46159DEB486E}"/>
              </a:ext>
            </a:extLst>
          </p:cNvPr>
          <p:cNvSpPr txBox="1"/>
          <p:nvPr/>
        </p:nvSpPr>
        <p:spPr>
          <a:xfrm>
            <a:off x="8568821" y="385742"/>
            <a:ext cx="37168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50 eventi territoriali </a:t>
            </a:r>
          </a:p>
          <a:p>
            <a:pPr algn="ctr"/>
            <a:endParaRPr lang="it-IT" sz="2400" b="1" dirty="0"/>
          </a:p>
          <a:p>
            <a:pPr algn="ctr"/>
            <a:r>
              <a:rPr lang="it-IT" sz="2400" dirty="0"/>
              <a:t>in collaborazione con i nostri comuni e aperti al pubblico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0A32C0C2-32AF-39B0-D357-E9B45EEB541F}"/>
              </a:ext>
            </a:extLst>
          </p:cNvPr>
          <p:cNvSpPr txBox="1"/>
          <p:nvPr/>
        </p:nvSpPr>
        <p:spPr>
          <a:xfrm>
            <a:off x="3894746" y="84240"/>
            <a:ext cx="26823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11 eventi tematici e tecnici </a:t>
            </a:r>
          </a:p>
          <a:p>
            <a:pPr algn="ctr"/>
            <a:endParaRPr lang="it-IT" sz="2400" b="1" dirty="0"/>
          </a:p>
          <a:p>
            <a:pPr algn="ctr"/>
            <a:r>
              <a:rPr lang="it-IT" sz="2400" dirty="0"/>
              <a:t>promossi dalle unità operative del Parco</a:t>
            </a:r>
          </a:p>
        </p:txBody>
      </p:sp>
      <p:pic>
        <p:nvPicPr>
          <p:cNvPr id="7" name="Immagine 6" descr="Immagine che contiene Elementi grafici, grafica, clipart, Carattere&#10;&#10;Descrizione generata automaticamente">
            <a:extLst>
              <a:ext uri="{FF2B5EF4-FFF2-40B4-BE49-F238E27FC236}">
                <a16:creationId xmlns:a16="http://schemas.microsoft.com/office/drawing/2014/main" xmlns="" id="{3DDE794C-9E13-BCF3-4ACC-A7076E0EF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28" y="-194847"/>
            <a:ext cx="1550084" cy="155008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F93A4DE4-AA03-9770-03E6-E0841B0126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013" t="39702" r="17293" b="42110"/>
          <a:stretch/>
        </p:blipFill>
        <p:spPr>
          <a:xfrm>
            <a:off x="7764443" y="5979607"/>
            <a:ext cx="4381339" cy="84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86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xmlns="" id="{8816342E-954D-3327-28BA-3419ED116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5569" y="3227180"/>
            <a:ext cx="6665976" cy="2129674"/>
          </a:xfrm>
        </p:spPr>
        <p:txBody>
          <a:bodyPr/>
          <a:lstStyle/>
          <a:p>
            <a:r>
              <a:rPr lang="it-IT" dirty="0"/>
              <a:t>Attività outdoor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35863593-EEB7-619B-342E-DC2FD680D64F}"/>
              </a:ext>
            </a:extLst>
          </p:cNvPr>
          <p:cNvSpPr txBox="1"/>
          <p:nvPr/>
        </p:nvSpPr>
        <p:spPr>
          <a:xfrm>
            <a:off x="-14514" y="3072348"/>
            <a:ext cx="34689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Parco Ticino </a:t>
            </a:r>
          </a:p>
          <a:p>
            <a:pPr algn="ctr"/>
            <a:r>
              <a:rPr lang="it-IT" sz="2400" b="1" dirty="0" err="1"/>
              <a:t>gravel</a:t>
            </a:r>
            <a:r>
              <a:rPr lang="it-IT" sz="2400" b="1" dirty="0"/>
              <a:t> </a:t>
            </a:r>
            <a:r>
              <a:rPr lang="it-IT" sz="2400" b="1" dirty="0" err="1"/>
              <a:t>bikepacking</a:t>
            </a:r>
            <a:endParaRPr lang="it-IT" sz="2400" b="1" dirty="0"/>
          </a:p>
          <a:p>
            <a:pPr algn="ctr"/>
            <a:endParaRPr lang="it-IT" sz="2400" dirty="0"/>
          </a:p>
          <a:p>
            <a:pPr algn="ctr"/>
            <a:r>
              <a:rPr lang="it-IT" sz="2400" dirty="0"/>
              <a:t>3 giorni di viaggio in sella a una bici </a:t>
            </a:r>
            <a:r>
              <a:rPr lang="it-IT" sz="2400" dirty="0" err="1"/>
              <a:t>gravel</a:t>
            </a:r>
            <a:r>
              <a:rPr lang="it-IT" sz="2400" dirty="0"/>
              <a:t> alla scoperta del Parco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1351B149-72D7-1224-12B2-8C8B7D95BA9C}"/>
              </a:ext>
            </a:extLst>
          </p:cNvPr>
          <p:cNvSpPr txBox="1"/>
          <p:nvPr/>
        </p:nvSpPr>
        <p:spPr>
          <a:xfrm>
            <a:off x="8940802" y="622751"/>
            <a:ext cx="32511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 2 eventi podistici</a:t>
            </a:r>
          </a:p>
          <a:p>
            <a:pPr algn="ctr"/>
            <a:endParaRPr lang="it-IT" sz="2400" dirty="0"/>
          </a:p>
          <a:p>
            <a:pPr algn="ctr"/>
            <a:r>
              <a:rPr lang="it-IT" sz="2400" dirty="0"/>
              <a:t>rivolti alle famiglie tra ambienti urbani e naturali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782E4D3F-EB75-36A3-C9ED-1AC583EB3FCD}"/>
              </a:ext>
            </a:extLst>
          </p:cNvPr>
          <p:cNvSpPr txBox="1"/>
          <p:nvPr/>
        </p:nvSpPr>
        <p:spPr>
          <a:xfrm>
            <a:off x="3701142" y="253420"/>
            <a:ext cx="3251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Discesa del Ticino </a:t>
            </a:r>
          </a:p>
          <a:p>
            <a:pPr algn="ctr"/>
            <a:endParaRPr lang="it-IT" sz="2400" b="1" dirty="0"/>
          </a:p>
          <a:p>
            <a:pPr algn="ctr"/>
            <a:r>
              <a:rPr lang="it-IT" sz="2400" dirty="0"/>
              <a:t>in kayak da Vigevano a Pavia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xmlns="" id="{CCB23049-999B-EA68-D055-6926AEFA7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13" t="39702" r="17293" b="42110"/>
          <a:stretch/>
        </p:blipFill>
        <p:spPr>
          <a:xfrm>
            <a:off x="7764443" y="5979607"/>
            <a:ext cx="4381339" cy="844322"/>
          </a:xfrm>
          <a:prstGeom prst="rect">
            <a:avLst/>
          </a:prstGeom>
        </p:spPr>
      </p:pic>
      <p:pic>
        <p:nvPicPr>
          <p:cNvPr id="15" name="Immagine 14" descr="Immagine che contiene Elementi grafici, grafica, clipart, Carattere&#10;&#10;Descrizione generata automaticamente">
            <a:extLst>
              <a:ext uri="{FF2B5EF4-FFF2-40B4-BE49-F238E27FC236}">
                <a16:creationId xmlns:a16="http://schemas.microsoft.com/office/drawing/2014/main" xmlns="" id="{B764CA39-9B33-B3FF-521C-68AD92696A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28" y="-194847"/>
            <a:ext cx="1550084" cy="155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052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08C6F35-99CD-C38F-A290-BB9BDD151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9988" y="3244014"/>
            <a:ext cx="6665976" cy="2129674"/>
          </a:xfrm>
        </p:spPr>
        <p:txBody>
          <a:bodyPr/>
          <a:lstStyle/>
          <a:p>
            <a:r>
              <a:rPr lang="it-IT" dirty="0"/>
              <a:t>Attività culturali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18058A1E-9157-E46F-7C45-309A62E681ED}"/>
              </a:ext>
            </a:extLst>
          </p:cNvPr>
          <p:cNvSpPr txBox="1"/>
          <p:nvPr/>
        </p:nvSpPr>
        <p:spPr>
          <a:xfrm>
            <a:off x="9046029" y="208461"/>
            <a:ext cx="294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1 volume celebrativo e autobiografico</a:t>
            </a:r>
          </a:p>
          <a:p>
            <a:pPr algn="ctr"/>
            <a:endParaRPr lang="it-IT" sz="2400" dirty="0"/>
          </a:p>
          <a:p>
            <a:pPr algn="ctr"/>
            <a:r>
              <a:rPr lang="it-IT" sz="2400" dirty="0"/>
              <a:t>il Parco racconta i suoi primi 50 anni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D5844D64-2EC0-D306-3D5A-4C7868AABBEE}"/>
              </a:ext>
            </a:extLst>
          </p:cNvPr>
          <p:cNvSpPr txBox="1"/>
          <p:nvPr/>
        </p:nvSpPr>
        <p:spPr>
          <a:xfrm>
            <a:off x="-53774" y="3119227"/>
            <a:ext cx="34253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1 nuova mostra itinerante e valorizzazione mostre esistenti</a:t>
            </a:r>
          </a:p>
          <a:p>
            <a:pPr algn="ctr"/>
            <a:endParaRPr lang="it-IT" sz="2400" dirty="0"/>
          </a:p>
          <a:p>
            <a:pPr algn="ctr"/>
            <a:r>
              <a:rPr lang="it-IT" sz="2400" dirty="0"/>
              <a:t>per ripercorrere la storia del Parco e condividerla con tutti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509DB2CE-FBAF-F7EB-BC18-BEFDFB48C020}"/>
              </a:ext>
            </a:extLst>
          </p:cNvPr>
          <p:cNvSpPr txBox="1"/>
          <p:nvPr/>
        </p:nvSpPr>
        <p:spPr>
          <a:xfrm>
            <a:off x="3715659" y="183061"/>
            <a:ext cx="31496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Street art</a:t>
            </a:r>
          </a:p>
          <a:p>
            <a:pPr algn="ctr"/>
            <a:endParaRPr lang="it-IT" sz="2400" dirty="0"/>
          </a:p>
          <a:p>
            <a:pPr algn="ctr"/>
            <a:r>
              <a:rPr lang="it-IT" sz="2400" dirty="0"/>
              <a:t>per portare il Parco anche nel tessuto urbano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918CD473-9238-0B93-CF28-12375BE803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13" t="39702" r="17293" b="42110"/>
          <a:stretch/>
        </p:blipFill>
        <p:spPr>
          <a:xfrm>
            <a:off x="7764443" y="5979607"/>
            <a:ext cx="4381339" cy="844322"/>
          </a:xfrm>
          <a:prstGeom prst="rect">
            <a:avLst/>
          </a:prstGeom>
        </p:spPr>
      </p:pic>
      <p:pic>
        <p:nvPicPr>
          <p:cNvPr id="9" name="Immagine 8" descr="Immagine che contiene Elementi grafici, grafica, clipart, Carattere&#10;&#10;Descrizione generata automaticamente">
            <a:extLst>
              <a:ext uri="{FF2B5EF4-FFF2-40B4-BE49-F238E27FC236}">
                <a16:creationId xmlns:a16="http://schemas.microsoft.com/office/drawing/2014/main" xmlns="" id="{E27844A8-784C-D702-034A-474F241376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28" y="-194847"/>
            <a:ext cx="1550084" cy="155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841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12F5C7A-15DE-9F63-2C17-EC72F80FD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9988" y="3218614"/>
            <a:ext cx="6665976" cy="2129674"/>
          </a:xfrm>
        </p:spPr>
        <p:txBody>
          <a:bodyPr vert="horz" lIns="109728" tIns="109728" rIns="109728" bIns="91440" rtlCol="0" anchor="b">
            <a:noAutofit/>
          </a:bodyPr>
          <a:lstStyle/>
          <a:p>
            <a:pPr>
              <a:lnSpc>
                <a:spcPct val="110000"/>
              </a:lnSpc>
            </a:pPr>
            <a:r>
              <a:rPr lang="it-IT" sz="4800" dirty="0"/>
              <a:t>Educazione e sensibilizzazione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4F7A6324-C865-2108-CC8D-3BB731271426}"/>
              </a:ext>
            </a:extLst>
          </p:cNvPr>
          <p:cNvSpPr txBox="1"/>
          <p:nvPr/>
        </p:nvSpPr>
        <p:spPr>
          <a:xfrm>
            <a:off x="6169861" y="201075"/>
            <a:ext cx="36531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Una mappa interattiva</a:t>
            </a:r>
          </a:p>
          <a:p>
            <a:pPr algn="ctr"/>
            <a:endParaRPr lang="it-IT" sz="2400" dirty="0"/>
          </a:p>
          <a:p>
            <a:pPr algn="ctr"/>
            <a:r>
              <a:rPr lang="it-IT" sz="2400" dirty="0"/>
              <a:t>per presentare tutte le attività e gli interventi del Parco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15F0E384-F1CA-B03A-055E-765DEC1E8AB1}"/>
              </a:ext>
            </a:extLst>
          </p:cNvPr>
          <p:cNvSpPr txBox="1"/>
          <p:nvPr/>
        </p:nvSpPr>
        <p:spPr>
          <a:xfrm>
            <a:off x="43543" y="3125992"/>
            <a:ext cx="327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Materiale didattico </a:t>
            </a:r>
          </a:p>
          <a:p>
            <a:pPr algn="ctr"/>
            <a:r>
              <a:rPr lang="it-IT" sz="2400" b="1" dirty="0"/>
              <a:t>per le scuole</a:t>
            </a:r>
          </a:p>
          <a:p>
            <a:pPr algn="ctr"/>
            <a:endParaRPr lang="it-IT" sz="2400" dirty="0"/>
          </a:p>
          <a:p>
            <a:pPr algn="ctr"/>
            <a:r>
              <a:rPr lang="it-IT" sz="2400" dirty="0"/>
              <a:t>con l’obiettivo di informare, coinvolgere, responsabilizzare i ragazzi</a:t>
            </a:r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xmlns="" id="{88F31633-A4B6-DBA3-D546-044F4AEC3B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13" t="39702" r="17293" b="42110"/>
          <a:stretch/>
        </p:blipFill>
        <p:spPr>
          <a:xfrm>
            <a:off x="7764443" y="5979607"/>
            <a:ext cx="4381339" cy="844322"/>
          </a:xfrm>
          <a:prstGeom prst="rect">
            <a:avLst/>
          </a:prstGeom>
        </p:spPr>
      </p:pic>
      <p:pic>
        <p:nvPicPr>
          <p:cNvPr id="24" name="Immagine 23" descr="Immagine che contiene Elementi grafici, grafica, clipart, Carattere&#10;&#10;Descrizione generata automaticamente">
            <a:extLst>
              <a:ext uri="{FF2B5EF4-FFF2-40B4-BE49-F238E27FC236}">
                <a16:creationId xmlns:a16="http://schemas.microsoft.com/office/drawing/2014/main" xmlns="" id="{B48EB8E5-6110-15C1-5460-64A674B25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28" y="-194847"/>
            <a:ext cx="1550084" cy="155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339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12F5C7A-15DE-9F63-2C17-EC72F80FD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9988" y="3218614"/>
            <a:ext cx="6665976" cy="2129674"/>
          </a:xfrm>
        </p:spPr>
        <p:txBody>
          <a:bodyPr vert="horz" lIns="109728" tIns="109728" rIns="109728" bIns="91440" rtlCol="0" anchor="b">
            <a:noAutofit/>
          </a:bodyPr>
          <a:lstStyle/>
          <a:p>
            <a:pPr>
              <a:lnSpc>
                <a:spcPct val="110000"/>
              </a:lnSpc>
            </a:pPr>
            <a:r>
              <a:rPr lang="it-IT" sz="4800" dirty="0"/>
              <a:t>Scoprire e valorizzare</a:t>
            </a:r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xmlns="" id="{88F31633-A4B6-DBA3-D546-044F4AEC3B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13" t="39702" r="17293" b="42110"/>
          <a:stretch/>
        </p:blipFill>
        <p:spPr>
          <a:xfrm>
            <a:off x="7764443" y="5979607"/>
            <a:ext cx="4381339" cy="844322"/>
          </a:xfrm>
          <a:prstGeom prst="rect">
            <a:avLst/>
          </a:prstGeom>
        </p:spPr>
      </p:pic>
      <p:pic>
        <p:nvPicPr>
          <p:cNvPr id="24" name="Immagine 23" descr="Immagine che contiene Elementi grafici, grafica, clipart, Carattere&#10;&#10;Descrizione generata automaticamente">
            <a:extLst>
              <a:ext uri="{FF2B5EF4-FFF2-40B4-BE49-F238E27FC236}">
                <a16:creationId xmlns:a16="http://schemas.microsoft.com/office/drawing/2014/main" xmlns="" id="{B48EB8E5-6110-15C1-5460-64A674B25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28" y="-194847"/>
            <a:ext cx="1550084" cy="1550084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17FB53C9-6D6A-28E9-E0B3-5D6AB7D433ED}"/>
              </a:ext>
            </a:extLst>
          </p:cNvPr>
          <p:cNvSpPr txBox="1"/>
          <p:nvPr/>
        </p:nvSpPr>
        <p:spPr>
          <a:xfrm>
            <a:off x="0" y="2605103"/>
            <a:ext cx="37405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 </a:t>
            </a:r>
          </a:p>
          <a:p>
            <a:pPr algn="ctr"/>
            <a:r>
              <a:rPr lang="it-IT" sz="2400" b="1" dirty="0"/>
              <a:t>Giornata del volontario</a:t>
            </a:r>
          </a:p>
          <a:p>
            <a:pPr algn="ctr"/>
            <a:endParaRPr lang="it-IT" sz="2400" dirty="0"/>
          </a:p>
          <a:p>
            <a:pPr algn="ctr"/>
            <a:r>
              <a:rPr lang="it-IT" sz="2400" dirty="0"/>
              <a:t>dedicata a Guardie Ecologiche Volontarie, Anti Incendio Boschivo, Protezione Civile e Volontari per la biodiversità </a:t>
            </a:r>
          </a:p>
          <a:p>
            <a:pPr algn="ctr"/>
            <a:endParaRPr lang="it-IT" sz="2400" dirty="0"/>
          </a:p>
          <a:p>
            <a:pPr algn="ctr"/>
            <a:endParaRPr lang="it-IT" sz="24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1EB25FBC-0764-03BF-C055-6E0D7A07EBD6}"/>
              </a:ext>
            </a:extLst>
          </p:cNvPr>
          <p:cNvSpPr txBox="1"/>
          <p:nvPr/>
        </p:nvSpPr>
        <p:spPr>
          <a:xfrm>
            <a:off x="6096000" y="225299"/>
            <a:ext cx="42236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5 giornate alla scoperta delle aziende agricole e degli agriturismo</a:t>
            </a:r>
          </a:p>
          <a:p>
            <a:pPr algn="ctr"/>
            <a:endParaRPr lang="it-IT" sz="2400" dirty="0"/>
          </a:p>
          <a:p>
            <a:pPr algn="ctr"/>
            <a:r>
              <a:rPr lang="it-IT" sz="2400" dirty="0"/>
              <a:t>per conoscere le cose buone e i paesaggi del Parco</a:t>
            </a:r>
          </a:p>
        </p:txBody>
      </p:sp>
    </p:spTree>
    <p:extLst>
      <p:ext uri="{BB962C8B-B14F-4D97-AF65-F5344CB8AC3E}">
        <p14:creationId xmlns:p14="http://schemas.microsoft.com/office/powerpoint/2010/main" val="3186077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12F5C7A-15DE-9F63-2C17-EC72F80FD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9988" y="3218614"/>
            <a:ext cx="6665976" cy="2129674"/>
          </a:xfrm>
        </p:spPr>
        <p:txBody>
          <a:bodyPr vert="horz" lIns="109728" tIns="109728" rIns="109728" bIns="91440" rtlCol="0" anchor="b">
            <a:noAutofit/>
          </a:bodyPr>
          <a:lstStyle/>
          <a:p>
            <a:pPr>
              <a:lnSpc>
                <a:spcPct val="110000"/>
              </a:lnSpc>
            </a:pPr>
            <a:r>
              <a:rPr lang="it-IT" sz="3200" dirty="0"/>
              <a:t>In collaborazione con Poste Italiane e Ministero delle Imprese e del Made in </a:t>
            </a:r>
            <a:r>
              <a:rPr lang="it-IT" sz="3200" dirty="0" err="1"/>
              <a:t>Italy</a:t>
            </a:r>
            <a:endParaRPr lang="it-IT" sz="32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4F7A6324-C865-2108-CC8D-3BB731271426}"/>
              </a:ext>
            </a:extLst>
          </p:cNvPr>
          <p:cNvSpPr txBox="1"/>
          <p:nvPr/>
        </p:nvSpPr>
        <p:spPr>
          <a:xfrm>
            <a:off x="6301983" y="283100"/>
            <a:ext cx="36531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Annullo filatelico</a:t>
            </a:r>
          </a:p>
          <a:p>
            <a:pPr algn="ctr"/>
            <a:endParaRPr lang="it-IT" sz="2400" dirty="0"/>
          </a:p>
          <a:p>
            <a:pPr algn="ctr"/>
            <a:r>
              <a:rPr lang="it-IT" sz="2400" dirty="0"/>
              <a:t>in occasione dell’evento istituzionale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15F0E384-F1CA-B03A-055E-765DEC1E8AB1}"/>
              </a:ext>
            </a:extLst>
          </p:cNvPr>
          <p:cNvSpPr txBox="1"/>
          <p:nvPr/>
        </p:nvSpPr>
        <p:spPr>
          <a:xfrm>
            <a:off x="108828" y="3125992"/>
            <a:ext cx="327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Francobollo celebrativo</a:t>
            </a:r>
          </a:p>
          <a:p>
            <a:pPr algn="ctr"/>
            <a:endParaRPr lang="it-IT" sz="2400" b="1" dirty="0"/>
          </a:p>
          <a:p>
            <a:pPr algn="ctr"/>
            <a:r>
              <a:rPr lang="it-IT" sz="2400" dirty="0"/>
              <a:t>realizzato da </a:t>
            </a:r>
          </a:p>
          <a:p>
            <a:pPr algn="ctr"/>
            <a:r>
              <a:rPr lang="it-IT" sz="2400" dirty="0"/>
              <a:t>Poste Italiane in collaborazione con il Parco</a:t>
            </a:r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xmlns="" id="{88F31633-A4B6-DBA3-D546-044F4AEC3B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13" t="39702" r="17293" b="42110"/>
          <a:stretch/>
        </p:blipFill>
        <p:spPr>
          <a:xfrm>
            <a:off x="7764443" y="5979607"/>
            <a:ext cx="4381339" cy="844322"/>
          </a:xfrm>
          <a:prstGeom prst="rect">
            <a:avLst/>
          </a:prstGeom>
        </p:spPr>
      </p:pic>
      <p:pic>
        <p:nvPicPr>
          <p:cNvPr id="3" name="Immagine 2" descr="Immagine che contiene Elementi grafici, grafica, clipart, Carattere&#10;&#10;Descrizione generata automaticamente">
            <a:extLst>
              <a:ext uri="{FF2B5EF4-FFF2-40B4-BE49-F238E27FC236}">
                <a16:creationId xmlns:a16="http://schemas.microsoft.com/office/drawing/2014/main" xmlns="" id="{C096CD36-21D5-0C4F-F353-62424AD1CB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28" y="-194847"/>
            <a:ext cx="1550084" cy="155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322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xmlns="" id="{8888D80B-80DF-F93F-9B22-488D217CA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75857"/>
              </p:ext>
            </p:extLst>
          </p:nvPr>
        </p:nvGraphicFramePr>
        <p:xfrm>
          <a:off x="341085" y="966708"/>
          <a:ext cx="11034051" cy="573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6293">
                  <a:extLst>
                    <a:ext uri="{9D8B030D-6E8A-4147-A177-3AD203B41FA5}">
                      <a16:colId xmlns:a16="http://schemas.microsoft.com/office/drawing/2014/main" xmlns="" val="2601013870"/>
                    </a:ext>
                  </a:extLst>
                </a:gridCol>
                <a:gridCol w="1576293">
                  <a:extLst>
                    <a:ext uri="{9D8B030D-6E8A-4147-A177-3AD203B41FA5}">
                      <a16:colId xmlns:a16="http://schemas.microsoft.com/office/drawing/2014/main" xmlns="" val="706108197"/>
                    </a:ext>
                  </a:extLst>
                </a:gridCol>
                <a:gridCol w="1576293">
                  <a:extLst>
                    <a:ext uri="{9D8B030D-6E8A-4147-A177-3AD203B41FA5}">
                      <a16:colId xmlns:a16="http://schemas.microsoft.com/office/drawing/2014/main" xmlns="" val="697944486"/>
                    </a:ext>
                  </a:extLst>
                </a:gridCol>
                <a:gridCol w="259402">
                  <a:extLst>
                    <a:ext uri="{9D8B030D-6E8A-4147-A177-3AD203B41FA5}">
                      <a16:colId xmlns:a16="http://schemas.microsoft.com/office/drawing/2014/main" xmlns="" val="531824610"/>
                    </a:ext>
                  </a:extLst>
                </a:gridCol>
                <a:gridCol w="1530576">
                  <a:extLst>
                    <a:ext uri="{9D8B030D-6E8A-4147-A177-3AD203B41FA5}">
                      <a16:colId xmlns:a16="http://schemas.microsoft.com/office/drawing/2014/main" xmlns="" val="3969870038"/>
                    </a:ext>
                  </a:extLst>
                </a:gridCol>
                <a:gridCol w="382644">
                  <a:extLst>
                    <a:ext uri="{9D8B030D-6E8A-4147-A177-3AD203B41FA5}">
                      <a16:colId xmlns:a16="http://schemas.microsoft.com/office/drawing/2014/main" xmlns="" val="4133451846"/>
                    </a:ext>
                  </a:extLst>
                </a:gridCol>
                <a:gridCol w="1822775">
                  <a:extLst>
                    <a:ext uri="{9D8B030D-6E8A-4147-A177-3AD203B41FA5}">
                      <a16:colId xmlns:a16="http://schemas.microsoft.com/office/drawing/2014/main" xmlns="" val="2832761416"/>
                    </a:ext>
                  </a:extLst>
                </a:gridCol>
                <a:gridCol w="2309775">
                  <a:extLst>
                    <a:ext uri="{9D8B030D-6E8A-4147-A177-3AD203B41FA5}">
                      <a16:colId xmlns:a16="http://schemas.microsoft.com/office/drawing/2014/main" xmlns="" val="882529193"/>
                    </a:ext>
                  </a:extLst>
                </a:gridCol>
              </a:tblGrid>
              <a:tr h="334374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APRILE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MAGGIO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GIUGNO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LUGLIO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/>
                        <a:t>…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SETTEMBRE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/>
                        <a:t>OTTOBRE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1366837"/>
                  </a:ext>
                </a:extLst>
              </a:tr>
              <a:tr h="455965"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kern="1200" dirty="0">
                          <a:solidFill>
                            <a:schemeClr val="tx1"/>
                          </a:solidFill>
                        </a:rPr>
                        <a:t>Convegno istituzionale con presentazione volume storico e annullo filatelico 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200" dirty="0">
                          <a:solidFill>
                            <a:schemeClr val="tx1"/>
                          </a:solidFill>
                        </a:rPr>
                        <a:t>Convegno volontariato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6509496"/>
                  </a:ext>
                </a:extLst>
              </a:tr>
              <a:tr h="273579">
                <a:tc gridSpan="8">
                  <a:txBody>
                    <a:bodyPr/>
                    <a:lstStyle/>
                    <a:p>
                      <a:pPr algn="ctr"/>
                      <a:r>
                        <a:rPr lang="it-IT" sz="1200" kern="1200" dirty="0">
                          <a:solidFill>
                            <a:schemeClr val="tx1"/>
                          </a:solidFill>
                        </a:rPr>
                        <a:t>Eventi gastronomia e paesaggi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1824193"/>
                  </a:ext>
                </a:extLst>
              </a:tr>
              <a:tr h="273579">
                <a:tc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it-IT" sz="1200" kern="1200" dirty="0">
                          <a:solidFill>
                            <a:schemeClr val="tx1"/>
                          </a:solidFill>
                        </a:rPr>
                        <a:t>Mostre 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7827156"/>
                  </a:ext>
                </a:extLst>
              </a:tr>
              <a:tr h="273579">
                <a:tc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</a:rPr>
                        <a:t>Eventi podistici per famiglie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1195757"/>
                  </a:ext>
                </a:extLst>
              </a:tr>
              <a:tr h="273579">
                <a:tc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Eventi territoriali 50x50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9866234"/>
                  </a:ext>
                </a:extLst>
              </a:tr>
              <a:tr h="273579">
                <a:tc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it-IT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Emissione</a:t>
                      </a:r>
                      <a:r>
                        <a:rPr lang="it-IT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francobollo celebrativo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9838216"/>
                  </a:ext>
                </a:extLst>
              </a:tr>
              <a:tr h="1003123">
                <a:tc>
                  <a:txBody>
                    <a:bodyPr/>
                    <a:lstStyle/>
                    <a:p>
                      <a:pPr algn="ctr"/>
                      <a:r>
                        <a:rPr lang="it-IT" sz="1200" kern="1200" dirty="0">
                          <a:solidFill>
                            <a:schemeClr val="tx1"/>
                          </a:solidFill>
                        </a:rPr>
                        <a:t>Presentazione materiale didattico per sensibilizzazione scolastica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200" dirty="0">
                          <a:solidFill>
                            <a:schemeClr val="tx1"/>
                          </a:solidFill>
                        </a:rPr>
                        <a:t>Presentazione mappa interattiva attività del Parco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kern="1200" dirty="0">
                          <a:solidFill>
                            <a:schemeClr val="tx1"/>
                          </a:solidFill>
                        </a:rPr>
                        <a:t>Convegno fauna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it-IT" sz="1200" kern="1200" dirty="0">
                          <a:solidFill>
                            <a:schemeClr val="tx1"/>
                          </a:solidFill>
                        </a:rPr>
                        <a:t>Convegno territorio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200" dirty="0">
                          <a:solidFill>
                            <a:schemeClr val="tx1"/>
                          </a:solidFill>
                        </a:rPr>
                        <a:t>Convegno territorio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200" dirty="0">
                          <a:solidFill>
                            <a:schemeClr val="tx1"/>
                          </a:solidFill>
                        </a:rPr>
                        <a:t>Evento canoistico amatoriale Vigevano-Pavia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200" dirty="0">
                          <a:solidFill>
                            <a:schemeClr val="tx1"/>
                          </a:solidFill>
                        </a:rPr>
                        <a:t>Convegno vigilanza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5792349"/>
                  </a:ext>
                </a:extLst>
              </a:tr>
              <a:tr h="1185509">
                <a:tc>
                  <a:txBody>
                    <a:bodyPr/>
                    <a:lstStyle/>
                    <a:p>
                      <a:pPr algn="ctr"/>
                      <a:r>
                        <a:rPr lang="it-IT" sz="1200" kern="1200" dirty="0">
                          <a:solidFill>
                            <a:schemeClr val="tx1"/>
                          </a:solidFill>
                        </a:rPr>
                        <a:t>Convegno settore boschi 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200" dirty="0" smtClean="0">
                          <a:solidFill>
                            <a:schemeClr val="tx1"/>
                          </a:solidFill>
                        </a:rPr>
                        <a:t>18-19 Porte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</a:rPr>
                        <a:t>aperte  distaccamenti Volontariato, centri parco, volontari biodiversità, servizio civile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kern="1200" dirty="0">
                          <a:solidFill>
                            <a:schemeClr val="tx1"/>
                          </a:solidFill>
                        </a:rPr>
                        <a:t>Convegno marketing territoriale, educazione ambientale e turismo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200" dirty="0">
                          <a:solidFill>
                            <a:schemeClr val="tx1"/>
                          </a:solidFill>
                        </a:rPr>
                        <a:t>Convegno pianificazione e grandi progetti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200" dirty="0">
                          <a:solidFill>
                            <a:schemeClr val="tx1"/>
                          </a:solidFill>
                        </a:rPr>
                        <a:t>Convegno MAB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8508218"/>
                  </a:ext>
                </a:extLst>
              </a:tr>
              <a:tr h="455965">
                <a:tc>
                  <a:txBody>
                    <a:bodyPr/>
                    <a:lstStyle/>
                    <a:p>
                      <a:pPr algn="ctr"/>
                      <a:endParaRPr lang="it-IT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kern="1200" dirty="0">
                          <a:solidFill>
                            <a:schemeClr val="tx1"/>
                          </a:solidFill>
                        </a:rPr>
                        <a:t>Convegno amministrativo/legale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8976242"/>
                  </a:ext>
                </a:extLst>
              </a:tr>
              <a:tr h="455965">
                <a:tc>
                  <a:txBody>
                    <a:bodyPr/>
                    <a:lstStyle/>
                    <a:p>
                      <a:pPr algn="ctr"/>
                      <a:r>
                        <a:rPr lang="it-IT" sz="1200" kern="1200" dirty="0">
                          <a:solidFill>
                            <a:schemeClr val="tx1"/>
                          </a:solidFill>
                        </a:rPr>
                        <a:t>Convegno sentieristica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200" dirty="0" smtClean="0">
                          <a:solidFill>
                            <a:schemeClr val="tx1"/>
                          </a:solidFill>
                        </a:rPr>
                        <a:t> 21</a:t>
                      </a:r>
                      <a:r>
                        <a:rPr lang="it-IT" sz="120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200" kern="1200" dirty="0" smtClean="0">
                          <a:solidFill>
                            <a:schemeClr val="tx1"/>
                          </a:solidFill>
                        </a:rPr>
                        <a:t>Convegno 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</a:rPr>
                        <a:t>biodiversità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kern="1200" dirty="0">
                          <a:solidFill>
                            <a:schemeClr val="tx1"/>
                          </a:solidFill>
                        </a:rPr>
                        <a:t>Convegno agricoltura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7184189"/>
                  </a:ext>
                </a:extLst>
              </a:tr>
              <a:tr h="455965">
                <a:tc>
                  <a:txBody>
                    <a:bodyPr/>
                    <a:lstStyle/>
                    <a:p>
                      <a:pPr algn="ctr"/>
                      <a:endParaRPr lang="it-IT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kern="1200" dirty="0">
                          <a:solidFill>
                            <a:schemeClr val="tx1"/>
                          </a:solidFill>
                        </a:rPr>
                        <a:t>28-30: evento Bike-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</a:rPr>
                        <a:t>packing</a:t>
                      </a:r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3107169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ADF84B4E-DBEF-1C61-DF54-1D6ABDAAF0AF}"/>
              </a:ext>
            </a:extLst>
          </p:cNvPr>
          <p:cNvSpPr txBox="1"/>
          <p:nvPr/>
        </p:nvSpPr>
        <p:spPr>
          <a:xfrm>
            <a:off x="1913853" y="167951"/>
            <a:ext cx="5492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PLANNING DELLE ATTIVITA’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88F31633-A4B6-DBA3-D546-044F4AEC3B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013" t="39702" r="17293" b="42110"/>
          <a:stretch/>
        </p:blipFill>
        <p:spPr>
          <a:xfrm>
            <a:off x="7635240" y="0"/>
            <a:ext cx="4049514" cy="780376"/>
          </a:xfrm>
          <a:prstGeom prst="rect">
            <a:avLst/>
          </a:prstGeom>
        </p:spPr>
      </p:pic>
      <p:pic>
        <p:nvPicPr>
          <p:cNvPr id="6" name="Immagine 5" descr="Immagine che contiene Elementi grafici, grafica, clipart, Carattere&#10;&#10;Descrizione generata automaticamente">
            <a:extLst>
              <a:ext uri="{FF2B5EF4-FFF2-40B4-BE49-F238E27FC236}">
                <a16:creationId xmlns:a16="http://schemas.microsoft.com/office/drawing/2014/main" xmlns="" id="{C096CD36-21D5-0C4F-F353-62424AD1CB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828" y="-194847"/>
            <a:ext cx="1171332" cy="117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62743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LightSeedRightStep">
      <a:dk1>
        <a:srgbClr val="000000"/>
      </a:dk1>
      <a:lt1>
        <a:srgbClr val="FFFFFF"/>
      </a:lt1>
      <a:dk2>
        <a:srgbClr val="3A3621"/>
      </a:dk2>
      <a:lt2>
        <a:srgbClr val="E2E8E5"/>
      </a:lt2>
      <a:accent1>
        <a:srgbClr val="EA73A4"/>
      </a:accent1>
      <a:accent2>
        <a:srgbClr val="E55454"/>
      </a:accent2>
      <a:accent3>
        <a:srgbClr val="E59053"/>
      </a:accent3>
      <a:accent4>
        <a:srgbClr val="B6A343"/>
      </a:accent4>
      <a:accent5>
        <a:srgbClr val="95AB54"/>
      </a:accent5>
      <a:accent6>
        <a:srgbClr val="69B643"/>
      </a:accent6>
      <a:hlink>
        <a:srgbClr val="578F78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4406</TotalTime>
  <Words>383</Words>
  <Application>Microsoft Office PowerPoint</Application>
  <PresentationFormat>Widescreen</PresentationFormat>
  <Paragraphs>97</Paragraphs>
  <Slides>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Calibri</vt:lpstr>
      <vt:lpstr>Corbel</vt:lpstr>
      <vt:lpstr>Meiryo</vt:lpstr>
      <vt:lpstr>SketchLinesVTI</vt:lpstr>
      <vt:lpstr>50 anni di Parco del Ticino</vt:lpstr>
      <vt:lpstr>Presentazione standard di PowerPoint</vt:lpstr>
      <vt:lpstr>Attività congressuale e convegnistica</vt:lpstr>
      <vt:lpstr>Attività outdoor</vt:lpstr>
      <vt:lpstr>Attività culturali</vt:lpstr>
      <vt:lpstr>Educazione e sensibilizzazione</vt:lpstr>
      <vt:lpstr>Scoprire e valorizzare</vt:lpstr>
      <vt:lpstr>In collaborazione con Poste Italiane e Ministero delle Imprese e del Made in Italy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 anni di storia del Parco del Ticino</dc:title>
  <dc:creator>Cristina Chiappa</dc:creator>
  <cp:lastModifiedBy>DepaolaC</cp:lastModifiedBy>
  <cp:revision>34</cp:revision>
  <dcterms:created xsi:type="dcterms:W3CDTF">2023-12-19T10:38:35Z</dcterms:created>
  <dcterms:modified xsi:type="dcterms:W3CDTF">2024-01-08T16:19:26Z</dcterms:modified>
</cp:coreProperties>
</file>