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926" y="-117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82F7-F99A-48FF-B447-B4D7B175B6BD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EC6-878E-47A8-98BC-B3E3E040AC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42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82F7-F99A-48FF-B447-B4D7B175B6BD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EC6-878E-47A8-98BC-B3E3E040AC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93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82F7-F99A-48FF-B447-B4D7B175B6BD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EC6-878E-47A8-98BC-B3E3E040AC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88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82F7-F99A-48FF-B447-B4D7B175B6BD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EC6-878E-47A8-98BC-B3E3E040AC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0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82F7-F99A-48FF-B447-B4D7B175B6BD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EC6-878E-47A8-98BC-B3E3E040AC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82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82F7-F99A-48FF-B447-B4D7B175B6BD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EC6-878E-47A8-98BC-B3E3E040AC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70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82F7-F99A-48FF-B447-B4D7B175B6BD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EC6-878E-47A8-98BC-B3E3E040AC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29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82F7-F99A-48FF-B447-B4D7B175B6BD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EC6-878E-47A8-98BC-B3E3E040AC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20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82F7-F99A-48FF-B447-B4D7B175B6BD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EC6-878E-47A8-98BC-B3E3E040AC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44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82F7-F99A-48FF-B447-B4D7B175B6BD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EC6-878E-47A8-98BC-B3E3E040AC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17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82F7-F99A-48FF-B447-B4D7B175B6BD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EC6-878E-47A8-98BC-B3E3E040AC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40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82F7-F99A-48FF-B447-B4D7B175B6BD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2CEC6-878E-47A8-98BC-B3E3E040AC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72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31467054-6848-4368-84DB-9271A7A9D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148" y="4868665"/>
            <a:ext cx="5117547" cy="335331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it-IT" sz="1400" b="1" i="1" dirty="0"/>
              <a:t>Saluti istituzionali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it-IT" sz="1400" dirty="0"/>
              <a:t>Comune di Milano e Municipio 7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dirty="0"/>
              <a:t>Parco Lombardo Valle del Ticino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it-IT" sz="1400" b="1" i="1" dirty="0"/>
              <a:t>Interventi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it-IT" sz="1400" i="1" dirty="0"/>
              <a:t>Un patrimonio storico vivente </a:t>
            </a:r>
            <a:r>
              <a:rPr lang="it-IT" sz="1400" dirty="0"/>
              <a:t>Paola Branduini, Politecnico di Milano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it-IT" sz="1400" i="1" dirty="0"/>
              <a:t>La genialità agronomica della marcita </a:t>
            </a:r>
            <a:r>
              <a:rPr lang="it-IT" sz="1400" dirty="0"/>
              <a:t>Michele Bove e Giovanni Molina, del Parco Lombardo Valle del Ticino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it-IT" sz="1400" i="1" dirty="0"/>
              <a:t>Le marcite: un patrimonio di biodiversità</a:t>
            </a:r>
            <a:r>
              <a:rPr lang="it-IT" sz="1400" dirty="0"/>
              <a:t>, Fabio Casale, Fondazione Lombardia per l'Ambiente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it-IT" sz="1400" i="1" dirty="0"/>
              <a:t>La tutela delle marcite, </a:t>
            </a:r>
            <a:r>
              <a:rPr lang="it-IT" sz="1400" dirty="0"/>
              <a:t> Parco Agricolo Sud Milano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it-IT" sz="1400" i="1" dirty="0"/>
              <a:t>Campari nel Parco Sud</a:t>
            </a:r>
            <a:r>
              <a:rPr lang="it-IT" sz="1400" dirty="0"/>
              <a:t>, Andrea Falappi, cascina Campazzo e Francesco Rossi, cascina </a:t>
            </a:r>
            <a:r>
              <a:rPr lang="it-IT" sz="1400" dirty="0" err="1"/>
              <a:t>Tavernasco</a:t>
            </a:r>
            <a:endParaRPr lang="it-IT" sz="1400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it-IT" sz="1400" i="1" dirty="0"/>
              <a:t>L’evoluzione del sistema irriguo di cascina Linterno</a:t>
            </a:r>
            <a:r>
              <a:rPr lang="it-IT" sz="1400" dirty="0"/>
              <a:t>, Maddalena Mezzadri, architetto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it-IT" sz="1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200" dirty="0"/>
              <a:t>.</a:t>
            </a:r>
            <a:endParaRPr lang="it-IT" sz="1400" dirty="0"/>
          </a:p>
        </p:txBody>
      </p:sp>
      <p:pic>
        <p:nvPicPr>
          <p:cNvPr id="7" name="Immagine 6" descr="Immagine che contiene erba, cielo, esterni, campo&#10;&#10;Descrizione generata con affidabilità molto elevata">
            <a:extLst>
              <a:ext uri="{FF2B5EF4-FFF2-40B4-BE49-F238E27FC236}">
                <a16:creationId xmlns:a16="http://schemas.microsoft.com/office/drawing/2014/main" id="{11E09941-76F0-4C5C-B7A3-FD55A18D0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7922"/>
            <a:ext cx="7559675" cy="5077957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7273C4CB-5C60-4119-80C8-4A6A1CD31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994" y="1930984"/>
            <a:ext cx="6961760" cy="2023160"/>
          </a:xfrm>
        </p:spPr>
        <p:txBody>
          <a:bodyPr>
            <a:normAutofit fontScale="90000"/>
          </a:bodyPr>
          <a:lstStyle/>
          <a:p>
            <a:pPr algn="r"/>
            <a:r>
              <a:rPr lang="it-IT" sz="5400" b="1" dirty="0">
                <a:solidFill>
                  <a:schemeClr val="bg1"/>
                </a:solidFill>
                <a:latin typeface="+mn-lt"/>
              </a:rPr>
              <a:t>PAESAGGI </a:t>
            </a:r>
            <a:br>
              <a:rPr lang="it-IT" sz="5400" b="1" dirty="0">
                <a:solidFill>
                  <a:schemeClr val="bg1"/>
                </a:solidFill>
                <a:latin typeface="+mn-lt"/>
              </a:rPr>
            </a:br>
            <a:r>
              <a:rPr lang="it-IT" sz="5400" b="1" dirty="0">
                <a:solidFill>
                  <a:schemeClr val="bg1"/>
                </a:solidFill>
                <a:latin typeface="+mn-lt"/>
              </a:rPr>
              <a:t>DI MARCITA </a:t>
            </a:r>
            <a:br>
              <a:rPr lang="it-IT" sz="5400" b="1" dirty="0">
                <a:solidFill>
                  <a:schemeClr val="bg1"/>
                </a:solidFill>
                <a:latin typeface="+mn-lt"/>
              </a:rPr>
            </a:br>
            <a:r>
              <a:rPr lang="it-IT" sz="4000" i="1" dirty="0">
                <a:solidFill>
                  <a:schemeClr val="bg1"/>
                </a:solidFill>
                <a:latin typeface="+mn-lt"/>
              </a:rPr>
              <a:t>mostra a Cascina Linterno, MILANO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D473686-68E5-4670-B6D8-23FF62803F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1613" y="9766208"/>
            <a:ext cx="1611467" cy="67038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BFDD641-1A8A-4C47-8B30-2B820E70B9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0006" y="8486532"/>
            <a:ext cx="1264397" cy="94410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716AC231-D39B-4BC0-AFE2-45AA5B7C518F}"/>
              </a:ext>
            </a:extLst>
          </p:cNvPr>
          <p:cNvSpPr/>
          <p:nvPr/>
        </p:nvSpPr>
        <p:spPr>
          <a:xfrm>
            <a:off x="237148" y="4210428"/>
            <a:ext cx="4670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Domenica 25 marzo</a:t>
            </a:r>
          </a:p>
          <a:p>
            <a:r>
              <a:rPr lang="it-IT" b="1" dirty="0"/>
              <a:t>ore 15.00  conferenza e inaugurazione mostra</a:t>
            </a:r>
          </a:p>
        </p:txBody>
      </p:sp>
      <p:pic>
        <p:nvPicPr>
          <p:cNvPr id="1026" name="Picture 2" descr="logo Municipio 7">
            <a:extLst>
              <a:ext uri="{FF2B5EF4-FFF2-40B4-BE49-F238E27FC236}">
                <a16:creationId xmlns:a16="http://schemas.microsoft.com/office/drawing/2014/main" id="{C0CA1E7A-4094-454E-9FBE-3D295A55C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008" y="5489943"/>
            <a:ext cx="1324912" cy="99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8B7E476E-F1F2-4DD2-87BA-F9960E00DB15}"/>
              </a:ext>
            </a:extLst>
          </p:cNvPr>
          <p:cNvSpPr/>
          <p:nvPr/>
        </p:nvSpPr>
        <p:spPr>
          <a:xfrm>
            <a:off x="237148" y="10251930"/>
            <a:ext cx="4170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Cascina Linterno, Via F.lli Zoia 194, Milano</a:t>
            </a:r>
          </a:p>
        </p:txBody>
      </p:sp>
      <p:sp>
        <p:nvSpPr>
          <p:cNvPr id="2" name="Rettangolo 1"/>
          <p:cNvSpPr/>
          <p:nvPr/>
        </p:nvSpPr>
        <p:spPr>
          <a:xfrm>
            <a:off x="237148" y="8576170"/>
            <a:ext cx="489954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ore 17.00 passeggiata</a:t>
            </a:r>
            <a:r>
              <a:rPr lang="it-IT" sz="1600" dirty="0"/>
              <a:t> </a:t>
            </a:r>
            <a:r>
              <a:rPr lang="it-IT" b="1" dirty="0"/>
              <a:t>nel Parco delle Cave </a:t>
            </a:r>
          </a:p>
          <a:p>
            <a:r>
              <a:rPr lang="it-IT" sz="1600" dirty="0"/>
              <a:t>alla scoperta della marcita e della avifauna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21178" y="1489377"/>
            <a:ext cx="3638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25 marzo – 13 Maggio 2018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37148" y="9244179"/>
            <a:ext cx="48771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Durante l’incontro saranno proiettati i cortometraggi video «Paesaggi di marcita» di Marco </a:t>
            </a:r>
            <a:r>
              <a:rPr lang="it-IT" sz="1100" dirty="0" err="1"/>
              <a:t>Tessaro</a:t>
            </a:r>
            <a:r>
              <a:rPr lang="it-IT" sz="1100" dirty="0"/>
              <a:t> e le diapositive sul «Sistema irriguo di cascina Linterno» di Maddalena Mezzadri.</a:t>
            </a:r>
          </a:p>
          <a:p>
            <a:r>
              <a:rPr lang="it-IT" sz="1100" dirty="0"/>
              <a:t>L’evento si svolge all’interno della Giornata di Primavera, durante la quale saranno presenti in cascina punti di ristoro, laboratori e altre attività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711" y="4327833"/>
            <a:ext cx="843506" cy="98612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76BD8CB-A50B-4E04-BE79-1A5151E0F7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2065" r="80892"/>
          <a:stretch/>
        </p:blipFill>
        <p:spPr>
          <a:xfrm>
            <a:off x="5905902" y="7658514"/>
            <a:ext cx="1022315" cy="60291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189676E-8400-4036-B50A-7CDD7C82CA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9010" y="6722320"/>
            <a:ext cx="727074" cy="7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8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8A067-D1A9-4A49-B463-C055262D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7" y="569242"/>
            <a:ext cx="4976197" cy="1400235"/>
          </a:xfrm>
        </p:spPr>
        <p:txBody>
          <a:bodyPr>
            <a:normAutofit fontScale="90000"/>
          </a:bodyPr>
          <a:lstStyle/>
          <a:p>
            <a:r>
              <a:rPr lang="it-IT" sz="4000" b="1" u="sng" dirty="0"/>
              <a:t>PAESAGGI DI MARCITA</a:t>
            </a:r>
            <a:br>
              <a:rPr lang="it-IT" sz="4000" b="1" u="sng" dirty="0"/>
            </a:br>
            <a:r>
              <a:rPr lang="it-IT" sz="3100" dirty="0"/>
              <a:t>gioiello lombardo di biodiversità</a:t>
            </a:r>
            <a:endParaRPr lang="it-IT" u="sng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94BBC4-A020-4FBE-A465-D258901A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8" y="2122300"/>
            <a:ext cx="6520220" cy="68475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400" b="1" dirty="0"/>
              <a:t>Mostra PAESAGGI DI MARCITA</a:t>
            </a:r>
          </a:p>
          <a:p>
            <a:pPr marL="0" indent="0">
              <a:buNone/>
            </a:pPr>
            <a:r>
              <a:rPr lang="it-IT" sz="1400" b="1" dirty="0"/>
              <a:t>Dal 25 marzo al 13 maggio 2018</a:t>
            </a:r>
          </a:p>
          <a:p>
            <a:pPr marL="0" indent="0">
              <a:buNone/>
            </a:pPr>
            <a:r>
              <a:rPr lang="it-IT" sz="1400" b="1" dirty="0"/>
              <a:t>Cascina Linterno, via Fratelli Zoia 194, Milano</a:t>
            </a:r>
          </a:p>
          <a:p>
            <a:pPr marL="0" indent="0">
              <a:buNone/>
            </a:pPr>
            <a:r>
              <a:rPr lang="it-IT" sz="1400" dirty="0"/>
              <a:t>La mostra è aperta durante il fine settimana e in occasione di eventi in cascina</a:t>
            </a:r>
          </a:p>
          <a:p>
            <a:pPr marL="0" indent="0">
              <a:buNone/>
            </a:pPr>
            <a:r>
              <a:rPr lang="it-IT" sz="1400" dirty="0"/>
              <a:t>Ingresso libero</a:t>
            </a:r>
          </a:p>
          <a:p>
            <a:pPr marL="0" indent="0">
              <a:buNone/>
            </a:pPr>
            <a:endParaRPr lang="it-IT" sz="1400" b="1" dirty="0"/>
          </a:p>
          <a:p>
            <a:pPr marL="0" indent="0">
              <a:spcBef>
                <a:spcPts val="600"/>
              </a:spcBef>
              <a:buNone/>
            </a:pPr>
            <a:r>
              <a:rPr lang="it-IT" sz="1300" i="1" dirty="0"/>
              <a:t>Durante l’inverno, grazie ad un continuo e preciso lavoro dell’agricoltore con il suo badile, un sottile velo d’acqua scorre sul manto erboso di particolari</a:t>
            </a:r>
            <a:r>
              <a:rPr lang="it-IT" sz="1200" dirty="0"/>
              <a:t> </a:t>
            </a:r>
            <a:r>
              <a:rPr lang="it-IT" sz="1300" i="1" dirty="0"/>
              <a:t>prati preparati e sistemati ad arte, impedendo il formarsi del gelo: l’erba continua a crescere ed il prato non smette mai di vivere. Questa è la marcita!</a:t>
            </a:r>
          </a:p>
          <a:p>
            <a:pPr marL="0" indent="0">
              <a:buNone/>
            </a:pPr>
            <a:endParaRPr lang="it-IT" sz="1100" i="1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500" dirty="0"/>
              <a:t>Questa mostra, realizzata dal Parco Lombardo della valle del Ticino, in collaborazione con il Politecnico di Milano e l’Università degli Studi di Torino,  è parte di un progetto che vuol far conoscere la speciale coltura delle marcite, patrimonio culturale, storico, scientifico, tutelato e valorizzato dal  Parco.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500" dirty="0"/>
              <a:t>La marcita, che permette di produrre erba fresca per i bovini tutto l’anno, è un ecosistema capace di ospitare erbe, insetti ed uccelli di pregio per la conservazione della natura. E’ testimone vivente dell’ingegno agricolo lombardo, ancora stupefacente oggi per la sua efficienza e genialità. E’ un sistema di paesaggio antico ma ancora vivo, unico e affascinante, patrimonio di manufatti e tecniche ancora in uso, che culminano con la spettacolarità del “miracolo nivale”, quando i prati spiccano nel loro verde smeraldo sotto le nevicate invernali grazie all’azione dell’acqua di fontanile calda in inverno e fresca in estate.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500" dirty="0"/>
              <a:t>Anche alle porte della città di Milano, nel Parco Agricolo Sud, vi sono ancora marcite curate da agricoltori consapevoli della loro preziosità, nonostante l’agricoltura contemporanea cerchi di avere il sopravvento e di cancellarle.</a:t>
            </a:r>
          </a:p>
          <a:p>
            <a:pPr marL="0" indent="0">
              <a:spcBef>
                <a:spcPts val="600"/>
              </a:spcBef>
              <a:buNone/>
            </a:pPr>
            <a:endParaRPr lang="it-IT" sz="1400" b="1" dirty="0"/>
          </a:p>
          <a:p>
            <a:pPr marL="0" indent="0">
              <a:spcBef>
                <a:spcPts val="600"/>
              </a:spcBef>
              <a:buNone/>
            </a:pPr>
            <a:endParaRPr lang="it-IT" sz="1400" b="1" dirty="0"/>
          </a:p>
          <a:p>
            <a:pPr marL="0" indent="0">
              <a:spcBef>
                <a:spcPts val="600"/>
              </a:spcBef>
              <a:buNone/>
            </a:pPr>
            <a:endParaRPr lang="it-IT" sz="1400" b="1" dirty="0"/>
          </a:p>
          <a:p>
            <a:pPr marL="0" indent="0">
              <a:spcBef>
                <a:spcPts val="600"/>
              </a:spcBef>
              <a:buNone/>
            </a:pPr>
            <a:endParaRPr lang="it-IT" sz="14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D187D2-31A9-4E8E-9837-34DADBB08A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69090" b="6853"/>
          <a:stretch/>
        </p:blipFill>
        <p:spPr>
          <a:xfrm>
            <a:off x="519727" y="9214485"/>
            <a:ext cx="599256" cy="54841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6E7EB60-CD5B-4E89-812F-EE19FD393845}"/>
              </a:ext>
            </a:extLst>
          </p:cNvPr>
          <p:cNvSpPr/>
          <p:nvPr/>
        </p:nvSpPr>
        <p:spPr>
          <a:xfrm>
            <a:off x="1118983" y="9122652"/>
            <a:ext cx="57654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500" dirty="0"/>
              <a:t>La mostra, costituita da pannelli descrittivi, fotografie e videoclip didattici, è realizzata con il contributo di Regione Lombardia per il progetto “Paesaggi di marcita”. </a:t>
            </a:r>
            <a:endParaRPr lang="it-IT" sz="1500" b="1" dirty="0"/>
          </a:p>
        </p:txBody>
      </p:sp>
    </p:spTree>
    <p:extLst>
      <p:ext uri="{BB962C8B-B14F-4D97-AF65-F5344CB8AC3E}">
        <p14:creationId xmlns:p14="http://schemas.microsoft.com/office/powerpoint/2010/main" val="2245036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517</Words>
  <Application>Microsoft Office PowerPoint</Application>
  <PresentationFormat>Personalizzato</PresentationFormat>
  <Paragraphs>36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PAESAGGI  DI MARCITA  mostra a Cascina Linterno, MILANO</vt:lpstr>
      <vt:lpstr>PAESAGGI DI MARCITA gioiello lombardo di biodiversità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PAESAGGI DI MARCITA</dc:title>
  <dc:creator>autore</dc:creator>
  <cp:lastModifiedBy>autore</cp:lastModifiedBy>
  <cp:revision>22</cp:revision>
  <dcterms:created xsi:type="dcterms:W3CDTF">2018-02-12T13:32:54Z</dcterms:created>
  <dcterms:modified xsi:type="dcterms:W3CDTF">2018-03-13T21:32:10Z</dcterms:modified>
</cp:coreProperties>
</file>