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81" r:id="rId5"/>
    <p:sldId id="279" r:id="rId6"/>
    <p:sldId id="260" r:id="rId7"/>
    <p:sldId id="278" r:id="rId8"/>
    <p:sldId id="264" r:id="rId9"/>
    <p:sldId id="263" r:id="rId10"/>
    <p:sldId id="262" r:id="rId11"/>
    <p:sldId id="265" r:id="rId12"/>
    <p:sldId id="280" r:id="rId13"/>
    <p:sldId id="267" r:id="rId14"/>
    <p:sldId id="268" r:id="rId15"/>
    <p:sldId id="276" r:id="rId16"/>
    <p:sldId id="272" r:id="rId17"/>
    <p:sldId id="282" r:id="rId18"/>
    <p:sldId id="274" r:id="rId19"/>
    <p:sldId id="27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80064"/>
    <a:srgbClr val="280082"/>
    <a:srgbClr val="4A0082"/>
    <a:srgbClr val="002E51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5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PRE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Connected to Nature</c:v>
                </c:pt>
                <c:pt idx="1">
                  <c:v>Perceived Restorativeness</c:v>
                </c:pt>
                <c:pt idx="2">
                  <c:v>Sky Search</c:v>
                </c:pt>
                <c:pt idx="3">
                  <c:v>Map Mission</c:v>
                </c:pt>
              </c:strCache>
            </c:strRef>
          </c:cat>
          <c:val>
            <c:numRef>
              <c:f>Foglio1!$B$2:$B$5</c:f>
              <c:numCache>
                <c:formatCode>0</c:formatCode>
                <c:ptCount val="4"/>
                <c:pt idx="0">
                  <c:v>103.95</c:v>
                </c:pt>
                <c:pt idx="1">
                  <c:v>106.8</c:v>
                </c:pt>
                <c:pt idx="2">
                  <c:v>107.77866666666668</c:v>
                </c:pt>
                <c:pt idx="3">
                  <c:v>111.24166666666689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Connected to Nature</c:v>
                </c:pt>
                <c:pt idx="1">
                  <c:v>Perceived Restorativeness</c:v>
                </c:pt>
                <c:pt idx="2">
                  <c:v>Sky Search</c:v>
                </c:pt>
                <c:pt idx="3">
                  <c:v>Map Mission</c:v>
                </c:pt>
              </c:strCache>
            </c:strRef>
          </c:cat>
          <c:val>
            <c:numRef>
              <c:f>Foglio1!$C$2:$C$5</c:f>
              <c:numCache>
                <c:formatCode>0</c:formatCode>
                <c:ptCount val="4"/>
                <c:pt idx="0">
                  <c:v>110.36666666666669</c:v>
                </c:pt>
                <c:pt idx="1">
                  <c:v>145.49999999999997</c:v>
                </c:pt>
                <c:pt idx="2">
                  <c:v>130.13866666666658</c:v>
                </c:pt>
                <c:pt idx="3">
                  <c:v>151.98166666666663</c:v>
                </c:pt>
              </c:numCache>
            </c:numRef>
          </c:val>
        </c:ser>
        <c:axId val="84347136"/>
        <c:axId val="84373504"/>
      </c:barChart>
      <c:catAx>
        <c:axId val="84347136"/>
        <c:scaling>
          <c:orientation val="minMax"/>
        </c:scaling>
        <c:axPos val="b"/>
        <c:tickLblPos val="nextTo"/>
        <c:crossAx val="84373504"/>
        <c:crosses val="autoZero"/>
        <c:auto val="1"/>
        <c:lblAlgn val="ctr"/>
        <c:lblOffset val="100"/>
      </c:catAx>
      <c:valAx>
        <c:axId val="84373504"/>
        <c:scaling>
          <c:orientation val="minMax"/>
          <c:max val="180"/>
          <c:min val="50"/>
        </c:scaling>
        <c:axPos val="l"/>
        <c:majorGridlines/>
        <c:numFmt formatCode="0" sourceLinked="1"/>
        <c:tickLblPos val="nextTo"/>
        <c:crossAx val="84347136"/>
        <c:crosses val="autoZero"/>
        <c:crossBetween val="between"/>
        <c:majorUnit val="50"/>
      </c:valAx>
    </c:plotArea>
    <c:legend>
      <c:legendPos val="r"/>
      <c:layout/>
    </c:legend>
    <c:plotVisOnly val="1"/>
  </c:chart>
  <c:txPr>
    <a:bodyPr/>
    <a:lstStyle/>
    <a:p>
      <a:pPr>
        <a:defRPr sz="2000" baseline="0"/>
      </a:pPr>
      <a:endParaRPr lang="it-IT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Foglio1!$A$2:$A$5</c:f>
              <c:strCache>
                <c:ptCount val="4"/>
                <c:pt idx="0">
                  <c:v>Scuola (Gioco)</c:v>
                </c:pt>
                <c:pt idx="1">
                  <c:v>Scuola (Silenzio)</c:v>
                </c:pt>
                <c:pt idx="2">
                  <c:v>Natura (Trekking)</c:v>
                </c:pt>
                <c:pt idx="3">
                  <c:v>Natura (Stanziali)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1.9700000000000033</c:v>
                </c:pt>
                <c:pt idx="1">
                  <c:v>2.42</c:v>
                </c:pt>
                <c:pt idx="2">
                  <c:v>3.23</c:v>
                </c:pt>
                <c:pt idx="3">
                  <c:v>3.69</c:v>
                </c:pt>
              </c:numCache>
            </c:numRef>
          </c:val>
        </c:ser>
        <c:axId val="108171264"/>
        <c:axId val="108172800"/>
      </c:barChart>
      <c:catAx>
        <c:axId val="108171264"/>
        <c:scaling>
          <c:orientation val="minMax"/>
        </c:scaling>
        <c:axPos val="b"/>
        <c:tickLblPos val="nextTo"/>
        <c:txPr>
          <a:bodyPr/>
          <a:lstStyle/>
          <a:p>
            <a:pPr>
              <a:defRPr sz="2500" baseline="0"/>
            </a:pPr>
            <a:endParaRPr lang="it-IT"/>
          </a:p>
        </c:txPr>
        <c:crossAx val="108172800"/>
        <c:crosses val="autoZero"/>
        <c:auto val="1"/>
        <c:lblAlgn val="ctr"/>
        <c:lblOffset val="100"/>
      </c:catAx>
      <c:valAx>
        <c:axId val="108172800"/>
        <c:scaling>
          <c:orientation val="minMax"/>
          <c:min val="1"/>
        </c:scaling>
        <c:axPos val="l"/>
        <c:majorGridlines/>
        <c:numFmt formatCode="General" sourceLinked="1"/>
        <c:tickLblPos val="nextTo"/>
        <c:crossAx val="108171264"/>
        <c:crosses val="autoZero"/>
        <c:crossBetween val="between"/>
        <c:majorUnit val="1"/>
      </c:valAx>
    </c:plotArea>
    <c:plotVisOnly val="1"/>
  </c:chart>
  <c:txPr>
    <a:bodyPr/>
    <a:lstStyle/>
    <a:p>
      <a:pPr>
        <a:defRPr sz="2000" baseline="0"/>
      </a:pPr>
      <a:endParaRPr lang="it-IT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9BBF8-ED71-4B50-8F0C-037F3903C7A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17C7A5-260F-4B07-88C5-E87F4D319D41}">
      <dgm:prSet phldrT="[Testo]"/>
      <dgm:spPr/>
      <dgm:t>
        <a:bodyPr/>
        <a:lstStyle/>
        <a:p>
          <a:r>
            <a:rPr lang="it-IT" dirty="0" smtClean="0"/>
            <a:t>FILO</a:t>
          </a:r>
        </a:p>
        <a:p>
          <a:r>
            <a:rPr lang="it-IT" dirty="0" smtClean="0"/>
            <a:t>genetiche</a:t>
          </a:r>
          <a:endParaRPr lang="it-IT" dirty="0"/>
        </a:p>
      </dgm:t>
    </dgm:pt>
    <dgm:pt modelId="{B5B9D16E-A90B-4E64-A4BB-5A5650BF4D6C}" type="parTrans" cxnId="{3E91886A-774B-482E-A0E7-25207D6F5598}">
      <dgm:prSet/>
      <dgm:spPr/>
      <dgm:t>
        <a:bodyPr/>
        <a:lstStyle/>
        <a:p>
          <a:endParaRPr lang="it-IT"/>
        </a:p>
      </dgm:t>
    </dgm:pt>
    <dgm:pt modelId="{27D81E85-12E3-40FE-A000-6DDE78334D91}" type="sibTrans" cxnId="{3E91886A-774B-482E-A0E7-25207D6F5598}">
      <dgm:prSet/>
      <dgm:spPr/>
      <dgm:t>
        <a:bodyPr/>
        <a:lstStyle/>
        <a:p>
          <a:endParaRPr lang="it-IT"/>
        </a:p>
      </dgm:t>
    </dgm:pt>
    <dgm:pt modelId="{B0B8971B-F846-451F-826D-AA287160091F}">
      <dgm:prSet phldrT="[Testo]" custT="1"/>
      <dgm:spPr>
        <a:solidFill>
          <a:srgbClr val="00FF87">
            <a:alpha val="90000"/>
          </a:srgbClr>
        </a:solidFill>
      </dgm:spPr>
      <dgm:t>
        <a:bodyPr/>
        <a:lstStyle/>
        <a:p>
          <a:r>
            <a:rPr lang="it-IT" sz="3600" dirty="0" smtClean="0"/>
            <a:t>Biologia evoluzionistica</a:t>
          </a:r>
          <a:endParaRPr lang="it-IT" sz="3600" dirty="0"/>
        </a:p>
      </dgm:t>
    </dgm:pt>
    <dgm:pt modelId="{DA30FFA9-617F-4C36-AA1C-ABD4BED54244}" type="parTrans" cxnId="{55F4D08C-C023-4919-AA91-BEFAE9AF7F2C}">
      <dgm:prSet/>
      <dgm:spPr/>
      <dgm:t>
        <a:bodyPr/>
        <a:lstStyle/>
        <a:p>
          <a:endParaRPr lang="it-IT"/>
        </a:p>
      </dgm:t>
    </dgm:pt>
    <dgm:pt modelId="{96B69D84-15E9-4A0E-949D-2AF8BCBEE3D1}" type="sibTrans" cxnId="{55F4D08C-C023-4919-AA91-BEFAE9AF7F2C}">
      <dgm:prSet/>
      <dgm:spPr/>
      <dgm:t>
        <a:bodyPr/>
        <a:lstStyle/>
        <a:p>
          <a:endParaRPr lang="it-IT"/>
        </a:p>
      </dgm:t>
    </dgm:pt>
    <dgm:pt modelId="{A50E646D-6EDB-4FB9-92E7-F9D1299F4817}">
      <dgm:prSet phldrT="[Testo]"/>
      <dgm:spPr/>
      <dgm:t>
        <a:bodyPr/>
        <a:lstStyle/>
        <a:p>
          <a:r>
            <a:rPr lang="it-IT" dirty="0" smtClean="0"/>
            <a:t>ONTO</a:t>
          </a:r>
        </a:p>
        <a:p>
          <a:r>
            <a:rPr lang="it-IT" dirty="0" smtClean="0"/>
            <a:t>genetiche</a:t>
          </a:r>
          <a:endParaRPr lang="it-IT" dirty="0"/>
        </a:p>
      </dgm:t>
    </dgm:pt>
    <dgm:pt modelId="{34DF2FD6-ED0A-4114-89B0-C758A552FDAC}" type="parTrans" cxnId="{174A5FCA-2D53-4152-B752-7A9B6A90739A}">
      <dgm:prSet/>
      <dgm:spPr/>
      <dgm:t>
        <a:bodyPr/>
        <a:lstStyle/>
        <a:p>
          <a:endParaRPr lang="it-IT"/>
        </a:p>
      </dgm:t>
    </dgm:pt>
    <dgm:pt modelId="{9C48672E-3D3A-4CBD-9D3A-9560E9B00B93}" type="sibTrans" cxnId="{174A5FCA-2D53-4152-B752-7A9B6A90739A}">
      <dgm:prSet/>
      <dgm:spPr/>
      <dgm:t>
        <a:bodyPr/>
        <a:lstStyle/>
        <a:p>
          <a:endParaRPr lang="it-IT"/>
        </a:p>
      </dgm:t>
    </dgm:pt>
    <dgm:pt modelId="{89274672-DC75-4EE3-B65E-F15A0D172FA3}">
      <dgm:prSet phldrT="[Testo]" custT="1"/>
      <dgm:spPr>
        <a:solidFill>
          <a:srgbClr val="00FF87">
            <a:alpha val="90000"/>
          </a:srgbClr>
        </a:solidFill>
      </dgm:spPr>
      <dgm:t>
        <a:bodyPr/>
        <a:lstStyle/>
        <a:p>
          <a:r>
            <a:rPr lang="it-IT" sz="3600" dirty="0" smtClean="0"/>
            <a:t>Psicologia ambientale</a:t>
          </a:r>
          <a:endParaRPr lang="it-IT" sz="3600" dirty="0"/>
        </a:p>
      </dgm:t>
    </dgm:pt>
    <dgm:pt modelId="{DC60D42A-0DF1-4175-863E-3FCF1F19522F}" type="parTrans" cxnId="{04A59989-E268-47B4-9BBC-CEB6C10B6823}">
      <dgm:prSet/>
      <dgm:spPr/>
      <dgm:t>
        <a:bodyPr/>
        <a:lstStyle/>
        <a:p>
          <a:endParaRPr lang="it-IT"/>
        </a:p>
      </dgm:t>
    </dgm:pt>
    <dgm:pt modelId="{741DEB80-1977-451D-9E27-4297BCFDDBE5}" type="sibTrans" cxnId="{04A59989-E268-47B4-9BBC-CEB6C10B6823}">
      <dgm:prSet/>
      <dgm:spPr/>
      <dgm:t>
        <a:bodyPr/>
        <a:lstStyle/>
        <a:p>
          <a:endParaRPr lang="it-IT"/>
        </a:p>
      </dgm:t>
    </dgm:pt>
    <dgm:pt modelId="{288AB88A-C21D-41CB-8CA4-B96479418F31}" type="pres">
      <dgm:prSet presAssocID="{F5B9BBF8-ED71-4B50-8F0C-037F3903C7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8611B0C-B409-4B8F-B696-DAE764A6A28C}" type="pres">
      <dgm:prSet presAssocID="{2E17C7A5-260F-4B07-88C5-E87F4D319D41}" presName="linNode" presStyleCnt="0"/>
      <dgm:spPr/>
    </dgm:pt>
    <dgm:pt modelId="{39C871E9-DADA-44F3-B461-50F0403C8E4F}" type="pres">
      <dgm:prSet presAssocID="{2E17C7A5-260F-4B07-88C5-E87F4D319D41}" presName="parentShp" presStyleLbl="node1" presStyleIdx="0" presStyleCnt="2" custScaleX="827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E7ACB2-7ECF-4A30-B951-C032C42DEA36}" type="pres">
      <dgm:prSet presAssocID="{2E17C7A5-260F-4B07-88C5-E87F4D319D41}" presName="childShp" presStyleLbl="bgAccFollowNode1" presStyleIdx="0" presStyleCnt="2" custScaleY="696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672390-BB62-4810-9EEF-1E4F08D5D985}" type="pres">
      <dgm:prSet presAssocID="{27D81E85-12E3-40FE-A000-6DDE78334D91}" presName="spacing" presStyleCnt="0"/>
      <dgm:spPr/>
    </dgm:pt>
    <dgm:pt modelId="{B6D6FAED-D1C1-499E-B591-30A4D1AF593B}" type="pres">
      <dgm:prSet presAssocID="{A50E646D-6EDB-4FB9-92E7-F9D1299F4817}" presName="linNode" presStyleCnt="0"/>
      <dgm:spPr/>
    </dgm:pt>
    <dgm:pt modelId="{AA32B155-E80F-468F-8DD7-4B90CDF5BAA5}" type="pres">
      <dgm:prSet presAssocID="{A50E646D-6EDB-4FB9-92E7-F9D1299F4817}" presName="parentShp" presStyleLbl="node1" presStyleIdx="1" presStyleCnt="2" custScaleX="818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057C2C-A8DE-42EC-AA09-ACA8E4B04EE3}" type="pres">
      <dgm:prSet presAssocID="{A50E646D-6EDB-4FB9-92E7-F9D1299F4817}" presName="childShp" presStyleLbl="bgAccFollowNode1" presStyleIdx="1" presStyleCnt="2" custScaleY="70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EFF86-5E70-4277-900D-51A75339D2FF}" type="presOf" srcId="{F5B9BBF8-ED71-4B50-8F0C-037F3903C7A3}" destId="{288AB88A-C21D-41CB-8CA4-B96479418F31}" srcOrd="0" destOrd="0" presId="urn:microsoft.com/office/officeart/2005/8/layout/vList6"/>
    <dgm:cxn modelId="{9942564E-A1A9-496C-B078-FCFF6EB2BDEB}" type="presOf" srcId="{89274672-DC75-4EE3-B65E-F15A0D172FA3}" destId="{A2057C2C-A8DE-42EC-AA09-ACA8E4B04EE3}" srcOrd="0" destOrd="0" presId="urn:microsoft.com/office/officeart/2005/8/layout/vList6"/>
    <dgm:cxn modelId="{174A5FCA-2D53-4152-B752-7A9B6A90739A}" srcId="{F5B9BBF8-ED71-4B50-8F0C-037F3903C7A3}" destId="{A50E646D-6EDB-4FB9-92E7-F9D1299F4817}" srcOrd="1" destOrd="0" parTransId="{34DF2FD6-ED0A-4114-89B0-C758A552FDAC}" sibTransId="{9C48672E-3D3A-4CBD-9D3A-9560E9B00B93}"/>
    <dgm:cxn modelId="{04A59989-E268-47B4-9BBC-CEB6C10B6823}" srcId="{A50E646D-6EDB-4FB9-92E7-F9D1299F4817}" destId="{89274672-DC75-4EE3-B65E-F15A0D172FA3}" srcOrd="0" destOrd="0" parTransId="{DC60D42A-0DF1-4175-863E-3FCF1F19522F}" sibTransId="{741DEB80-1977-451D-9E27-4297BCFDDBE5}"/>
    <dgm:cxn modelId="{55F4D08C-C023-4919-AA91-BEFAE9AF7F2C}" srcId="{2E17C7A5-260F-4B07-88C5-E87F4D319D41}" destId="{B0B8971B-F846-451F-826D-AA287160091F}" srcOrd="0" destOrd="0" parTransId="{DA30FFA9-617F-4C36-AA1C-ABD4BED54244}" sibTransId="{96B69D84-15E9-4A0E-949D-2AF8BCBEE3D1}"/>
    <dgm:cxn modelId="{5D47D654-00B2-498C-892F-C60EBA3CE79E}" type="presOf" srcId="{2E17C7A5-260F-4B07-88C5-E87F4D319D41}" destId="{39C871E9-DADA-44F3-B461-50F0403C8E4F}" srcOrd="0" destOrd="0" presId="urn:microsoft.com/office/officeart/2005/8/layout/vList6"/>
    <dgm:cxn modelId="{3690DF28-87C8-417F-9C00-CF14543B5DAE}" type="presOf" srcId="{B0B8971B-F846-451F-826D-AA287160091F}" destId="{59E7ACB2-7ECF-4A30-B951-C032C42DEA36}" srcOrd="0" destOrd="0" presId="urn:microsoft.com/office/officeart/2005/8/layout/vList6"/>
    <dgm:cxn modelId="{3E91886A-774B-482E-A0E7-25207D6F5598}" srcId="{F5B9BBF8-ED71-4B50-8F0C-037F3903C7A3}" destId="{2E17C7A5-260F-4B07-88C5-E87F4D319D41}" srcOrd="0" destOrd="0" parTransId="{B5B9D16E-A90B-4E64-A4BB-5A5650BF4D6C}" sibTransId="{27D81E85-12E3-40FE-A000-6DDE78334D91}"/>
    <dgm:cxn modelId="{C3CEC60D-5B1B-42D1-9A96-AC2398B0FEC4}" type="presOf" srcId="{A50E646D-6EDB-4FB9-92E7-F9D1299F4817}" destId="{AA32B155-E80F-468F-8DD7-4B90CDF5BAA5}" srcOrd="0" destOrd="0" presId="urn:microsoft.com/office/officeart/2005/8/layout/vList6"/>
    <dgm:cxn modelId="{2097A2BE-2FF0-492A-83CB-B74FD1464D16}" type="presParOf" srcId="{288AB88A-C21D-41CB-8CA4-B96479418F31}" destId="{88611B0C-B409-4B8F-B696-DAE764A6A28C}" srcOrd="0" destOrd="0" presId="urn:microsoft.com/office/officeart/2005/8/layout/vList6"/>
    <dgm:cxn modelId="{A65D3F81-C8BF-447A-B021-84EA649ABBCA}" type="presParOf" srcId="{88611B0C-B409-4B8F-B696-DAE764A6A28C}" destId="{39C871E9-DADA-44F3-B461-50F0403C8E4F}" srcOrd="0" destOrd="0" presId="urn:microsoft.com/office/officeart/2005/8/layout/vList6"/>
    <dgm:cxn modelId="{141D51CC-3770-4A33-B5CE-333DB8A47E73}" type="presParOf" srcId="{88611B0C-B409-4B8F-B696-DAE764A6A28C}" destId="{59E7ACB2-7ECF-4A30-B951-C032C42DEA36}" srcOrd="1" destOrd="0" presId="urn:microsoft.com/office/officeart/2005/8/layout/vList6"/>
    <dgm:cxn modelId="{AC87B0D3-2242-4B2E-83CF-90DD42253D7D}" type="presParOf" srcId="{288AB88A-C21D-41CB-8CA4-B96479418F31}" destId="{5E672390-BB62-4810-9EEF-1E4F08D5D985}" srcOrd="1" destOrd="0" presId="urn:microsoft.com/office/officeart/2005/8/layout/vList6"/>
    <dgm:cxn modelId="{F6FE0E2B-85F7-4A58-A708-CB3FEBE8F371}" type="presParOf" srcId="{288AB88A-C21D-41CB-8CA4-B96479418F31}" destId="{B6D6FAED-D1C1-499E-B591-30A4D1AF593B}" srcOrd="2" destOrd="0" presId="urn:microsoft.com/office/officeart/2005/8/layout/vList6"/>
    <dgm:cxn modelId="{EDA617C9-80B1-43EA-B11E-6454A539D672}" type="presParOf" srcId="{B6D6FAED-D1C1-499E-B591-30A4D1AF593B}" destId="{AA32B155-E80F-468F-8DD7-4B90CDF5BAA5}" srcOrd="0" destOrd="0" presId="urn:microsoft.com/office/officeart/2005/8/layout/vList6"/>
    <dgm:cxn modelId="{E52D3BEB-6701-4394-9836-B00E497F57C9}" type="presParOf" srcId="{B6D6FAED-D1C1-499E-B591-30A4D1AF593B}" destId="{A2057C2C-A8DE-42EC-AA09-ACA8E4B04EE3}" srcOrd="1" destOrd="0" presId="urn:microsoft.com/office/officeart/2005/8/layout/vList6"/>
  </dgm:cxnLst>
  <dgm:bg>
    <a:effectLst>
      <a:outerShdw blurRad="50800" dist="50800" dir="5400000" algn="ctr" rotWithShape="0">
        <a:srgbClr val="FF0000"/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7ACB2-7ECF-4A30-B951-C032C42DEA36}">
      <dsp:nvSpPr>
        <dsp:cNvPr id="0" name=""/>
        <dsp:cNvSpPr/>
      </dsp:nvSpPr>
      <dsp:spPr>
        <a:xfrm>
          <a:off x="2398855" y="326999"/>
          <a:ext cx="3937843" cy="1501800"/>
        </a:xfrm>
        <a:prstGeom prst="rightArrow">
          <a:avLst>
            <a:gd name="adj1" fmla="val 75000"/>
            <a:gd name="adj2" fmla="val 50000"/>
          </a:avLst>
        </a:prstGeom>
        <a:solidFill>
          <a:srgbClr val="00FF87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kern="1200" dirty="0" smtClean="0"/>
            <a:t>Biologia evoluzionistica</a:t>
          </a:r>
          <a:endParaRPr lang="it-IT" sz="3600" kern="1200" dirty="0"/>
        </a:p>
      </dsp:txBody>
      <dsp:txXfrm>
        <a:off x="2398855" y="326999"/>
        <a:ext cx="3937843" cy="1501800"/>
      </dsp:txXfrm>
    </dsp:sp>
    <dsp:sp modelId="{39C871E9-DADA-44F3-B461-50F0403C8E4F}">
      <dsp:nvSpPr>
        <dsp:cNvPr id="0" name=""/>
        <dsp:cNvSpPr/>
      </dsp:nvSpPr>
      <dsp:spPr>
        <a:xfrm>
          <a:off x="226373" y="552"/>
          <a:ext cx="2172481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FILO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genetiche</a:t>
          </a:r>
          <a:endParaRPr lang="it-IT" sz="3300" kern="1200" dirty="0"/>
        </a:p>
      </dsp:txBody>
      <dsp:txXfrm>
        <a:off x="226373" y="552"/>
        <a:ext cx="2172481" cy="2154694"/>
      </dsp:txXfrm>
    </dsp:sp>
    <dsp:sp modelId="{A2057C2C-A8DE-42EC-AA09-ACA8E4B04EE3}">
      <dsp:nvSpPr>
        <dsp:cNvPr id="0" name=""/>
        <dsp:cNvSpPr/>
      </dsp:nvSpPr>
      <dsp:spPr>
        <a:xfrm>
          <a:off x="2386608" y="2692896"/>
          <a:ext cx="3937843" cy="1510332"/>
        </a:xfrm>
        <a:prstGeom prst="rightArrow">
          <a:avLst>
            <a:gd name="adj1" fmla="val 75000"/>
            <a:gd name="adj2" fmla="val 50000"/>
          </a:avLst>
        </a:prstGeom>
        <a:solidFill>
          <a:srgbClr val="00FF87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kern="1200" dirty="0" smtClean="0"/>
            <a:t>Psicologia ambientale</a:t>
          </a:r>
          <a:endParaRPr lang="it-IT" sz="3600" kern="1200" dirty="0"/>
        </a:p>
      </dsp:txBody>
      <dsp:txXfrm>
        <a:off x="2386608" y="2692896"/>
        <a:ext cx="3937843" cy="1510332"/>
      </dsp:txXfrm>
    </dsp:sp>
    <dsp:sp modelId="{AA32B155-E80F-468F-8DD7-4B90CDF5BAA5}">
      <dsp:nvSpPr>
        <dsp:cNvPr id="0" name=""/>
        <dsp:cNvSpPr/>
      </dsp:nvSpPr>
      <dsp:spPr>
        <a:xfrm>
          <a:off x="238620" y="2370716"/>
          <a:ext cx="2147988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ONTO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genetiche</a:t>
          </a:r>
          <a:endParaRPr lang="it-IT" sz="3300" kern="1200" dirty="0"/>
        </a:p>
      </dsp:txBody>
      <dsp:txXfrm>
        <a:off x="238620" y="2370716"/>
        <a:ext cx="2147988" cy="21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0.57875</cdr:x>
      <cdr:y>0.19403</cdr:y>
    </cdr:from>
    <cdr:to>
      <cdr:x>0.63387</cdr:x>
      <cdr:y>0.41674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5292080" y="936104"/>
          <a:ext cx="504017" cy="1074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it-IT" sz="6000" dirty="0" smtClean="0"/>
            <a:t>*</a:t>
          </a:r>
          <a:endParaRPr lang="it-IT" sz="6000" dirty="0"/>
        </a:p>
      </cdr:txBody>
    </cdr:sp>
  </cdr:relSizeAnchor>
  <cdr:relSizeAnchor xmlns:cdr="http://schemas.openxmlformats.org/drawingml/2006/chartDrawing">
    <cdr:from>
      <cdr:x>0.77562</cdr:x>
      <cdr:y>0.0597</cdr:y>
    </cdr:from>
    <cdr:to>
      <cdr:x>0.83448</cdr:x>
      <cdr:y>0.28411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7092280" y="288032"/>
          <a:ext cx="538216" cy="10826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it-IT" sz="6000" dirty="0" smtClean="0"/>
            <a:t>*</a:t>
          </a:r>
          <a:endParaRPr lang="it-IT" sz="6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0.60365</cdr:x>
      <cdr:y>0</cdr:y>
    </cdr:from>
    <cdr:to>
      <cdr:x>0.66489</cdr:x>
      <cdr:y>0.22272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4967783" y="0"/>
          <a:ext cx="504000" cy="1008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mbria"/>
            </a:defRPr>
          </a:lvl1pPr>
          <a:lvl2pPr marL="457200" indent="0">
            <a:defRPr sz="1100">
              <a:latin typeface="Cambria"/>
            </a:defRPr>
          </a:lvl2pPr>
          <a:lvl3pPr marL="914400" indent="0">
            <a:defRPr sz="1100">
              <a:latin typeface="Cambria"/>
            </a:defRPr>
          </a:lvl3pPr>
          <a:lvl4pPr marL="1371600" indent="0">
            <a:defRPr sz="1100">
              <a:latin typeface="Cambria"/>
            </a:defRPr>
          </a:lvl4pPr>
          <a:lvl5pPr marL="1828800" indent="0">
            <a:defRPr sz="1100">
              <a:latin typeface="Cambria"/>
            </a:defRPr>
          </a:lvl5pPr>
          <a:lvl6pPr marL="2286000" indent="0">
            <a:defRPr sz="1100">
              <a:latin typeface="Cambria"/>
            </a:defRPr>
          </a:lvl6pPr>
          <a:lvl7pPr marL="2743200" indent="0">
            <a:defRPr sz="1100">
              <a:latin typeface="Cambria"/>
            </a:defRPr>
          </a:lvl7pPr>
          <a:lvl8pPr marL="3200400" indent="0">
            <a:defRPr sz="1100">
              <a:latin typeface="Cambria"/>
            </a:defRPr>
          </a:lvl8pPr>
          <a:lvl9pPr marL="3657600" indent="0">
            <a:defRPr sz="1100">
              <a:latin typeface="Cambria"/>
            </a:defRPr>
          </a:lvl9pPr>
        </a:lstStyle>
        <a:p xmlns:a="http://schemas.openxmlformats.org/drawingml/2006/main">
          <a:r>
            <a:rPr lang="it-IT" sz="6000" dirty="0" smtClean="0"/>
            <a:t>*</a:t>
          </a:r>
          <a:endParaRPr lang="it-IT" sz="6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04B8-3EA9-4718-BEBB-D60E28219F76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A31E-7835-4B6C-A41C-A373F93A3BE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DA36-8729-4CB8-AA4B-295132EEAA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149C-2C4F-4FC0-81CE-EBB530ABF78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8BFA6-03B7-4E9F-8FC6-C8FD8F0407B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149C-2C4F-4FC0-81CE-EBB530ABF78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DA36-8729-4CB8-AA4B-295132EEAAA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8BFA6-03B7-4E9F-8FC6-C8FD8F0407B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DA36-8729-4CB8-AA4B-295132EEAAA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FD34-3545-4CD0-A945-2A45EA75E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8313" y="3967163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3613A-0E46-4CA0-AFE8-13DECB2775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B7A1A-097C-4E1E-B8B0-77B4BB197C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E41A-8B30-4024-8409-03E157D2F087}" type="datetimeFigureOut">
              <a:rPr lang="it-IT" smtClean="0"/>
              <a:pPr/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ECF-5722-4A9E-ABBF-1FF59ABA8D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it-IT" sz="5300" b="1" dirty="0" smtClean="0"/>
              <a:t>LA </a:t>
            </a:r>
            <a:r>
              <a:rPr lang="it-IT" sz="5300" b="1" dirty="0" smtClean="0"/>
              <a:t>BIOFILIA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E IL RUOLO DEI PARCHI NELLA FORMAZIONE DELLA PERSONA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15816" y="4941168"/>
            <a:ext cx="4032448" cy="1080120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 smtClean="0">
                <a:solidFill>
                  <a:srgbClr val="280064"/>
                </a:solidFill>
              </a:rPr>
              <a:t>LABORATORIO </a:t>
            </a:r>
            <a:r>
              <a:rPr lang="it-IT" sz="1800" b="1" dirty="0" err="1" smtClean="0">
                <a:solidFill>
                  <a:srgbClr val="280064"/>
                </a:solidFill>
              </a:rPr>
              <a:t>DI</a:t>
            </a:r>
            <a:r>
              <a:rPr lang="it-IT" sz="1800" b="1" dirty="0" smtClean="0">
                <a:solidFill>
                  <a:srgbClr val="280064"/>
                </a:solidFill>
              </a:rPr>
              <a:t> ECOLOGIA AFFETTIVA</a:t>
            </a:r>
          </a:p>
          <a:p>
            <a:pPr algn="l"/>
            <a:r>
              <a:rPr lang="it-IT" sz="1800" dirty="0" smtClean="0">
                <a:solidFill>
                  <a:srgbClr val="280064"/>
                </a:solidFill>
              </a:rPr>
              <a:t>UNIVERSITÀ DELLA VALLE </a:t>
            </a:r>
            <a:r>
              <a:rPr lang="it-IT" sz="1800" dirty="0" err="1" smtClean="0">
                <a:solidFill>
                  <a:srgbClr val="280064"/>
                </a:solidFill>
              </a:rPr>
              <a:t>D’AOSTA</a:t>
            </a:r>
            <a:endParaRPr lang="it-IT" sz="1800" dirty="0" smtClean="0">
              <a:solidFill>
                <a:srgbClr val="280064"/>
              </a:solidFill>
            </a:endParaRPr>
          </a:p>
          <a:p>
            <a:pPr algn="l"/>
            <a:r>
              <a:rPr lang="fr-FR" sz="1800" dirty="0" smtClean="0">
                <a:solidFill>
                  <a:srgbClr val="280064"/>
                </a:solidFill>
              </a:rPr>
              <a:t>UNIVERSITÉ DE LA VALLÉE D’AOSTE</a:t>
            </a:r>
          </a:p>
          <a:p>
            <a:pPr algn="l"/>
            <a:endParaRPr lang="it-IT" sz="2000" dirty="0">
              <a:solidFill>
                <a:srgbClr val="280064"/>
              </a:solidFill>
            </a:endParaRPr>
          </a:p>
        </p:txBody>
      </p:sp>
      <p:pic>
        <p:nvPicPr>
          <p:cNvPr id="4" name="Immagine 3" descr="LOGO Standard SENZA SCRITTA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869160"/>
            <a:ext cx="1081084" cy="108012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267744" y="47667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rgbClr val="008000"/>
                </a:solidFill>
              </a:rPr>
              <a:t>I PARCHI DEL XXI SECOLO</a:t>
            </a:r>
          </a:p>
          <a:p>
            <a:pPr algn="ctr"/>
            <a:r>
              <a:rPr lang="it-IT" sz="2400" dirty="0" smtClean="0"/>
              <a:t>Milano 27 febbraio 2017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2987824" y="357301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280064"/>
                </a:solidFill>
              </a:rPr>
              <a:t>GIUSEPPE BARBIERO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71800" y="639633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 smtClean="0">
              <a:solidFill>
                <a:srgbClr val="280064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11760" y="6165304"/>
            <a:ext cx="432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</a:rPr>
              <a:t>http://www.univda.it/</a:t>
            </a:r>
            <a:r>
              <a:rPr lang="it-IT" sz="2000" dirty="0" err="1" smtClean="0">
                <a:solidFill>
                  <a:srgbClr val="008000"/>
                </a:solidFill>
              </a:rPr>
              <a:t>barbierogiuseppe</a:t>
            </a:r>
            <a:endParaRPr lang="it-IT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sperimentali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Misure “OGGETTIVE”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Misurazioni fisiologiche</a:t>
            </a:r>
          </a:p>
          <a:p>
            <a:pPr lvl="1"/>
            <a:r>
              <a:rPr lang="it-IT" dirty="0" smtClean="0">
                <a:solidFill>
                  <a:srgbClr val="0000CC"/>
                </a:solidFill>
              </a:rPr>
              <a:t>Età, altezza e peso</a:t>
            </a:r>
          </a:p>
          <a:p>
            <a:pPr lvl="1"/>
            <a:r>
              <a:rPr lang="it-IT" dirty="0" smtClean="0">
                <a:solidFill>
                  <a:srgbClr val="0000CC"/>
                </a:solidFill>
              </a:rPr>
              <a:t>FC, Frequenza cardiaca</a:t>
            </a:r>
          </a:p>
          <a:p>
            <a:pPr lvl="1"/>
            <a:r>
              <a:rPr lang="it-IT" dirty="0" smtClean="0">
                <a:solidFill>
                  <a:srgbClr val="0000CC"/>
                </a:solidFill>
              </a:rPr>
              <a:t>PA, Pressione arteriosa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Test di Attenzione diretta</a:t>
            </a:r>
          </a:p>
          <a:p>
            <a:pPr lvl="1"/>
            <a:r>
              <a:rPr lang="it-IT" b="1" i="1" dirty="0" err="1" smtClean="0">
                <a:solidFill>
                  <a:srgbClr val="0000CC"/>
                </a:solidFill>
              </a:rPr>
              <a:t>Continuous</a:t>
            </a:r>
            <a:r>
              <a:rPr lang="it-IT" b="1" i="1" dirty="0" smtClean="0">
                <a:solidFill>
                  <a:srgbClr val="0000CC"/>
                </a:solidFill>
              </a:rPr>
              <a:t> Performance Test</a:t>
            </a:r>
            <a:r>
              <a:rPr lang="it-IT" dirty="0" smtClean="0">
                <a:solidFill>
                  <a:srgbClr val="0000CC"/>
                </a:solidFill>
              </a:rPr>
              <a:t>: cercare 18 triplette FZB in 3 test </a:t>
            </a:r>
            <a:endParaRPr lang="it-IT" i="1" dirty="0" smtClean="0">
              <a:solidFill>
                <a:srgbClr val="0000CC"/>
              </a:solidFill>
            </a:endParaRPr>
          </a:p>
          <a:p>
            <a:pPr lvl="1"/>
            <a:r>
              <a:rPr lang="it-IT" b="1" i="1" dirty="0" smtClean="0">
                <a:solidFill>
                  <a:srgbClr val="0000CC"/>
                </a:solidFill>
              </a:rPr>
              <a:t>Sky </a:t>
            </a:r>
            <a:r>
              <a:rPr lang="it-IT" b="1" i="1" dirty="0" err="1" smtClean="0">
                <a:solidFill>
                  <a:srgbClr val="0000CC"/>
                </a:solidFill>
              </a:rPr>
              <a:t>Search</a:t>
            </a:r>
            <a:r>
              <a:rPr lang="it-IT" dirty="0" smtClean="0">
                <a:solidFill>
                  <a:srgbClr val="0000CC"/>
                </a:solidFill>
              </a:rPr>
              <a:t>: cercare 18 coppie nel minor tempo possibile</a:t>
            </a:r>
          </a:p>
          <a:p>
            <a:pPr lvl="1"/>
            <a:r>
              <a:rPr lang="it-IT" b="1" i="1" dirty="0" err="1" smtClean="0">
                <a:solidFill>
                  <a:srgbClr val="0000CC"/>
                </a:solidFill>
              </a:rPr>
              <a:t>Map</a:t>
            </a:r>
            <a:r>
              <a:rPr lang="it-IT" b="1" i="1" dirty="0" smtClean="0">
                <a:solidFill>
                  <a:srgbClr val="0000CC"/>
                </a:solidFill>
              </a:rPr>
              <a:t> </a:t>
            </a:r>
            <a:r>
              <a:rPr lang="it-IT" b="1" i="1" dirty="0" err="1" smtClean="0">
                <a:solidFill>
                  <a:srgbClr val="0000CC"/>
                </a:solidFill>
              </a:rPr>
              <a:t>Mission</a:t>
            </a:r>
            <a:r>
              <a:rPr lang="it-IT" dirty="0" smtClean="0">
                <a:solidFill>
                  <a:srgbClr val="0000CC"/>
                </a:solidFill>
              </a:rPr>
              <a:t>: cercare il maggior numero di indicatori entro 120 secondi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Misure “SOGGETTIVE”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CNS/IT </a:t>
            </a:r>
            <a:r>
              <a:rPr lang="it-IT" dirty="0" smtClean="0">
                <a:solidFill>
                  <a:srgbClr val="0000CC"/>
                </a:solidFill>
              </a:rPr>
              <a:t>– Scala di valutazione della connessione con la Natura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b="1" dirty="0" err="1" smtClean="0">
                <a:solidFill>
                  <a:srgbClr val="FF0000"/>
                </a:solidFill>
              </a:rPr>
              <a:t>PRS-c</a:t>
            </a:r>
            <a:r>
              <a:rPr lang="it-IT" b="1" dirty="0" smtClean="0">
                <a:solidFill>
                  <a:srgbClr val="FF0000"/>
                </a:solidFill>
              </a:rPr>
              <a:t>/IT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00CC"/>
                </a:solidFill>
              </a:rPr>
              <a:t>– Scala di valutazione della percezione del potere rigenerativo dell’attenzione di un determinato ambiente.</a:t>
            </a:r>
            <a:endParaRPr lang="it-IT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dirty="0" smtClean="0"/>
              <a:t>Condizioni sperimentali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8312" y="4543227"/>
            <a:ext cx="8352159" cy="1982117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SzPct val="90000"/>
              <a:buFontTx/>
              <a:buAutoNum type="arabicParenR"/>
            </a:pPr>
            <a:r>
              <a:rPr lang="en-US" sz="2800" dirty="0" smtClean="0"/>
              <a:t>In </a:t>
            </a:r>
            <a:r>
              <a:rPr lang="en-US" sz="2800" dirty="0" err="1" smtClean="0"/>
              <a:t>classe</a:t>
            </a:r>
            <a:r>
              <a:rPr lang="en-US" sz="2800" dirty="0" smtClean="0"/>
              <a:t> </a:t>
            </a:r>
            <a:r>
              <a:rPr lang="en-US" sz="2800" dirty="0" err="1" smtClean="0"/>
              <a:t>dopo</a:t>
            </a:r>
            <a:r>
              <a:rPr lang="en-US" sz="2800" dirty="0" smtClean="0"/>
              <a:t> l’ </a:t>
            </a:r>
            <a:r>
              <a:rPr lang="en-US" sz="2800" b="1" dirty="0" err="1" smtClean="0"/>
              <a:t>intervallo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scolastico</a:t>
            </a:r>
            <a:endParaRPr lang="en-US" sz="2800" b="1" dirty="0" smtClean="0"/>
          </a:p>
          <a:p>
            <a:pPr marL="457200" indent="-457200" eaLnBrk="1" hangingPunct="1">
              <a:lnSpc>
                <a:spcPct val="90000"/>
              </a:lnSpc>
              <a:buSzPct val="90000"/>
              <a:buFontTx/>
              <a:buAutoNum type="arabicParenR"/>
            </a:pPr>
            <a:r>
              <a:rPr lang="en-US" sz="2800" dirty="0" smtClean="0"/>
              <a:t>In </a:t>
            </a:r>
            <a:r>
              <a:rPr lang="en-US" sz="2800" dirty="0" err="1" smtClean="0"/>
              <a:t>classe</a:t>
            </a:r>
            <a:r>
              <a:rPr lang="en-US" sz="2800" dirty="0" smtClean="0"/>
              <a:t>, </a:t>
            </a:r>
            <a:r>
              <a:rPr lang="en-US" sz="2800" dirty="0" err="1" smtClean="0"/>
              <a:t>dopo</a:t>
            </a:r>
            <a:r>
              <a:rPr lang="en-US" sz="2800" dirty="0" smtClean="0"/>
              <a:t> un training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silenzio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attivo</a:t>
            </a:r>
            <a:endParaRPr lang="en-US" sz="2800" dirty="0" smtClean="0"/>
          </a:p>
          <a:p>
            <a:pPr marL="457200" indent="-457200" eaLnBrk="1" hangingPunct="1">
              <a:lnSpc>
                <a:spcPct val="90000"/>
              </a:lnSpc>
              <a:buSzPct val="90000"/>
              <a:buFontTx/>
              <a:buAutoNum type="arabicParenR"/>
            </a:pPr>
            <a:r>
              <a:rPr lang="en-US" sz="2800" dirty="0" smtClean="0"/>
              <a:t>In </a:t>
            </a:r>
            <a:r>
              <a:rPr lang="en-US" sz="2800" dirty="0" err="1" smtClean="0"/>
              <a:t>Natura</a:t>
            </a:r>
            <a:r>
              <a:rPr lang="en-US" sz="2800" dirty="0" smtClean="0"/>
              <a:t> in un </a:t>
            </a:r>
            <a:r>
              <a:rPr lang="en-US" sz="2800" b="1" dirty="0" err="1" smtClean="0"/>
              <a:t>bosco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conifere</a:t>
            </a:r>
            <a:r>
              <a:rPr lang="en-US" sz="2800" b="1" dirty="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Tx/>
              <a:buAutoNum type="arabicParenR"/>
            </a:pPr>
            <a:r>
              <a:rPr lang="it-IT" sz="2800" dirty="0" smtClean="0"/>
              <a:t>In Natura in </a:t>
            </a:r>
            <a:r>
              <a:rPr lang="it-IT" sz="2800" b="1" dirty="0" smtClean="0"/>
              <a:t>trekking</a:t>
            </a:r>
          </a:p>
        </p:txBody>
      </p:sp>
      <p:pic>
        <p:nvPicPr>
          <p:cNvPr id="9" name="Segnaposto contenuto 8" descr="Bimbi meditazi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527818" cy="2880320"/>
          </a:xfrm>
        </p:spPr>
      </p:pic>
      <p:pic>
        <p:nvPicPr>
          <p:cNvPr id="8" name="Segnaposto contenuto 7" descr="Bimbi alber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4261698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08920"/>
            <a:ext cx="9144000" cy="369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2888"/>
            <a:ext cx="9144000" cy="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8065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Sperimentazione Trekking Nature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91880" y="1693257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*</a:t>
            </a:r>
            <a:endParaRPr lang="it-IT" sz="6000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Perceived </a:t>
            </a:r>
            <a:r>
              <a:rPr lang="en-GB" dirty="0" err="1" smtClean="0"/>
              <a:t>Restorativeness</a:t>
            </a:r>
            <a:endParaRPr lang="en-GB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380312" y="1196752"/>
            <a:ext cx="504000" cy="10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0" dirty="0" smtClean="0"/>
              <a:t>*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Introduzione alla biofilia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gnaposto contenuto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5076056" cy="4525963"/>
          </a:xfrm>
        </p:spPr>
        <p:txBody>
          <a:bodyPr>
            <a:normAutofit/>
          </a:bodyPr>
          <a:lstStyle/>
          <a:p>
            <a:pPr marL="0" lvl="0" indent="15875" eaLnBrk="1" hangingPunct="1">
              <a:buNone/>
              <a:defRPr/>
            </a:pPr>
            <a:endParaRPr lang="it-IT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G. BARBIERO, R. BERTO</a:t>
            </a:r>
          </a:p>
          <a:p>
            <a:pPr marL="0" lvl="0" indent="15875" eaLnBrk="1" hangingPunct="1">
              <a:buNone/>
              <a:defRPr/>
            </a:pPr>
            <a:endParaRPr lang="it-IT" sz="3600" b="1" i="1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Introduzione alla biofilia </a:t>
            </a:r>
            <a:r>
              <a:rPr lang="it-IT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relazione con la Natura tra genetica e psicologia </a:t>
            </a:r>
            <a:endParaRPr lang="it-IT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15875" eaLnBrk="1" hangingPunct="1">
              <a:buNone/>
              <a:defRPr/>
            </a:pPr>
            <a:endParaRPr lang="it-IT" sz="3200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200" dirty="0" err="1" smtClean="0">
                <a:solidFill>
                  <a:schemeClr val="bg1"/>
                </a:solidFill>
              </a:rPr>
              <a:t>Carocci</a:t>
            </a:r>
            <a:r>
              <a:rPr lang="it-IT" sz="3200" dirty="0" smtClean="0">
                <a:solidFill>
                  <a:schemeClr val="bg1"/>
                </a:solidFill>
              </a:rPr>
              <a:t>, Roma, 2016</a:t>
            </a:r>
          </a:p>
        </p:txBody>
      </p:sp>
      <p:pic>
        <p:nvPicPr>
          <p:cNvPr id="6" name="Segnaposto contenuto 5" descr="2016_Introduzione alla Biofili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44485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 smtClean="0"/>
              <a:t>Teoria delle intelligenze multiple</a:t>
            </a:r>
          </a:p>
        </p:txBody>
      </p:sp>
      <p:pic>
        <p:nvPicPr>
          <p:cNvPr id="32772" name="Picture 4" descr="howard_gardner_05162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08025" cy="4525963"/>
          </a:xfrm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755576" y="6237312"/>
            <a:ext cx="242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latin typeface="Eurostile" pitchFamily="34" charset="0"/>
                <a:cs typeface="+mn-cs"/>
              </a:rPr>
              <a:t>Howard GARDNER</a:t>
            </a:r>
          </a:p>
        </p:txBody>
      </p:sp>
      <p:pic>
        <p:nvPicPr>
          <p:cNvPr id="12" name="Picture 2" descr="multin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912" y="1556792"/>
            <a:ext cx="508929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Biofilia e Intelligenza Naturalistica</a:t>
            </a:r>
            <a:endParaRPr lang="it-IT" dirty="0"/>
          </a:p>
        </p:txBody>
      </p:sp>
      <p:pic>
        <p:nvPicPr>
          <p:cNvPr id="5" name="Segnaposto contenuto 4" descr="Julia Hill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930383" cy="4608512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44216"/>
            <a:ext cx="4244280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333399"/>
                </a:solidFill>
              </a:rPr>
              <a:t>	La </a:t>
            </a:r>
            <a:r>
              <a:rPr lang="it-IT" b="1" dirty="0" smtClean="0">
                <a:solidFill>
                  <a:srgbClr val="333399"/>
                </a:solidFill>
              </a:rPr>
              <a:t>biofilia</a:t>
            </a:r>
            <a:r>
              <a:rPr lang="it-IT" dirty="0" smtClean="0">
                <a:solidFill>
                  <a:srgbClr val="333399"/>
                </a:solidFill>
              </a:rPr>
              <a:t> è un complesso di regole di apprendimento </a:t>
            </a:r>
            <a:r>
              <a:rPr lang="it-IT" dirty="0" err="1" smtClean="0">
                <a:solidFill>
                  <a:srgbClr val="333399"/>
                </a:solidFill>
              </a:rPr>
              <a:t>filogeneticamente</a:t>
            </a:r>
            <a:r>
              <a:rPr lang="it-IT" dirty="0" smtClean="0">
                <a:solidFill>
                  <a:srgbClr val="333399"/>
                </a:solidFill>
              </a:rPr>
              <a:t> adattative che potrebbero costituire la base fisiologica e il potenziale psichico dal quale far emergere l’ </a:t>
            </a:r>
            <a:r>
              <a:rPr lang="it-IT" b="1" dirty="0" smtClean="0">
                <a:solidFill>
                  <a:srgbClr val="333399"/>
                </a:solidFill>
              </a:rPr>
              <a:t>intelligenza naturalistica</a:t>
            </a:r>
            <a:r>
              <a:rPr lang="it-IT" dirty="0" smtClean="0">
                <a:solidFill>
                  <a:srgbClr val="3333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755576" y="5085184"/>
            <a:ext cx="7632848" cy="1224136"/>
          </a:xfrm>
          <a:prstGeom prst="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Dalla biofilia all’intelligenza </a:t>
            </a:r>
            <a:r>
              <a:rPr lang="it-IT" dirty="0" err="1" smtClean="0"/>
              <a:t>natralistica</a:t>
            </a:r>
            <a:endParaRPr lang="it-IT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16013" y="5510213"/>
            <a:ext cx="1172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BIOFILIA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290566" y="5373688"/>
            <a:ext cx="169366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Intelligenza</a:t>
            </a:r>
          </a:p>
          <a:p>
            <a:pPr algn="ctr"/>
            <a:r>
              <a:rPr lang="it-IT" b="1" dirty="0" smtClean="0"/>
              <a:t>NATURALISTICA</a:t>
            </a:r>
            <a:endParaRPr lang="it-IT" b="1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55650" y="3141663"/>
            <a:ext cx="1717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INSIEMISTICA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28541" y="2997200"/>
            <a:ext cx="225266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Intelligenza</a:t>
            </a:r>
          </a:p>
          <a:p>
            <a:pPr algn="ctr"/>
            <a:r>
              <a:rPr lang="it-IT" dirty="0" smtClean="0"/>
              <a:t>LOGICO-MATEMATICA</a:t>
            </a:r>
            <a:endParaRPr lang="it-IT" dirty="0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10850" y="3933825"/>
            <a:ext cx="12531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Intelligenza</a:t>
            </a:r>
          </a:p>
          <a:p>
            <a:pPr algn="ctr"/>
            <a:r>
              <a:rPr lang="it-IT" dirty="0" smtClean="0"/>
              <a:t>MUSICALE</a:t>
            </a:r>
            <a:endParaRPr lang="it-IT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42988" y="4005263"/>
            <a:ext cx="1133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RITMICA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771775" y="3357563"/>
            <a:ext cx="3024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771775" y="4292600"/>
            <a:ext cx="3024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771775" y="5734050"/>
            <a:ext cx="3024188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08038" y="2060575"/>
            <a:ext cx="1578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Competenze 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pre-operatorie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181862" y="2060575"/>
            <a:ext cx="2066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7030A0"/>
                </a:solidFill>
              </a:rPr>
              <a:t>Competenze </a:t>
            </a:r>
          </a:p>
          <a:p>
            <a:pPr algn="ctr"/>
            <a:r>
              <a:rPr lang="it-IT" b="1" dirty="0" smtClean="0">
                <a:solidFill>
                  <a:srgbClr val="7030A0"/>
                </a:solidFill>
              </a:rPr>
              <a:t>operatorie concrete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699792" y="2205038"/>
            <a:ext cx="3177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7030A0"/>
                </a:solidFill>
              </a:rPr>
              <a:t>Processo </a:t>
            </a:r>
            <a:r>
              <a:rPr lang="it-IT" b="1" i="1" dirty="0" smtClean="0">
                <a:solidFill>
                  <a:srgbClr val="7030A0"/>
                </a:solidFill>
              </a:rPr>
              <a:t>evolutivo/pedagogico</a:t>
            </a:r>
            <a:endParaRPr lang="it-IT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Ecologia affettiva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gnaposto contenuto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5076056" cy="4525963"/>
          </a:xfrm>
        </p:spPr>
        <p:txBody>
          <a:bodyPr>
            <a:normAutofit fontScale="92500"/>
          </a:bodyPr>
          <a:lstStyle/>
          <a:p>
            <a:pPr marL="0" lvl="0" indent="15875" eaLnBrk="1" hangingPunct="1">
              <a:buNone/>
              <a:defRPr/>
            </a:pPr>
            <a:endParaRPr lang="it-IT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G. BARBIERO</a:t>
            </a:r>
          </a:p>
          <a:p>
            <a:pPr marL="0" lvl="0" indent="15875" eaLnBrk="1" hangingPunct="1">
              <a:buNone/>
              <a:defRPr/>
            </a:pPr>
            <a:endParaRPr lang="it-IT" sz="3600" b="1" i="1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Ecologia affettiva</a:t>
            </a:r>
          </a:p>
          <a:p>
            <a:pPr marL="0" lvl="0" indent="15875" eaLnBrk="1" hangingPunct="1">
              <a:buNone/>
              <a:defRPr/>
            </a:pPr>
            <a:r>
              <a:rPr lang="it-IT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Come trarre benessere fisico e mentale dal contatto con la Natura</a:t>
            </a:r>
            <a:endParaRPr lang="it-IT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lvl="0" indent="15875" eaLnBrk="1" hangingPunct="1">
              <a:buNone/>
              <a:defRPr/>
            </a:pPr>
            <a:endParaRPr lang="it-IT" sz="3200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Mondadori, Milano, 2017</a:t>
            </a:r>
          </a:p>
        </p:txBody>
      </p:sp>
      <p:pic>
        <p:nvPicPr>
          <p:cNvPr id="11" name="Segnaposto contenuto 10" descr="EA copert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0017" y="1484783"/>
            <a:ext cx="3223871" cy="4968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Biofilia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424936" cy="158417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È </a:t>
            </a:r>
            <a:r>
              <a:rPr lang="it-IT" sz="2400" dirty="0"/>
              <a:t>un istinto con una lunga storia evoluzionistica, che si è forgiato nelle savane africane agli albori dell’umanità, e che ancora oggi presiede alle nostre preferenze per gli ambienti e alla nostra intima relazione con la Natura.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781"/>
            <a:ext cx="9144000" cy="3254219"/>
          </a:xfrm>
        </p:spPr>
      </p:pic>
    </p:spTree>
    <p:extLst>
      <p:ext uri="{BB962C8B-B14F-4D97-AF65-F5344CB8AC3E}">
        <p14:creationId xmlns="" xmlns:p14="http://schemas.microsoft.com/office/powerpoint/2010/main" val="13756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Biophilia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Segnaposto contenuto 6" descr="Biophilia boo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4100" y="1484784"/>
            <a:ext cx="2968852" cy="4896544"/>
          </a:xfrm>
        </p:spPr>
      </p:pic>
      <p:sp>
        <p:nvSpPr>
          <p:cNvPr id="8" name="Segnaposto contenuto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pPr marL="0" lvl="0" indent="15875" eaLnBrk="1" hangingPunct="1"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0" lvl="0" indent="15875" eaLnBrk="1" hangingPunct="1">
              <a:buNone/>
              <a:defRPr/>
            </a:pPr>
            <a:endParaRPr lang="en-GB" dirty="0" smtClean="0"/>
          </a:p>
          <a:p>
            <a:pPr marL="0" lvl="0" indent="15875" eaLnBrk="1" hangingPunct="1">
              <a:buNone/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“</a:t>
            </a:r>
            <a:r>
              <a:rPr lang="en-GB" sz="3200" dirty="0" err="1" smtClean="0">
                <a:solidFill>
                  <a:schemeClr val="bg1"/>
                </a:solidFill>
              </a:rPr>
              <a:t>Biophilia</a:t>
            </a:r>
            <a:r>
              <a:rPr lang="en-GB" sz="3200" dirty="0" smtClean="0">
                <a:solidFill>
                  <a:schemeClr val="bg1"/>
                </a:solidFill>
              </a:rPr>
              <a:t> is our innate tendency to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focus upon </a:t>
            </a:r>
            <a:r>
              <a:rPr lang="en-GB" sz="3200" dirty="0" smtClean="0">
                <a:solidFill>
                  <a:schemeClr val="bg1"/>
                </a:solidFill>
              </a:rPr>
              <a:t>life and life-like forms and, in some instances, to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affiliate</a:t>
            </a:r>
            <a:r>
              <a:rPr lang="en-GB" sz="3200" dirty="0" smtClean="0">
                <a:solidFill>
                  <a:schemeClr val="bg1"/>
                </a:solidFill>
              </a:rPr>
              <a:t> with them emotionally”</a:t>
            </a:r>
          </a:p>
          <a:p>
            <a:pPr marL="0" lvl="0" indent="15875" algn="r" eaLnBrk="1" hangingPunct="1">
              <a:buNone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(E.O. Wilson)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978-1-59726-906-3-front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297365" cy="5040560"/>
          </a:xfrm>
          <a:prstGeom prst="rect">
            <a:avLst/>
          </a:prstGeom>
        </p:spPr>
      </p:pic>
      <p:pic>
        <p:nvPicPr>
          <p:cNvPr id="7" name="Immagine 6" descr="Kel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0209"/>
            <a:ext cx="2592288" cy="1946783"/>
          </a:xfrm>
          <a:prstGeom prst="rect">
            <a:avLst/>
          </a:prstGeom>
        </p:spPr>
      </p:pic>
      <p:pic>
        <p:nvPicPr>
          <p:cNvPr id="8" name="Picture 9" descr="Edward_O_Wil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501008"/>
            <a:ext cx="2520280" cy="2994008"/>
          </a:xfrm>
          <a:prstGeom prst="rect">
            <a:avLst/>
          </a:prstGeom>
          <a:noFill/>
          <a:ln/>
        </p:spPr>
      </p:pic>
      <p:sp>
        <p:nvSpPr>
          <p:cNvPr id="9" name="CasellaDiTesto 8"/>
          <p:cNvSpPr txBox="1"/>
          <p:nvPr/>
        </p:nvSpPr>
        <p:spPr>
          <a:xfrm>
            <a:off x="7380910" y="1700808"/>
            <a:ext cx="1367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S.R. </a:t>
            </a:r>
            <a:r>
              <a:rPr lang="it-IT" sz="2000" dirty="0" err="1" smtClean="0">
                <a:solidFill>
                  <a:srgbClr val="FFFF00"/>
                </a:solidFill>
              </a:rPr>
              <a:t>Kellert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72895" y="3789040"/>
            <a:ext cx="137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E.O. Wilson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The </a:t>
            </a:r>
            <a:r>
              <a:rPr lang="it-IT" dirty="0" err="1" smtClean="0">
                <a:solidFill>
                  <a:srgbClr val="FFFF00"/>
                </a:solidFill>
              </a:rPr>
              <a:t>Biophilia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Hypothesis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605322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1993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Caratteristiche della biofilia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35496" y="1783357"/>
          <a:ext cx="65630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tangolo 11"/>
          <p:cNvSpPr/>
          <p:nvPr/>
        </p:nvSpPr>
        <p:spPr>
          <a:xfrm>
            <a:off x="6444208" y="1988840"/>
            <a:ext cx="2520280" cy="4104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Verifica sperimentale dell’ipotesi della biofilia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err="1" smtClean="0">
                <a:solidFill>
                  <a:srgbClr val="00B050"/>
                </a:solidFill>
              </a:rPr>
              <a:t>Attention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Restoration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Theory</a:t>
            </a:r>
            <a:endParaRPr lang="it-IT" dirty="0" smtClean="0">
              <a:solidFill>
                <a:srgbClr val="00B050"/>
              </a:solidFill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144736" y="6237312"/>
            <a:ext cx="184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Arial Narrow" pitchFamily="34" charset="0"/>
              </a:rPr>
              <a:t>Stephen KAPLAN</a:t>
            </a: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1199729" y="3429000"/>
            <a:ext cx="171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Arial Narrow" pitchFamily="34" charset="0"/>
              </a:rPr>
              <a:t>Rachel KAPLAN</a:t>
            </a:r>
          </a:p>
        </p:txBody>
      </p:sp>
      <p:pic>
        <p:nvPicPr>
          <p:cNvPr id="9" name="Segnaposto contenuto 8" descr="Kaplan_Rach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7"/>
            <a:ext cx="1800200" cy="2083565"/>
          </a:xfrm>
        </p:spPr>
      </p:pic>
      <p:pic>
        <p:nvPicPr>
          <p:cNvPr id="11" name="Segnaposto contenuto 10" descr="Kaplan_Stephe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05063"/>
            <a:ext cx="1800200" cy="2239055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>
            <a:off x="3419872" y="1600200"/>
            <a:ext cx="52669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rgbClr val="0000CC"/>
                </a:solidFill>
              </a:rPr>
              <a:t>	Rachel e Stephen </a:t>
            </a:r>
            <a:r>
              <a:rPr lang="it-IT" dirty="0" err="1" smtClean="0">
                <a:solidFill>
                  <a:srgbClr val="0000CC"/>
                </a:solidFill>
              </a:rPr>
              <a:t>Kaplan</a:t>
            </a:r>
            <a:r>
              <a:rPr lang="it-IT" dirty="0" smtClean="0">
                <a:solidFill>
                  <a:srgbClr val="0000CC"/>
                </a:solidFill>
              </a:rPr>
              <a:t> ritengono che vi siano almeno due esperienze capaci di stimolare una rigenerazione significativa dell’</a:t>
            </a:r>
            <a:r>
              <a:rPr lang="it-IT" b="1" dirty="0" smtClean="0">
                <a:solidFill>
                  <a:srgbClr val="0000CC"/>
                </a:solidFill>
              </a:rPr>
              <a:t>attenzione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b="1" dirty="0" smtClean="0">
                <a:solidFill>
                  <a:srgbClr val="0000CC"/>
                </a:solidFill>
              </a:rPr>
              <a:t>diretta</a:t>
            </a:r>
            <a:r>
              <a:rPr lang="it-IT" dirty="0" smtClean="0">
                <a:solidFill>
                  <a:srgbClr val="0000CC"/>
                </a:solidFill>
              </a:rPr>
              <a:t> dopo una fatica mentale:</a:t>
            </a:r>
          </a:p>
          <a:p>
            <a:r>
              <a:rPr lang="it-IT" dirty="0" smtClean="0">
                <a:solidFill>
                  <a:srgbClr val="0000CC"/>
                </a:solidFill>
              </a:rPr>
              <a:t>la </a:t>
            </a:r>
            <a:r>
              <a:rPr lang="it-IT" b="1" dirty="0" err="1" smtClean="0">
                <a:solidFill>
                  <a:srgbClr val="0000CC"/>
                </a:solidFill>
              </a:rPr>
              <a:t>wilderness</a:t>
            </a:r>
            <a:r>
              <a:rPr lang="it-IT" dirty="0" smtClean="0">
                <a:solidFill>
                  <a:srgbClr val="0000CC"/>
                </a:solidFill>
              </a:rPr>
              <a:t> (1995)</a:t>
            </a:r>
          </a:p>
          <a:p>
            <a:r>
              <a:rPr lang="it-IT" dirty="0" smtClean="0">
                <a:solidFill>
                  <a:srgbClr val="0000CC"/>
                </a:solidFill>
              </a:rPr>
              <a:t>la </a:t>
            </a:r>
            <a:r>
              <a:rPr lang="it-IT" b="1" dirty="0" smtClean="0">
                <a:solidFill>
                  <a:srgbClr val="0000CC"/>
                </a:solidFill>
              </a:rPr>
              <a:t>mindfulness</a:t>
            </a:r>
            <a:r>
              <a:rPr lang="it-IT" dirty="0" smtClean="0">
                <a:solidFill>
                  <a:srgbClr val="0000CC"/>
                </a:solidFill>
              </a:rPr>
              <a:t> (2001)</a:t>
            </a:r>
          </a:p>
          <a:p>
            <a:endParaRPr lang="it-IT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Fascinazione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2"/>
            <a:ext cx="5832202" cy="4825007"/>
          </a:xfrm>
        </p:spPr>
        <p:txBody>
          <a:bodyPr/>
          <a:lstStyle/>
          <a:p>
            <a:pPr>
              <a:buNone/>
            </a:pPr>
            <a:r>
              <a:rPr lang="it-IT" sz="2800" dirty="0" smtClean="0">
                <a:solidFill>
                  <a:srgbClr val="000066"/>
                </a:solidFill>
              </a:rPr>
              <a:t>	La </a:t>
            </a:r>
            <a:r>
              <a:rPr lang="it-IT" sz="2800" b="1" i="1" dirty="0" err="1" smtClean="0">
                <a:solidFill>
                  <a:srgbClr val="000066"/>
                </a:solidFill>
              </a:rPr>
              <a:t>wilderness</a:t>
            </a:r>
            <a:r>
              <a:rPr lang="it-IT" sz="2800" dirty="0" smtClean="0">
                <a:solidFill>
                  <a:srgbClr val="000066"/>
                </a:solidFill>
              </a:rPr>
              <a:t> </a:t>
            </a:r>
            <a:r>
              <a:rPr lang="it-IT" sz="2800" dirty="0">
                <a:solidFill>
                  <a:srgbClr val="000066"/>
                </a:solidFill>
              </a:rPr>
              <a:t>esercita una fascinazione </a:t>
            </a:r>
            <a:r>
              <a:rPr lang="it-IT" sz="2800" dirty="0" smtClean="0">
                <a:solidFill>
                  <a:srgbClr val="000066"/>
                </a:solidFill>
              </a:rPr>
              <a:t>che </a:t>
            </a:r>
            <a:r>
              <a:rPr lang="it-IT" sz="2800" dirty="0">
                <a:solidFill>
                  <a:srgbClr val="000066"/>
                </a:solidFill>
              </a:rPr>
              <a:t>permette all’attenzione diretta di riposare e di rigenerarsi.</a:t>
            </a:r>
          </a:p>
          <a:p>
            <a:endParaRPr lang="it-IT" sz="28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it-IT" sz="2800" dirty="0" smtClean="0">
                <a:solidFill>
                  <a:srgbClr val="000066"/>
                </a:solidFill>
              </a:rPr>
              <a:t>	La </a:t>
            </a:r>
            <a:r>
              <a:rPr lang="it-IT" sz="2800" b="1" i="1" dirty="0" smtClean="0">
                <a:solidFill>
                  <a:srgbClr val="000066"/>
                </a:solidFill>
              </a:rPr>
              <a:t>mindfulness</a:t>
            </a:r>
            <a:r>
              <a:rPr lang="it-IT" sz="2800" dirty="0" smtClean="0">
                <a:solidFill>
                  <a:srgbClr val="000066"/>
                </a:solidFill>
              </a:rPr>
              <a:t> cerca il distacco dal </a:t>
            </a:r>
            <a:r>
              <a:rPr lang="it-IT" sz="2800" dirty="0">
                <a:solidFill>
                  <a:srgbClr val="000066"/>
                </a:solidFill>
              </a:rPr>
              <a:t>flusso di pensieri che tengono attiva l’attenzione diretta.</a:t>
            </a:r>
          </a:p>
          <a:p>
            <a:endParaRPr lang="it-IT" sz="2200" i="1" dirty="0">
              <a:solidFill>
                <a:srgbClr val="000066"/>
              </a:solidFill>
            </a:endParaRPr>
          </a:p>
        </p:txBody>
      </p:sp>
      <p:pic>
        <p:nvPicPr>
          <p:cNvPr id="132100" name="Picture 4" descr="deme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628775"/>
            <a:ext cx="3251200" cy="4464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/>
              <a:t>WILDERNESS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Programma NATURA</a:t>
            </a:r>
            <a:endParaRPr lang="it-IT" sz="3200" dirty="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>
            <a:off x="4648200" y="2348880"/>
            <a:ext cx="4316288" cy="4133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0000CC"/>
                </a:solidFill>
              </a:rPr>
              <a:t>	Nel programma sperimentale </a:t>
            </a:r>
            <a:r>
              <a:rPr lang="it-IT" sz="2800" b="1" dirty="0" smtClean="0">
                <a:solidFill>
                  <a:srgbClr val="0000CC"/>
                </a:solidFill>
              </a:rPr>
              <a:t>Natura</a:t>
            </a:r>
            <a:r>
              <a:rPr lang="it-IT" sz="2800" dirty="0" smtClean="0">
                <a:solidFill>
                  <a:srgbClr val="0000CC"/>
                </a:solidFill>
              </a:rPr>
              <a:t> (</a:t>
            </a:r>
            <a:r>
              <a:rPr lang="it-IT" sz="2800" i="1" dirty="0" smtClean="0">
                <a:solidFill>
                  <a:srgbClr val="0000CC"/>
                </a:solidFill>
              </a:rPr>
              <a:t>Nature</a:t>
            </a:r>
            <a:r>
              <a:rPr lang="it-IT" sz="2800" dirty="0" smtClean="0">
                <a:solidFill>
                  <a:srgbClr val="0000CC"/>
                </a:solidFill>
              </a:rPr>
              <a:t>) i bambini sono guidati da performer in un percorso esplorativo dentro il bosco, lasciando al bosco il compito di rigenerare l’attenzione diretta dei bambini.</a:t>
            </a:r>
          </a:p>
          <a:p>
            <a:endParaRPr lang="it-IT" sz="2800" dirty="0">
              <a:solidFill>
                <a:srgbClr val="0000CC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55776" y="1628800"/>
            <a:ext cx="21602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Francesca FERRI</a:t>
            </a:r>
          </a:p>
          <a:p>
            <a:r>
              <a:rPr lang="it-IT" dirty="0" smtClean="0">
                <a:latin typeface="Arial Narrow" pitchFamily="34" charset="0"/>
              </a:rPr>
              <a:t>“</a:t>
            </a:r>
            <a:r>
              <a:rPr lang="it-IT" i="1" dirty="0" smtClean="0">
                <a:latin typeface="Arial Narrow" pitchFamily="34" charset="0"/>
              </a:rPr>
              <a:t>O </a:t>
            </a:r>
            <a:r>
              <a:rPr lang="it-IT" i="1" dirty="0" err="1" smtClean="0">
                <a:latin typeface="Arial Narrow" pitchFamily="34" charset="0"/>
              </a:rPr>
              <a:t>Thiasos</a:t>
            </a:r>
            <a:r>
              <a:rPr lang="it-IT" dirty="0" smtClean="0">
                <a:latin typeface="Arial Narrow" pitchFamily="34" charset="0"/>
              </a:rPr>
              <a:t>”</a:t>
            </a:r>
            <a:r>
              <a:rPr lang="it-IT" i="1" dirty="0" smtClean="0">
                <a:latin typeface="Arial Narrow" pitchFamily="34" charset="0"/>
              </a:rPr>
              <a:t> performer</a:t>
            </a:r>
            <a:endParaRPr lang="it-IT" i="1" dirty="0">
              <a:latin typeface="Arial Narrow" pitchFamily="34" charset="0"/>
            </a:endParaRPr>
          </a:p>
        </p:txBody>
      </p:sp>
      <p:pic>
        <p:nvPicPr>
          <p:cNvPr id="9" name="Immagine 8" descr="Francesca Fer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581140"/>
            <a:ext cx="2304256" cy="2074921"/>
          </a:xfrm>
          <a:prstGeom prst="rect">
            <a:avLst/>
          </a:prstGeom>
        </p:spPr>
      </p:pic>
      <p:pic>
        <p:nvPicPr>
          <p:cNvPr id="12" name="Picture 8" descr="7-mani sull'albero-sm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789040"/>
            <a:ext cx="4176464" cy="282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/>
              <a:t>MINDFUNESS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Programma SILENZIO ATTIVO</a:t>
            </a:r>
            <a:endParaRPr lang="it-IT" sz="3200" dirty="0" smtClean="0"/>
          </a:p>
        </p:txBody>
      </p:sp>
      <p:pic>
        <p:nvPicPr>
          <p:cNvPr id="44035" name="Picture 3" descr="dida%202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53358"/>
          <a:stretch>
            <a:fillRect/>
          </a:stretch>
        </p:blipFill>
        <p:spPr>
          <a:xfrm>
            <a:off x="528638" y="1600200"/>
            <a:ext cx="1597025" cy="2185988"/>
          </a:xfrm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2276847"/>
            <a:ext cx="4608512" cy="432050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rgbClr val="0000CC"/>
                </a:solidFill>
              </a:rPr>
              <a:t>	Nel programma sperimentale </a:t>
            </a:r>
            <a:r>
              <a:rPr lang="it-IT" sz="2800" b="1" dirty="0" smtClean="0">
                <a:solidFill>
                  <a:srgbClr val="0000CC"/>
                </a:solidFill>
              </a:rPr>
              <a:t>silenzio attivo </a:t>
            </a:r>
            <a:r>
              <a:rPr lang="it-IT" sz="2800" dirty="0" smtClean="0">
                <a:solidFill>
                  <a:srgbClr val="0000CC"/>
                </a:solidFill>
              </a:rPr>
              <a:t>(</a:t>
            </a:r>
            <a:r>
              <a:rPr lang="it-IT" sz="2800" i="1" dirty="0" err="1" smtClean="0">
                <a:solidFill>
                  <a:srgbClr val="0000CC"/>
                </a:solidFill>
              </a:rPr>
              <a:t>mindful</a:t>
            </a:r>
            <a:r>
              <a:rPr lang="it-IT" sz="2800" i="1" dirty="0" smtClean="0">
                <a:solidFill>
                  <a:srgbClr val="0000CC"/>
                </a:solidFill>
              </a:rPr>
              <a:t> </a:t>
            </a:r>
            <a:r>
              <a:rPr lang="it-IT" sz="2800" i="1" dirty="0" err="1" smtClean="0">
                <a:solidFill>
                  <a:srgbClr val="0000CC"/>
                </a:solidFill>
              </a:rPr>
              <a:t>silence</a:t>
            </a:r>
            <a:r>
              <a:rPr lang="it-IT" sz="2800" dirty="0" smtClean="0">
                <a:solidFill>
                  <a:srgbClr val="0000CC"/>
                </a:solidFill>
              </a:rPr>
              <a:t>) i bambini utilizzano l’osservazione silenziosa come strumento di conoscenza di sé e del proprio corpo, e il gioco come momento di </a:t>
            </a:r>
            <a:r>
              <a:rPr lang="it-IT" sz="2800" i="1" dirty="0" err="1" smtClean="0">
                <a:solidFill>
                  <a:srgbClr val="0000CC"/>
                </a:solidFill>
              </a:rPr>
              <a:t>fascination</a:t>
            </a:r>
            <a:r>
              <a:rPr lang="it-IT" sz="2800" dirty="0" smtClean="0">
                <a:solidFill>
                  <a:srgbClr val="0000CC"/>
                </a:solidFill>
              </a:rPr>
              <a:t> in cui si coinvolge l’attenzione involontaria.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dirty="0" smtClean="0">
              <a:solidFill>
                <a:srgbClr val="0000CC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73300" y="1700213"/>
            <a:ext cx="216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 Narrow" pitchFamily="34" charset="0"/>
              </a:rPr>
              <a:t>Doju FREIRE</a:t>
            </a:r>
          </a:p>
          <a:p>
            <a:r>
              <a:rPr lang="en-US" sz="2000" i="1">
                <a:latin typeface="Arial Narrow" pitchFamily="34" charset="0"/>
              </a:rPr>
              <a:t>Active Silence trainer</a:t>
            </a:r>
          </a:p>
        </p:txBody>
      </p:sp>
      <p:pic>
        <p:nvPicPr>
          <p:cNvPr id="44038" name="Picture 6" descr="DSCN38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077072"/>
            <a:ext cx="3784339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367</Words>
  <Application>Microsoft Office PowerPoint</Application>
  <PresentationFormat>Presentazione su schermo (4:3)</PresentationFormat>
  <Paragraphs>117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LA BIOFILIA E IL RUOLO DEI PARCHI NELLA FORMAZIONE DELLA PERSONA</vt:lpstr>
      <vt:lpstr>Biofilia</vt:lpstr>
      <vt:lpstr>Biophilia</vt:lpstr>
      <vt:lpstr>The Biophilia Hypothesis</vt:lpstr>
      <vt:lpstr>Caratteristiche della biofilia</vt:lpstr>
      <vt:lpstr>Attention Restoration Theory</vt:lpstr>
      <vt:lpstr>Fascinazione</vt:lpstr>
      <vt:lpstr>WILDERNESS Programma NATURA</vt:lpstr>
      <vt:lpstr>MINDFUNESS Programma SILENZIO ATTIVO</vt:lpstr>
      <vt:lpstr>Strumenti sperimentali</vt:lpstr>
      <vt:lpstr>Condizioni sperimentali</vt:lpstr>
      <vt:lpstr>Diapositiva 12</vt:lpstr>
      <vt:lpstr>Sperimentazione Trekking Nature</vt:lpstr>
      <vt:lpstr>Perceived Restorativeness</vt:lpstr>
      <vt:lpstr>Introduzione alla biofilia</vt:lpstr>
      <vt:lpstr>Teoria delle intelligenze multiple</vt:lpstr>
      <vt:lpstr>Biofilia e Intelligenza Naturalistica</vt:lpstr>
      <vt:lpstr>Dalla biofilia all’intelligenza natralistica</vt:lpstr>
      <vt:lpstr>Ecologia affettiva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Barbiero</dc:creator>
  <cp:lastModifiedBy>Giuseppe Barbiero</cp:lastModifiedBy>
  <cp:revision>45</cp:revision>
  <dcterms:created xsi:type="dcterms:W3CDTF">2017-01-06T16:49:07Z</dcterms:created>
  <dcterms:modified xsi:type="dcterms:W3CDTF">2017-02-27T07:32:42Z</dcterms:modified>
</cp:coreProperties>
</file>