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10" r:id="rId3"/>
    <p:sldId id="512" r:id="rId4"/>
    <p:sldId id="527" r:id="rId5"/>
    <p:sldId id="522" r:id="rId6"/>
    <p:sldId id="526" r:id="rId7"/>
    <p:sldId id="449" r:id="rId8"/>
    <p:sldId id="464" r:id="rId9"/>
    <p:sldId id="496" r:id="rId10"/>
    <p:sldId id="498" r:id="rId11"/>
    <p:sldId id="506" r:id="rId12"/>
    <p:sldId id="523" r:id="rId13"/>
    <p:sldId id="52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2" d="100"/>
          <a:sy n="52" d="100"/>
        </p:scale>
        <p:origin x="-84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84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0E0C6-2925-4659-847A-F7F208426227}" type="datetimeFigureOut">
              <a:rPr lang="it-IT" smtClean="0"/>
              <a:t>27/02/2017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D97DD-4EFB-4794-ACDB-8C2227F46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00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B44A-BCCA-445F-8F7B-48D3777B59AE}" type="datetimeFigureOut">
              <a:rPr lang="it-IT" smtClean="0"/>
              <a:t>27/02/2017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52003-E009-4CFE-B104-4AE246E25E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476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52003-E009-4CFE-B104-4AE246E25E4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761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52003-E009-4CFE-B104-4AE246E25E4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138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52003-E009-4CFE-B104-4AE246E25E4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013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426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52003-E009-4CFE-B104-4AE246E25E4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4153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52003-E009-4CFE-B104-4AE246E25E4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469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52003-E009-4CFE-B104-4AE246E25E4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325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8787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878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2756" indent="-270291" defTabSz="914485">
              <a:defRPr sz="23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1164" indent="-216233" defTabSz="914485">
              <a:defRPr sz="23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13629" indent="-216233" defTabSz="914485">
              <a:defRPr sz="23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46095" indent="-216233" defTabSz="914485">
              <a:defRPr sz="23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8832B04-1B3C-43C6-AB36-6BB41E465BA4}" type="slidenum">
              <a:rPr lang="it-IT" altLang="it-IT" sz="1200" b="0"/>
              <a:pPr/>
              <a:t>9</a:t>
            </a:fld>
            <a:endParaRPr lang="it-IT" altLang="it-IT" sz="1200" b="0"/>
          </a:p>
        </p:txBody>
      </p:sp>
    </p:spTree>
    <p:extLst>
      <p:ext uri="{BB962C8B-B14F-4D97-AF65-F5344CB8AC3E}">
        <p14:creationId xmlns:p14="http://schemas.microsoft.com/office/powerpoint/2010/main" val="811429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315F7-0818-48C2-800C-3A76BA8D313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343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52003-E009-4CFE-B104-4AE246E25E4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704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1214" y="6069920"/>
            <a:ext cx="9278654" cy="112628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1400" dirty="0" smtClean="0"/>
              <a:t>Stefano Bocchi</a:t>
            </a:r>
          </a:p>
          <a:p>
            <a:pPr>
              <a:spcBef>
                <a:spcPts val="0"/>
              </a:spcBef>
            </a:pPr>
            <a:r>
              <a:rPr lang="it-IT" sz="1400" dirty="0" smtClean="0"/>
              <a:t>Dipartimento di Scienze Agrarie e Ambientali</a:t>
            </a:r>
          </a:p>
          <a:p>
            <a:pPr>
              <a:spcBef>
                <a:spcPts val="0"/>
              </a:spcBef>
            </a:pPr>
            <a:r>
              <a:rPr lang="it-IT" sz="1400" dirty="0" smtClean="0"/>
              <a:t>Via </a:t>
            </a:r>
            <a:r>
              <a:rPr lang="it-IT" sz="1400" dirty="0" err="1" smtClean="0"/>
              <a:t>Celoria</a:t>
            </a:r>
            <a:r>
              <a:rPr lang="it-IT" sz="1400" dirty="0" smtClean="0"/>
              <a:t>, 2 Milano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723962" y="4444302"/>
            <a:ext cx="7495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smtClean="0"/>
              <a:t>L’</a:t>
            </a:r>
            <a:r>
              <a:rPr lang="it-IT" sz="2800" i="1" dirty="0" err="1" smtClean="0"/>
              <a:t>agroecologia</a:t>
            </a:r>
            <a:r>
              <a:rPr lang="it-IT" sz="2800" i="1" dirty="0" smtClean="0"/>
              <a:t> e l’agricoltura del futuro </a:t>
            </a:r>
            <a:endParaRPr lang="it-IT" sz="2800" i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415" y="0"/>
            <a:ext cx="8830850" cy="270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43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433113"/>
              </p:ext>
            </p:extLst>
          </p:nvPr>
        </p:nvGraphicFramePr>
        <p:xfrm>
          <a:off x="6783572" y="252819"/>
          <a:ext cx="5252483" cy="6000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24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910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>
                          <a:effectLst/>
                        </a:rPr>
                        <a:t>Sistemi </a:t>
                      </a:r>
                      <a:r>
                        <a:rPr lang="it-IT" sz="2000" b="1" i="1" u="none" strike="noStrike" dirty="0" smtClean="0">
                          <a:effectLst/>
                        </a:rPr>
                        <a:t>Agro-alimentari</a:t>
                      </a:r>
                      <a:endParaRPr lang="it-IT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9003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Integrazione con cicli naturali, coevoluzione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83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Integrazione settori produttivi e insediativi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Ricerca di autonomia dai mercati degli input. Differenziazione degli output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1113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Da commodity a prodotti contestualizzati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585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Centralità delle tecnologie orientate alle competenze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1116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Cooperazione, creazione di associazioni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2893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Intensificazione basata su quantità e qualità del lavoro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1296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Multifunzionalità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432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Continuità fra passato, presente e futuro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1216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Interdisciplinarità e partecipazione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4332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Aumento della ricchezza sociale e territoriale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/>
          </p:nvPr>
        </p:nvGraphicFramePr>
        <p:xfrm>
          <a:off x="1795611" y="252819"/>
          <a:ext cx="4658352" cy="6000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583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17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>
                          <a:effectLst/>
                        </a:rPr>
                        <a:t>Agricoltura industrializzata</a:t>
                      </a:r>
                      <a:endParaRPr lang="it-IT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2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Disconnessione dai cicli naturali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36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Settorializzazione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36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Dipendenza dal </a:t>
                      </a:r>
                      <a:r>
                        <a:rPr lang="it-IT" sz="1800" u="none" strike="noStrike" dirty="0" smtClean="0">
                          <a:effectLst/>
                        </a:rPr>
                        <a:t>mercato (globale)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36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Da alimenti a commodity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646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Tecnologie (meccaniche, genetiche, chimiche)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646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Allargamento della scala come traiettoria dominante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374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Intensificazione come funzione tecnologica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36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Specializzazione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136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Rottura tra passato, presente e futuro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136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Ricerca specializzata ed esterna 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136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Privatizzazione risorse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8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Servizi </a:t>
            </a:r>
            <a:r>
              <a:rPr lang="it-IT" dirty="0" err="1" smtClean="0"/>
              <a:t>ecosistemici</a:t>
            </a:r>
            <a:r>
              <a:rPr lang="it-IT" dirty="0"/>
              <a:t> </a:t>
            </a:r>
            <a:r>
              <a:rPr lang="it-IT" sz="2000" dirty="0"/>
              <a:t>(Millennium </a:t>
            </a:r>
            <a:r>
              <a:rPr lang="it-IT" sz="2000" dirty="0" err="1"/>
              <a:t>Ecosystem</a:t>
            </a:r>
            <a:r>
              <a:rPr lang="it-IT" sz="2000" dirty="0"/>
              <a:t> </a:t>
            </a:r>
            <a:r>
              <a:rPr lang="it-IT" sz="2000" dirty="0" err="1" smtClean="0"/>
              <a:t>Assessment</a:t>
            </a:r>
            <a:r>
              <a:rPr lang="it-IT" sz="2000" dirty="0" smtClean="0"/>
              <a:t> </a:t>
            </a:r>
            <a:r>
              <a:rPr lang="it-IT" sz="2000" dirty="0"/>
              <a:t>2005), 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dirty="0" smtClean="0"/>
              <a:t>i tanti e differenziati </a:t>
            </a:r>
            <a:r>
              <a:rPr lang="it-IT" dirty="0"/>
              <a:t>benefici </a:t>
            </a:r>
            <a:r>
              <a:rPr lang="it-IT" dirty="0" smtClean="0"/>
              <a:t>che gli ecosistemi offrono all’umanità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12309" y="3306802"/>
            <a:ext cx="6629603" cy="25030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1) </a:t>
            </a:r>
            <a:r>
              <a:rPr lang="it-IT" b="1" dirty="0" smtClean="0"/>
              <a:t>supporto </a:t>
            </a:r>
            <a:r>
              <a:rPr lang="it-IT" b="1" dirty="0"/>
              <a:t>alla vita </a:t>
            </a:r>
            <a:r>
              <a:rPr lang="it-IT" dirty="0" smtClean="0"/>
              <a:t>(es. formazione </a:t>
            </a:r>
            <a:r>
              <a:rPr lang="it-IT" dirty="0"/>
              <a:t>del </a:t>
            </a:r>
            <a:r>
              <a:rPr lang="it-IT" dirty="0" smtClean="0"/>
              <a:t>suolo, creazione di habitat),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2) </a:t>
            </a:r>
            <a:r>
              <a:rPr lang="it-IT" b="1" dirty="0" smtClean="0"/>
              <a:t>approvvigionamento </a:t>
            </a:r>
            <a:r>
              <a:rPr lang="it-IT" dirty="0" smtClean="0"/>
              <a:t>(es. cibo, materiali, </a:t>
            </a:r>
            <a:r>
              <a:rPr lang="it-IT" dirty="0"/>
              <a:t>acqua potabile</a:t>
            </a:r>
            <a:r>
              <a:rPr lang="it-IT" dirty="0" smtClean="0"/>
              <a:t>, irrigua, combustibili),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3</a:t>
            </a:r>
            <a:r>
              <a:rPr lang="it-IT" b="1" dirty="0" smtClean="0"/>
              <a:t>) regolazione </a:t>
            </a:r>
            <a:r>
              <a:rPr lang="it-IT" dirty="0" smtClean="0"/>
              <a:t>(es. clima, maree</a:t>
            </a:r>
            <a:r>
              <a:rPr lang="it-IT" dirty="0"/>
              <a:t>, depurazione dell'acqua, </a:t>
            </a:r>
            <a:r>
              <a:rPr lang="it-IT" dirty="0" smtClean="0"/>
              <a:t>impollinazione, equilibri flora/fauna),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4) </a:t>
            </a:r>
            <a:r>
              <a:rPr lang="it-IT" b="1" dirty="0" smtClean="0"/>
              <a:t>valori </a:t>
            </a:r>
            <a:r>
              <a:rPr lang="it-IT" b="1" dirty="0"/>
              <a:t>culturali </a:t>
            </a:r>
            <a:r>
              <a:rPr lang="it-IT" dirty="0" smtClean="0"/>
              <a:t>(es. estetici</a:t>
            </a:r>
            <a:r>
              <a:rPr lang="it-IT" dirty="0"/>
              <a:t>, spirituali, educativi e ricreativi).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3363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9052" y="1241921"/>
            <a:ext cx="9371140" cy="47061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3900" b="1" i="1" dirty="0" err="1" smtClean="0"/>
              <a:t>agroecologia</a:t>
            </a:r>
            <a:r>
              <a:rPr lang="it-IT" sz="3900" b="1" i="1" dirty="0" smtClean="0"/>
              <a:t> </a:t>
            </a:r>
            <a:r>
              <a:rPr lang="it-IT" sz="3900" b="1" i="1" dirty="0"/>
              <a:t>e </a:t>
            </a:r>
            <a:r>
              <a:rPr lang="it-IT" sz="3900" b="1" i="1" dirty="0" smtClean="0"/>
              <a:t>agricoltura </a:t>
            </a:r>
            <a:r>
              <a:rPr lang="it-IT" sz="3900" b="1" i="1" dirty="0"/>
              <a:t>del futuro</a:t>
            </a:r>
            <a:r>
              <a:rPr lang="it-IT" sz="2400" i="1" dirty="0"/>
              <a:t> </a:t>
            </a:r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dirty="0" smtClean="0"/>
              <a:t>nuove frontiere:  superare l’attuale assetto  ancora legato alla GR</a:t>
            </a:r>
          </a:p>
          <a:p>
            <a:r>
              <a:rPr lang="it-IT" sz="2400" dirty="0" smtClean="0"/>
              <a:t>funzioni: fornire una cornice culturale, una casa comune, un nuovo paradigma</a:t>
            </a:r>
          </a:p>
          <a:p>
            <a:r>
              <a:rPr lang="it-IT" sz="2400" dirty="0" smtClean="0"/>
              <a:t> economie: es. valore degli ES (PES) ridando piena funzione all’azienda agricola, perno dei sistemi agro-alimentari</a:t>
            </a:r>
          </a:p>
          <a:p>
            <a:r>
              <a:rPr lang="it-IT" sz="2400" dirty="0" smtClean="0"/>
              <a:t>luoghi della sperimentazione (parchi ? --</a:t>
            </a:r>
            <a:r>
              <a:rPr lang="it-IT" sz="2400" dirty="0" smtClean="0">
                <a:sym typeface="Wingdings" panose="05000000000000000000" pitchFamily="2" charset="2"/>
              </a:rPr>
              <a:t> prendere atto,  nuovo ruolo, nuove procedure di selezione del personale, nuovi rapporti con il pubblico e con il privato, risorse PAC, PSR ecc.</a:t>
            </a:r>
            <a:r>
              <a:rPr lang="it-IT" sz="2400" dirty="0" smtClean="0"/>
              <a:t>)</a:t>
            </a: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0170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/>
              <a:t>     </a:t>
            </a:r>
          </a:p>
          <a:p>
            <a:endParaRPr lang="it-IT" sz="3600" dirty="0"/>
          </a:p>
          <a:p>
            <a:pPr marL="0" indent="0">
              <a:buNone/>
            </a:pPr>
            <a:r>
              <a:rPr lang="it-IT" sz="3600" dirty="0" smtClean="0"/>
              <a:t> 							Grazie </a:t>
            </a:r>
            <a:endParaRPr lang="it-IT" sz="3600" dirty="0"/>
          </a:p>
        </p:txBody>
      </p:sp>
      <p:sp>
        <p:nvSpPr>
          <p:cNvPr id="5" name="Rettangolo 4"/>
          <p:cNvSpPr/>
          <p:nvPr/>
        </p:nvSpPr>
        <p:spPr>
          <a:xfrm>
            <a:off x="1402080" y="596656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it-IT" dirty="0"/>
              <a:t>Stefano Bocchi</a:t>
            </a:r>
          </a:p>
          <a:p>
            <a:pPr>
              <a:spcBef>
                <a:spcPts val="0"/>
              </a:spcBef>
            </a:pPr>
            <a:r>
              <a:rPr lang="it-IT" dirty="0"/>
              <a:t>Dipartimento di Scienze Agrarie e Ambientali</a:t>
            </a:r>
          </a:p>
          <a:p>
            <a:pPr>
              <a:spcBef>
                <a:spcPts val="0"/>
              </a:spcBef>
            </a:pPr>
            <a:r>
              <a:rPr lang="it-IT" dirty="0" smtClean="0"/>
              <a:t>Stefano.bocchi@unimi.it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15" y="0"/>
            <a:ext cx="8830850" cy="270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4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8601" y="574006"/>
            <a:ext cx="8911687" cy="1280890"/>
          </a:xfrm>
        </p:spPr>
        <p:txBody>
          <a:bodyPr/>
          <a:lstStyle/>
          <a:p>
            <a:r>
              <a:rPr lang="it-IT" dirty="0" smtClean="0"/>
              <a:t>Innovazione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Prodotto</a:t>
            </a:r>
          </a:p>
          <a:p>
            <a:r>
              <a:rPr lang="it-IT" sz="3200" dirty="0" smtClean="0"/>
              <a:t>Processo</a:t>
            </a:r>
          </a:p>
          <a:p>
            <a:r>
              <a:rPr lang="it-IT" sz="3200" dirty="0" smtClean="0"/>
              <a:t>Sistema</a:t>
            </a:r>
          </a:p>
          <a:p>
            <a:r>
              <a:rPr lang="it-IT" sz="3200" dirty="0" smtClean="0"/>
              <a:t>----</a:t>
            </a:r>
            <a:r>
              <a:rPr lang="it-IT" sz="3200" dirty="0" smtClean="0">
                <a:sym typeface="Wingdings" panose="05000000000000000000" pitchFamily="2" charset="2"/>
              </a:rPr>
              <a:t> sistema di </a:t>
            </a:r>
            <a:r>
              <a:rPr lang="it-IT" sz="3200" smtClean="0">
                <a:sym typeface="Wingdings" panose="05000000000000000000" pitchFamily="2" charset="2"/>
              </a:rPr>
              <a:t>innovazione territoriale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6286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7196" y="0"/>
            <a:ext cx="8911687" cy="1280890"/>
          </a:xfrm>
        </p:spPr>
        <p:txBody>
          <a:bodyPr>
            <a:normAutofit/>
          </a:bodyPr>
          <a:lstStyle/>
          <a:p>
            <a:r>
              <a:rPr lang="it-IT" altLang="it-IT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Green </a:t>
            </a:r>
            <a:r>
              <a:rPr lang="it-IT" altLang="it-IT" sz="3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revolution</a:t>
            </a:r>
            <a:r>
              <a:rPr lang="it-IT" altLang="it-IT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:  </a:t>
            </a:r>
            <a:r>
              <a:rPr lang="it-IT" altLang="it-IT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caratteristiche del modello concettuale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40572" y="1548384"/>
            <a:ext cx="8915400" cy="3886200"/>
          </a:xfrm>
        </p:spPr>
        <p:txBody>
          <a:bodyPr>
            <a:noAutofit/>
          </a:bodyPr>
          <a:lstStyle/>
          <a:p>
            <a:pPr marL="457200" indent="-457200">
              <a:buFontTx/>
              <a:buAutoNum type="alphaLcParenBoth"/>
            </a:pPr>
            <a:r>
              <a:rPr lang="en-US" altLang="it-IT" sz="2400" dirty="0" err="1"/>
              <a:t>Innovazione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inizialmente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focalizzata</a:t>
            </a:r>
            <a:r>
              <a:rPr lang="en-US" altLang="it-IT" sz="2400" dirty="0"/>
              <a:t> </a:t>
            </a:r>
            <a:r>
              <a:rPr lang="en-US" altLang="it-IT" sz="2400" dirty="0" err="1"/>
              <a:t>su</a:t>
            </a:r>
            <a:r>
              <a:rPr lang="en-US" altLang="it-IT" sz="2400" dirty="0"/>
              <a:t> un </a:t>
            </a:r>
            <a:r>
              <a:rPr lang="en-US" altLang="it-IT" sz="2400" dirty="0" err="1"/>
              <a:t>singolo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prodotto</a:t>
            </a:r>
            <a:r>
              <a:rPr lang="en-US" altLang="it-IT" sz="2400" dirty="0"/>
              <a:t>;</a:t>
            </a:r>
          </a:p>
          <a:p>
            <a:pPr marL="457200" indent="-457200">
              <a:buFontTx/>
              <a:buNone/>
            </a:pPr>
            <a:r>
              <a:rPr lang="en-US" altLang="it-IT" sz="2400" dirty="0"/>
              <a:t> </a:t>
            </a:r>
          </a:p>
          <a:p>
            <a:pPr marL="457200" indent="-457200">
              <a:buFontTx/>
              <a:buNone/>
            </a:pPr>
            <a:r>
              <a:rPr lang="en-US" altLang="it-IT" sz="2400" dirty="0"/>
              <a:t>(b) </a:t>
            </a:r>
            <a:r>
              <a:rPr lang="en-US" altLang="it-IT" sz="2400" dirty="0" err="1"/>
              <a:t>Innovazione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sviluppata</a:t>
            </a:r>
            <a:r>
              <a:rPr lang="en-US" altLang="it-IT" sz="2400" dirty="0"/>
              <a:t> da un </a:t>
            </a:r>
            <a:r>
              <a:rPr lang="en-US" altLang="it-IT" sz="2400" dirty="0" err="1"/>
              <a:t>gruppo</a:t>
            </a:r>
            <a:r>
              <a:rPr lang="en-US" altLang="it-IT" sz="2400" dirty="0"/>
              <a:t> di </a:t>
            </a:r>
            <a:r>
              <a:rPr lang="en-US" altLang="it-IT" sz="2400" dirty="0" err="1"/>
              <a:t>ricercatori</a:t>
            </a:r>
            <a:r>
              <a:rPr lang="en-US" altLang="it-IT" sz="2400" dirty="0"/>
              <a:t> con un </a:t>
            </a:r>
            <a:r>
              <a:rPr lang="en-US" altLang="it-IT" sz="2400" dirty="0" err="1"/>
              <a:t>preciso</a:t>
            </a:r>
            <a:r>
              <a:rPr lang="en-US" altLang="it-IT" sz="2400" dirty="0"/>
              <a:t> e </a:t>
            </a:r>
            <a:r>
              <a:rPr lang="en-US" altLang="it-IT" sz="2400" dirty="0" err="1"/>
              <a:t>ristretto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obiettivo</a:t>
            </a:r>
            <a:r>
              <a:rPr lang="en-US" altLang="it-IT" sz="2400" dirty="0"/>
              <a:t> (</a:t>
            </a:r>
            <a:r>
              <a:rPr lang="en-US" altLang="it-IT" sz="2400" dirty="0" err="1"/>
              <a:t>selezione</a:t>
            </a:r>
            <a:r>
              <a:rPr lang="en-US" altLang="it-IT" sz="2400" dirty="0"/>
              <a:t> di </a:t>
            </a:r>
            <a:r>
              <a:rPr lang="en-US" altLang="it-IT" sz="2400" dirty="0" err="1"/>
              <a:t>una</a:t>
            </a:r>
            <a:r>
              <a:rPr lang="en-US" altLang="it-IT" sz="2400" dirty="0"/>
              <a:t> </a:t>
            </a:r>
            <a:r>
              <a:rPr lang="en-US" altLang="it-IT" sz="2400" dirty="0" err="1"/>
              <a:t>varietà</a:t>
            </a:r>
            <a:r>
              <a:rPr lang="en-US" altLang="it-IT" sz="2400" dirty="0"/>
              <a:t> con </a:t>
            </a:r>
            <a:r>
              <a:rPr lang="en-US" altLang="it-IT" sz="2400" dirty="0" err="1"/>
              <a:t>potenziate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capacità</a:t>
            </a:r>
            <a:r>
              <a:rPr lang="en-US" altLang="it-IT" sz="2400" dirty="0"/>
              <a:t> </a:t>
            </a:r>
            <a:r>
              <a:rPr lang="en-US" altLang="it-IT" sz="2400" dirty="0" err="1"/>
              <a:t>produttive</a:t>
            </a:r>
            <a:r>
              <a:rPr lang="en-US" altLang="it-IT" sz="2400" dirty="0"/>
              <a:t>); </a:t>
            </a:r>
          </a:p>
          <a:p>
            <a:pPr marL="457200" indent="-457200">
              <a:buFontTx/>
              <a:buNone/>
            </a:pPr>
            <a:endParaRPr lang="en-US" altLang="it-IT" sz="2400" dirty="0"/>
          </a:p>
          <a:p>
            <a:pPr marL="457200" indent="-457200">
              <a:buFontTx/>
              <a:buNone/>
            </a:pPr>
            <a:r>
              <a:rPr lang="en-US" altLang="it-IT" sz="2400" dirty="0"/>
              <a:t>(c) Il </a:t>
            </a:r>
            <a:r>
              <a:rPr lang="en-US" altLang="it-IT" sz="2400" dirty="0" err="1"/>
              <a:t>processo</a:t>
            </a:r>
            <a:r>
              <a:rPr lang="en-US" altLang="it-IT" sz="2400" dirty="0"/>
              <a:t> di </a:t>
            </a:r>
            <a:r>
              <a:rPr lang="en-US" altLang="it-IT" sz="2400" dirty="0" err="1"/>
              <a:t>diffusione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dall’alto</a:t>
            </a:r>
            <a:r>
              <a:rPr lang="en-US" altLang="it-IT" sz="2400" dirty="0"/>
              <a:t> verso </a:t>
            </a:r>
            <a:r>
              <a:rPr lang="en-US" altLang="it-IT" sz="2400" dirty="0" err="1"/>
              <a:t>il</a:t>
            </a:r>
            <a:r>
              <a:rPr lang="en-US" altLang="it-IT" sz="2400" dirty="0"/>
              <a:t> basso:  </a:t>
            </a:r>
            <a:r>
              <a:rPr lang="en-US" altLang="it-IT" sz="2400" b="1" i="1" dirty="0"/>
              <a:t>top-down approach</a:t>
            </a:r>
            <a:r>
              <a:rPr lang="en-US" altLang="it-IT" sz="2400" dirty="0"/>
              <a:t>  verso </a:t>
            </a:r>
            <a:r>
              <a:rPr lang="en-US" altLang="it-IT" sz="2400" dirty="0" err="1"/>
              <a:t>gli</a:t>
            </a:r>
            <a:r>
              <a:rPr lang="en-US" altLang="it-IT" sz="2400" dirty="0"/>
              <a:t> </a:t>
            </a:r>
            <a:r>
              <a:rPr lang="en-US" altLang="it-IT" sz="2400" dirty="0" err="1"/>
              <a:t>agricoltori</a:t>
            </a:r>
            <a:r>
              <a:rPr lang="en-US" altLang="it-IT" sz="2400" dirty="0"/>
              <a:t> </a:t>
            </a:r>
            <a:r>
              <a:rPr lang="en-US" altLang="it-IT" sz="2400" dirty="0" err="1"/>
              <a:t>che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possono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adottare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il</a:t>
            </a:r>
            <a:r>
              <a:rPr lang="en-US" altLang="it-IT" sz="2400" dirty="0"/>
              <a:t> </a:t>
            </a:r>
            <a:r>
              <a:rPr lang="en-US" altLang="it-IT" sz="2400" dirty="0" err="1"/>
              <a:t>nuovo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prodotto</a:t>
            </a:r>
            <a:r>
              <a:rPr lang="en-US" altLang="it-IT" sz="2400" dirty="0"/>
              <a:t> e </a:t>
            </a:r>
            <a:r>
              <a:rPr lang="en-US" altLang="it-IT" sz="2400" dirty="0" err="1"/>
              <a:t>l’intero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pacchetto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tecnologico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diffuso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attraverso</a:t>
            </a:r>
            <a:r>
              <a:rPr lang="en-US" altLang="it-IT" sz="2400" dirty="0"/>
              <a:t> le </a:t>
            </a:r>
            <a:r>
              <a:rPr lang="en-US" altLang="it-IT" sz="2400" dirty="0" err="1"/>
              <a:t>strutture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dell’</a:t>
            </a:r>
            <a:r>
              <a:rPr lang="en-US" altLang="it-IT" sz="2400" i="1" dirty="0" err="1"/>
              <a:t>extension</a:t>
            </a:r>
            <a:r>
              <a:rPr lang="en-US" altLang="it-IT" sz="2400" i="1" dirty="0"/>
              <a:t> service</a:t>
            </a:r>
            <a:r>
              <a:rPr lang="it-IT" altLang="it-IT" sz="2400" dirty="0">
                <a:sym typeface="Wingdings" pitchFamily="2" charset="2"/>
              </a:rPr>
              <a:t> </a:t>
            </a:r>
            <a:r>
              <a:rPr lang="it-IT" altLang="it-IT" sz="2400" dirty="0"/>
              <a:t> </a:t>
            </a:r>
          </a:p>
          <a:p>
            <a:pPr marL="457200" indent="-457200"/>
            <a:endParaRPr lang="it-IT" alt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9750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8176" y="548640"/>
            <a:ext cx="10498772" cy="5687568"/>
          </a:xfrm>
        </p:spPr>
        <p:txBody>
          <a:bodyPr>
            <a:normAutofit lnSpcReduction="10000"/>
          </a:bodyPr>
          <a:lstStyle/>
          <a:p>
            <a:pPr marL="0" indent="0" fontAlgn="b">
              <a:buNone/>
            </a:pPr>
            <a:r>
              <a:rPr lang="it-IT" sz="3500" b="1" i="1" dirty="0"/>
              <a:t>Agricoltura </a:t>
            </a:r>
            <a:r>
              <a:rPr lang="it-IT" sz="3500" b="1" i="1" dirty="0" smtClean="0"/>
              <a:t>industrializzata</a:t>
            </a:r>
          </a:p>
          <a:p>
            <a:pPr fontAlgn="b"/>
            <a:r>
              <a:rPr lang="it-IT" b="1" i="1" dirty="0" smtClean="0"/>
              <a:t>Aumento della produttività di alcuni sistemi colturali</a:t>
            </a:r>
            <a:endParaRPr lang="it-IT" dirty="0"/>
          </a:p>
          <a:p>
            <a:pPr fontAlgn="b"/>
            <a:r>
              <a:rPr lang="it-IT" dirty="0"/>
              <a:t>Disconnessione dai cicli naturali</a:t>
            </a:r>
          </a:p>
          <a:p>
            <a:pPr fontAlgn="b"/>
            <a:r>
              <a:rPr lang="it-IT" b="1" dirty="0"/>
              <a:t>Settorializzazione</a:t>
            </a:r>
          </a:p>
          <a:p>
            <a:pPr fontAlgn="b"/>
            <a:r>
              <a:rPr lang="it-IT" dirty="0"/>
              <a:t>Dipendenza dal mercato (globale)</a:t>
            </a:r>
          </a:p>
          <a:p>
            <a:pPr fontAlgn="b"/>
            <a:r>
              <a:rPr lang="it-IT" dirty="0"/>
              <a:t>Da alimenti a </a:t>
            </a:r>
            <a:r>
              <a:rPr lang="it-IT" i="1" dirty="0" smtClean="0"/>
              <a:t>commodity</a:t>
            </a:r>
          </a:p>
          <a:p>
            <a:pPr fontAlgn="b"/>
            <a:r>
              <a:rPr lang="it-IT" b="1" dirty="0"/>
              <a:t>Intensificazione come funzione </a:t>
            </a:r>
            <a:r>
              <a:rPr lang="it-IT" b="1" dirty="0" smtClean="0"/>
              <a:t>tecnologica</a:t>
            </a:r>
            <a:endParaRPr lang="it-IT" i="1" dirty="0"/>
          </a:p>
          <a:p>
            <a:pPr fontAlgn="b"/>
            <a:r>
              <a:rPr lang="it-IT" b="1" dirty="0"/>
              <a:t>Tecnologie (meccaniche, genetiche, chimiche</a:t>
            </a:r>
            <a:r>
              <a:rPr lang="it-IT" b="1" dirty="0" smtClean="0"/>
              <a:t>)</a:t>
            </a:r>
          </a:p>
          <a:p>
            <a:pPr fontAlgn="b"/>
            <a:r>
              <a:rPr lang="it-IT" b="1" dirty="0" smtClean="0"/>
              <a:t>Convergenza </a:t>
            </a:r>
            <a:r>
              <a:rPr lang="it-IT" b="1" dirty="0"/>
              <a:t>tecnologica, standardizzazione (trasferimento </a:t>
            </a:r>
            <a:r>
              <a:rPr lang="it-IT" b="1" dirty="0" err="1"/>
              <a:t>tec</a:t>
            </a:r>
            <a:r>
              <a:rPr lang="it-IT" b="1" dirty="0"/>
              <a:t>. Top down</a:t>
            </a:r>
            <a:r>
              <a:rPr lang="it-IT" b="1" dirty="0" smtClean="0"/>
              <a:t>)</a:t>
            </a:r>
          </a:p>
          <a:p>
            <a:pPr fontAlgn="b"/>
            <a:r>
              <a:rPr lang="it-IT" b="1" dirty="0" smtClean="0"/>
              <a:t>Specializzazione</a:t>
            </a:r>
          </a:p>
          <a:p>
            <a:pPr fontAlgn="b"/>
            <a:r>
              <a:rPr lang="it-IT" b="1" dirty="0"/>
              <a:t>Ricerca specializzata ed esterna </a:t>
            </a:r>
            <a:endParaRPr lang="it-IT" b="1" dirty="0" smtClean="0"/>
          </a:p>
          <a:p>
            <a:pPr fontAlgn="b"/>
            <a:r>
              <a:rPr lang="it-IT" dirty="0" smtClean="0"/>
              <a:t>Allargamento </a:t>
            </a:r>
            <a:r>
              <a:rPr lang="it-IT" dirty="0"/>
              <a:t>della scala come traiettoria </a:t>
            </a:r>
            <a:r>
              <a:rPr lang="it-IT" dirty="0" smtClean="0"/>
              <a:t>dominante</a:t>
            </a:r>
            <a:endParaRPr lang="it-IT" dirty="0"/>
          </a:p>
          <a:p>
            <a:pPr fontAlgn="b"/>
            <a:r>
              <a:rPr lang="it-IT" dirty="0"/>
              <a:t>Rottura tra passato, presente e futuro</a:t>
            </a:r>
          </a:p>
          <a:p>
            <a:pPr fontAlgn="b"/>
            <a:r>
              <a:rPr lang="it-IT" dirty="0" smtClean="0"/>
              <a:t>Privatizzazione risorse, integrazione verticale delle attività produttive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196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25" y="349790"/>
            <a:ext cx="9054020" cy="168017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Sindrome diffusa: </a:t>
            </a:r>
            <a:r>
              <a:rPr lang="it-IT" sz="4400" i="1" dirty="0" smtClean="0"/>
              <a:t>frammentazione.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--  </a:t>
            </a:r>
            <a:r>
              <a:rPr lang="it-IT" b="1" dirty="0" smtClean="0"/>
              <a:t>Cultura, scienza, politiche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0976" y="2133600"/>
            <a:ext cx="10553636" cy="43220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it-IT" dirty="0" smtClean="0"/>
          </a:p>
          <a:p>
            <a:pPr algn="ctr"/>
            <a:r>
              <a:rPr lang="it-IT" sz="3200" dirty="0" smtClean="0"/>
              <a:t>Allontanamento centri di ricerca – azienda agricola</a:t>
            </a:r>
          </a:p>
          <a:p>
            <a:pPr algn="ctr"/>
            <a:r>
              <a:rPr lang="it-IT" sz="3200" dirty="0" smtClean="0"/>
              <a:t>Allontanamento tra discipline anche affini  (Dipartimentalizzazione)</a:t>
            </a:r>
          </a:p>
          <a:p>
            <a:pPr algn="ctr"/>
            <a:r>
              <a:rPr lang="it-IT" sz="3200" dirty="0" smtClean="0"/>
              <a:t>Frammentazione delle attività di pianificazione, gestione, monitoraggio </a:t>
            </a:r>
            <a:r>
              <a:rPr lang="it-IT" sz="3200" dirty="0" smtClean="0"/>
              <a:t>(Ministeri</a:t>
            </a:r>
            <a:r>
              <a:rPr lang="it-IT" sz="3200" dirty="0" smtClean="0"/>
              <a:t>, Assessorati, uffici)</a:t>
            </a:r>
          </a:p>
          <a:p>
            <a:pPr algn="ctr"/>
            <a:r>
              <a:rPr lang="it-IT" sz="3200" dirty="0" smtClean="0"/>
              <a:t>Frammentazione delle competenze e responsabilità (</a:t>
            </a:r>
            <a:r>
              <a:rPr lang="it-IT" sz="3200" b="1" dirty="0" smtClean="0"/>
              <a:t>de-responsabilizzazione</a:t>
            </a:r>
            <a:r>
              <a:rPr lang="it-IT" sz="3200" dirty="0" smtClean="0"/>
              <a:t>) </a:t>
            </a:r>
          </a:p>
          <a:p>
            <a:pPr marL="0" indent="0" algn="ctr">
              <a:buNone/>
            </a:pPr>
            <a:endParaRPr lang="it-IT" sz="3200" dirty="0" smtClean="0"/>
          </a:p>
          <a:p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4848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Frammentazione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77148" y="1420368"/>
            <a:ext cx="8915400" cy="3777622"/>
          </a:xfrm>
        </p:spPr>
        <p:txBody>
          <a:bodyPr>
            <a:noAutofit/>
          </a:bodyPr>
          <a:lstStyle/>
          <a:p>
            <a:r>
              <a:rPr lang="it-IT" sz="2400" dirty="0" smtClean="0"/>
              <a:t>Ogni segmento innova per se</a:t>
            </a:r>
          </a:p>
          <a:p>
            <a:r>
              <a:rPr lang="it-IT" sz="2400" dirty="0" smtClean="0"/>
              <a:t>Ogni comparto/settore ha una propria ristretta area di competenza</a:t>
            </a:r>
          </a:p>
          <a:p>
            <a:r>
              <a:rPr lang="it-IT" sz="2400" dirty="0" smtClean="0"/>
              <a:t>Proliferare di prodotti, seminari, convegni, norme, controlli</a:t>
            </a:r>
            <a:endParaRPr lang="it-IT" sz="2400" dirty="0"/>
          </a:p>
          <a:p>
            <a:r>
              <a:rPr lang="it-IT" sz="2400" dirty="0" smtClean="0">
                <a:sym typeface="Wingdings" panose="05000000000000000000" pitchFamily="2" charset="2"/>
              </a:rPr>
              <a:t> azienda agricola carica di burocrazia</a:t>
            </a:r>
          </a:p>
          <a:p>
            <a:r>
              <a:rPr lang="it-IT" sz="2400" dirty="0" smtClean="0">
                <a:sym typeface="Wingdings" panose="05000000000000000000" pitchFamily="2" charset="2"/>
              </a:rPr>
              <a:t> azienda agricola bersaglio di informazioni  (dal mercato) ma carente di conoscenza organica  indipendente</a:t>
            </a:r>
          </a:p>
          <a:p>
            <a:r>
              <a:rPr lang="it-IT" sz="2400" dirty="0" smtClean="0">
                <a:sym typeface="Wingdings" panose="05000000000000000000" pitchFamily="2" charset="2"/>
              </a:rPr>
              <a:t> azienda agricola proiettata sulla produzione, poco sui servizi </a:t>
            </a:r>
            <a:r>
              <a:rPr lang="it-IT" sz="2400" dirty="0" err="1" smtClean="0">
                <a:sym typeface="Wingdings" panose="05000000000000000000" pitchFamily="2" charset="2"/>
              </a:rPr>
              <a:t>ecosistemici</a:t>
            </a:r>
            <a:r>
              <a:rPr lang="it-IT" sz="2400" dirty="0" smtClean="0">
                <a:sym typeface="Wingdings" panose="05000000000000000000" pitchFamily="2" charset="2"/>
              </a:rPr>
              <a:t> in un quadro integrato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9334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52811" y="2317316"/>
            <a:ext cx="9822570" cy="37828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 smtClean="0"/>
              <a:t>Innovazione dei </a:t>
            </a:r>
            <a:r>
              <a:rPr lang="it-IT" sz="2800" b="1" dirty="0" smtClean="0"/>
              <a:t>sistemi agro-alimentari</a:t>
            </a:r>
          </a:p>
          <a:p>
            <a:pPr marL="0" indent="0">
              <a:buNone/>
            </a:pPr>
            <a:r>
              <a:rPr lang="it-IT" sz="2800" dirty="0" smtClean="0"/>
              <a:t>Innovazione inter-disciplinare/trans-disciplinare e partecipata </a:t>
            </a:r>
          </a:p>
          <a:p>
            <a:pPr marL="0" indent="0">
              <a:buNone/>
            </a:pPr>
            <a:r>
              <a:rPr lang="it-IT" sz="2800" dirty="0" smtClean="0"/>
              <a:t>Educazione alla cittadinanza a partire dal quotidiano (mangiare, respirare, pensare, studiare, lavorare, riposarsi, progettare)</a:t>
            </a:r>
          </a:p>
          <a:p>
            <a:pPr marL="0" indent="0">
              <a:buNone/>
            </a:pPr>
            <a:r>
              <a:rPr lang="it-IT" sz="2800" dirty="0" smtClean="0"/>
              <a:t>Siamo tutti innovatori … ma </a:t>
            </a:r>
          </a:p>
          <a:p>
            <a:pPr marL="0" indent="0">
              <a:buNone/>
            </a:pPr>
            <a:r>
              <a:rPr lang="it-IT" sz="2800" dirty="0" smtClean="0">
                <a:sym typeface="Wingdings" panose="05000000000000000000" pitchFamily="2" charset="2"/>
              </a:rPr>
              <a:t> </a:t>
            </a:r>
            <a:r>
              <a:rPr lang="it-IT" sz="2800" b="1" dirty="0" smtClean="0"/>
              <a:t>Luoghi di innovazione ???</a:t>
            </a:r>
            <a:r>
              <a:rPr lang="it-IT" sz="2800" dirty="0" smtClean="0"/>
              <a:t> </a:t>
            </a:r>
          </a:p>
          <a:p>
            <a:pPr marL="0" indent="0">
              <a:buNone/>
            </a:pPr>
            <a:endParaRPr lang="it-IT" sz="28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4218070" y="197206"/>
            <a:ext cx="78950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Superare la rivoluzione verde </a:t>
            </a:r>
            <a:br>
              <a:rPr lang="it-IT" sz="2800" dirty="0" smtClean="0"/>
            </a:br>
            <a:r>
              <a:rPr lang="it-IT" sz="2800" dirty="0" smtClean="0"/>
              <a:t>con un forte cambiamento: </a:t>
            </a:r>
            <a:r>
              <a:rPr lang="it-IT" sz="2800" dirty="0" err="1" smtClean="0"/>
              <a:t>agroecologica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467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Azienda agraria come  </a:t>
            </a:r>
            <a:r>
              <a:rPr lang="it-IT" sz="2800" b="1" dirty="0" smtClean="0"/>
              <a:t>sistema complesso biologico</a:t>
            </a:r>
            <a:r>
              <a:rPr lang="it-IT" sz="2800" dirty="0" smtClean="0"/>
              <a:t> che vive, scambia continuamente con il contesto territoriale informazioni,  energia, biomasse …. e co-evolve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72866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933" y="0"/>
            <a:ext cx="10972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2400" dirty="0" smtClean="0"/>
              <a:t>Con approccio agro-</a:t>
            </a:r>
            <a:r>
              <a:rPr lang="it-IT" sz="2400" dirty="0" err="1" smtClean="0"/>
              <a:t>ecolgico</a:t>
            </a:r>
            <a:r>
              <a:rPr lang="it-IT" sz="2400" dirty="0" smtClean="0"/>
              <a:t>: non esiste un modello unico di innovazione</a:t>
            </a:r>
            <a:r>
              <a:rPr lang="it-IT" sz="2400" b="0" dirty="0" smtClean="0"/>
              <a:t>, ma principi e conoscenza applicati in modo integrato</a:t>
            </a:r>
            <a:endParaRPr lang="it-IT" sz="2400" b="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504693"/>
              </p:ext>
            </p:extLst>
          </p:nvPr>
        </p:nvGraphicFramePr>
        <p:xfrm>
          <a:off x="156634" y="1268414"/>
          <a:ext cx="12035365" cy="5416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5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357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78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221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165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Principi</a:t>
                      </a:r>
                      <a:endParaRPr lang="it-IT" sz="1800" dirty="0"/>
                    </a:p>
                  </a:txBody>
                  <a:tcPr marL="121935" marR="121935" marT="45704" marB="45704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Ambiente</a:t>
                      </a:r>
                      <a:endParaRPr lang="it-IT" sz="1800" dirty="0"/>
                    </a:p>
                  </a:txBody>
                  <a:tcPr marL="121935" marR="121935" marT="45704" marB="45704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Istituzioni</a:t>
                      </a:r>
                      <a:endParaRPr lang="it-IT" sz="1800" dirty="0"/>
                    </a:p>
                  </a:txBody>
                  <a:tcPr marL="121935" marR="121935" marT="45704" marB="45704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Sociale</a:t>
                      </a:r>
                      <a:endParaRPr lang="it-IT" sz="1800" dirty="0"/>
                    </a:p>
                  </a:txBody>
                  <a:tcPr marL="121935" marR="121935" marT="45704" marB="4570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0385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Esempi</a:t>
                      </a:r>
                      <a:endParaRPr lang="it-IT" sz="1800" dirty="0"/>
                    </a:p>
                  </a:txBody>
                  <a:tcPr marL="121935" marR="121935" marT="45704" marB="45704"/>
                </a:tc>
                <a:tc>
                  <a:txBody>
                    <a:bodyPr/>
                    <a:lstStyle/>
                    <a:p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Approccio sistemico: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it-IT" sz="1800" baseline="0" dirty="0" smtClean="0"/>
                        <a:t>Fertilità dei suoli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it-IT" sz="1800" baseline="0" dirty="0" err="1" smtClean="0"/>
                        <a:t>agrobiodiversità</a:t>
                      </a:r>
                      <a:endParaRPr lang="it-IT" sz="1800" baseline="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it-IT" sz="1800" baseline="0" dirty="0" smtClean="0"/>
                        <a:t>Varietà locali appropriate e qualità della semente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it-IT" sz="1800" baseline="0" dirty="0" smtClean="0"/>
                        <a:t>Controllo integrato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it-IT" sz="1800" baseline="0" dirty="0" smtClean="0"/>
                        <a:t>Efficienza d’uso dell’acqua irrigua alle diverse scale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it-IT" sz="1800" baseline="0" dirty="0" smtClean="0"/>
                        <a:t>Bionomia dei paesaggio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it-IT" sz="1800" baseline="0" dirty="0" err="1" smtClean="0"/>
                        <a:t>Ecoiatria</a:t>
                      </a:r>
                      <a:endParaRPr lang="it-IT" sz="1800" baseline="0" dirty="0" smtClean="0"/>
                    </a:p>
                    <a:p>
                      <a:endParaRPr lang="it-IT" sz="1800" dirty="0"/>
                    </a:p>
                  </a:txBody>
                  <a:tcPr marL="121935" marR="121935" marT="45704" marB="45704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1800" dirty="0" smtClean="0"/>
                        <a:t>Approccio partecipativo</a:t>
                      </a:r>
                      <a:r>
                        <a:rPr lang="it-IT" sz="1800" baseline="0" dirty="0" smtClean="0"/>
                        <a:t> integrato e funzionale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800" baseline="0" dirty="0" smtClean="0"/>
                        <a:t>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it-IT" sz="1800" baseline="0" dirty="0" smtClean="0"/>
                        <a:t>Programmi e azioni integrate includenti le </a:t>
                      </a:r>
                      <a:br>
                        <a:rPr lang="it-IT" sz="1800" baseline="0" dirty="0" smtClean="0"/>
                      </a:br>
                      <a:r>
                        <a:rPr lang="it-IT" sz="1800" baseline="0" dirty="0" smtClean="0"/>
                        <a:t>autorità locali e nazionali.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it-IT" sz="1800" baseline="0" dirty="0" smtClean="0"/>
                        <a:t>Connessioni produttori/trasformatori/trasportatori/mercati: analisi e progetti dall’azienda al piatto.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it-IT" sz="1800" baseline="0" dirty="0" smtClean="0"/>
                        <a:t>Gestione dei bacini alimentari (produzione-mense scolastiche) </a:t>
                      </a:r>
                    </a:p>
                  </a:txBody>
                  <a:tcPr marL="121935" marR="121935" marT="45704" marB="45704"/>
                </a:tc>
                <a:tc>
                  <a:txBody>
                    <a:bodyPr/>
                    <a:lstStyle/>
                    <a:p>
                      <a:r>
                        <a:rPr lang="it-IT" sz="1800" baseline="0" dirty="0" err="1" smtClean="0"/>
                        <a:t>Agroecologia</a:t>
                      </a:r>
                      <a:r>
                        <a:rPr lang="it-IT" sz="1800" baseline="0" dirty="0" smtClean="0"/>
                        <a:t> =  social </a:t>
                      </a:r>
                      <a:r>
                        <a:rPr lang="it-IT" sz="1800" baseline="0" dirty="0" err="1" smtClean="0"/>
                        <a:t>learning</a:t>
                      </a:r>
                      <a:endParaRPr lang="it-IT" sz="1800" baseline="0" dirty="0" smtClean="0"/>
                    </a:p>
                    <a:p>
                      <a:r>
                        <a:rPr lang="it-IT" sz="1800" baseline="0" dirty="0" smtClean="0"/>
                        <a:t>Servizi e supporti per programmi integrati</a:t>
                      </a:r>
                    </a:p>
                    <a:p>
                      <a:r>
                        <a:rPr lang="it-IT" sz="1800" baseline="0" dirty="0" smtClean="0"/>
                        <a:t>(Fattorie didattiche e scuole). </a:t>
                      </a:r>
                    </a:p>
                    <a:p>
                      <a:r>
                        <a:rPr lang="it-IT" sz="1800" baseline="0" dirty="0" smtClean="0"/>
                        <a:t>Educazione ambientale agro-alimentare alla scala locale</a:t>
                      </a:r>
                    </a:p>
                    <a:p>
                      <a:r>
                        <a:rPr lang="it-IT" sz="1800" baseline="0" dirty="0" smtClean="0"/>
                        <a:t>Turismo sostenibile</a:t>
                      </a:r>
                      <a:endParaRPr lang="it-IT" sz="1800" dirty="0"/>
                    </a:p>
                  </a:txBody>
                  <a:tcPr marL="121935" marR="121935" marT="45704" marB="4570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66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961</TotalTime>
  <Words>727</Words>
  <Application>Microsoft Office PowerPoint</Application>
  <PresentationFormat>Personalizzato</PresentationFormat>
  <Paragraphs>126</Paragraphs>
  <Slides>13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Filo</vt:lpstr>
      <vt:lpstr>Presentazione standard di PowerPoint</vt:lpstr>
      <vt:lpstr>Innovazione</vt:lpstr>
      <vt:lpstr>Green revolution:  caratteristiche del modello concettuale </vt:lpstr>
      <vt:lpstr>Presentazione standard di PowerPoint</vt:lpstr>
      <vt:lpstr>Sindrome diffusa: frammentazione.  --  Cultura, scienza, politiche</vt:lpstr>
      <vt:lpstr>Frammentazione </vt:lpstr>
      <vt:lpstr>Presentazione standard di PowerPoint</vt:lpstr>
      <vt:lpstr>Presentazione standard di PowerPoint</vt:lpstr>
      <vt:lpstr>Con approccio agro-ecolgico: non esiste un modello unico di innovazione, ma principi e conoscenza applicati in modo integrato</vt:lpstr>
      <vt:lpstr>Presentazione standard di PowerPoint</vt:lpstr>
      <vt:lpstr>Servizi ecosistemici (Millennium Ecosystem Assessment 2005),    i tanti e differenziati benefici che gli ecosistemi offrono all’umanità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Bocchi</dc:creator>
  <cp:lastModifiedBy>Stefano</cp:lastModifiedBy>
  <cp:revision>127</cp:revision>
  <cp:lastPrinted>2017-02-26T22:37:05Z</cp:lastPrinted>
  <dcterms:created xsi:type="dcterms:W3CDTF">2016-11-14T18:15:43Z</dcterms:created>
  <dcterms:modified xsi:type="dcterms:W3CDTF">2017-02-27T07:43:02Z</dcterms:modified>
</cp:coreProperties>
</file>